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3" r:id="rId2"/>
    <p:sldId id="324" r:id="rId3"/>
    <p:sldId id="325" r:id="rId4"/>
    <p:sldId id="326" r:id="rId5"/>
    <p:sldId id="327" r:id="rId6"/>
    <p:sldId id="328" r:id="rId7"/>
    <p:sldId id="329" r:id="rId8"/>
    <p:sldId id="330" r:id="rId9"/>
    <p:sldId id="331" r:id="rId10"/>
    <p:sldId id="363" r:id="rId11"/>
    <p:sldId id="364" r:id="rId12"/>
    <p:sldId id="365" r:id="rId13"/>
    <p:sldId id="369" r:id="rId14"/>
    <p:sldId id="366" r:id="rId15"/>
    <p:sldId id="332" r:id="rId16"/>
    <p:sldId id="333" r:id="rId17"/>
    <p:sldId id="334" r:id="rId18"/>
    <p:sldId id="335"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p:scale>
          <a:sx n="100" d="100"/>
          <a:sy n="100" d="100"/>
        </p:scale>
        <p:origin x="-1068"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2020/6/15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130791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2020/6/15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15</a:t>
            </a:r>
            <a:r>
              <a:rPr lang="zh-CN" altLang="en-US" dirty="0" smtClean="0"/>
              <a:t>种摄影构图技巧</a:t>
            </a:r>
            <a:br>
              <a:rPr lang="zh-CN" altLang="en-US" dirty="0" smtClean="0"/>
            </a:br>
            <a:endParaRPr lang="zh-CN" altLang="en-US" dirty="0"/>
          </a:p>
        </p:txBody>
      </p:sp>
      <p:sp>
        <p:nvSpPr>
          <p:cNvPr id="4" name="内容占位符 3"/>
          <p:cNvSpPr>
            <a:spLocks noGrp="1"/>
          </p:cNvSpPr>
          <p:nvPr>
            <p:ph sz="half" idx="1"/>
          </p:nvPr>
        </p:nvSpPr>
        <p:spPr/>
        <p:txBody>
          <a:bodyPr/>
          <a:lstStyle/>
          <a:p>
            <a:pPr>
              <a:buNone/>
            </a:pPr>
            <a:r>
              <a:rPr lang="en-US" altLang="zh-CN" b="1" dirty="0" smtClean="0"/>
              <a:t>7</a:t>
            </a:r>
            <a:r>
              <a:rPr lang="zh-CN" altLang="en-US" b="1" dirty="0" smtClean="0"/>
              <a:t>．图案和纹理</a:t>
            </a:r>
            <a:endParaRPr lang="zh-CN" altLang="en-US" dirty="0" smtClean="0"/>
          </a:p>
          <a:p>
            <a:r>
              <a:rPr lang="zh-CN" altLang="en-US" dirty="0" smtClean="0"/>
              <a:t/>
            </a:r>
            <a:br>
              <a:rPr lang="zh-CN" altLang="en-US" dirty="0" smtClean="0"/>
            </a:br>
            <a:endParaRPr lang="zh-CN" altLang="en-US" dirty="0" smtClean="0"/>
          </a:p>
          <a:p>
            <a:r>
              <a:rPr lang="zh-CN" altLang="en-US" dirty="0" smtClean="0"/>
              <a:t>人类总是本能地被图案吸引，一系列拱门或一朵花的花瓣，都能给人带来和谐舒服的视觉体验。</a:t>
            </a:r>
          </a:p>
          <a:p>
            <a:endParaRPr lang="zh-CN" altLang="en-US" dirty="0"/>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5868536" y="286603"/>
            <a:ext cx="5554639" cy="584941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关于用光</a:t>
            </a:r>
            <a:endParaRPr lang="zh-CN" altLang="en-US" dirty="0"/>
          </a:p>
        </p:txBody>
      </p:sp>
      <p:sp>
        <p:nvSpPr>
          <p:cNvPr id="3" name="内容占位符 2"/>
          <p:cNvSpPr>
            <a:spLocks noGrp="1"/>
          </p:cNvSpPr>
          <p:nvPr>
            <p:ph sz="half" idx="1"/>
          </p:nvPr>
        </p:nvSpPr>
        <p:spPr/>
        <p:txBody>
          <a:bodyPr>
            <a:normAutofit fontScale="85000" lnSpcReduction="20000"/>
          </a:bodyPr>
          <a:lstStyle/>
          <a:p>
            <a:pPr>
              <a:lnSpc>
                <a:spcPct val="120000"/>
              </a:lnSpc>
            </a:pPr>
            <a:r>
              <a:rPr lang="zh-CN" altLang="en-US" dirty="0" smtClean="0"/>
              <a:t>说到摄影，光就不能不说。因为摄影是光与影的艺术创作活动，没有光，不讲究光线，就不会完成摄影创作，就不会拍摄出令人满意的摄影作品。拍摄时按动快门的瞬间，曝光是否精准很重要，同时恰如其分，并巧妙的使用好</a:t>
            </a:r>
            <a:r>
              <a:rPr lang="zh-CN" altLang="zh-CN" dirty="0" smtClean="0"/>
              <a:t>光</a:t>
            </a:r>
            <a:r>
              <a:rPr lang="zh-CN" altLang="en-US" dirty="0" smtClean="0"/>
              <a:t>线</a:t>
            </a:r>
            <a:r>
              <a:rPr lang="zh-CN" altLang="zh-CN" dirty="0" smtClean="0"/>
              <a:t>，</a:t>
            </a:r>
            <a:r>
              <a:rPr lang="zh-CN" altLang="en-US" dirty="0" smtClean="0"/>
              <a:t>调度好光线，把握好光的</a:t>
            </a:r>
            <a:r>
              <a:rPr lang="zh-CN" altLang="zh-CN" dirty="0" smtClean="0"/>
              <a:t>明</a:t>
            </a:r>
            <a:r>
              <a:rPr lang="zh-CN" altLang="en-US" dirty="0" smtClean="0"/>
              <a:t>暗</a:t>
            </a:r>
            <a:r>
              <a:rPr lang="zh-CN" altLang="zh-CN" dirty="0" smtClean="0"/>
              <a:t>、</a:t>
            </a:r>
            <a:r>
              <a:rPr lang="zh-CN" altLang="en-US" dirty="0" smtClean="0"/>
              <a:t>强弱、</a:t>
            </a:r>
            <a:r>
              <a:rPr lang="zh-CN" altLang="zh-CN" dirty="0" smtClean="0"/>
              <a:t>反差</a:t>
            </a:r>
            <a:r>
              <a:rPr lang="zh-CN" altLang="en-US" dirty="0" smtClean="0"/>
              <a:t>和</a:t>
            </a:r>
            <a:r>
              <a:rPr lang="zh-CN" altLang="zh-CN" dirty="0" smtClean="0"/>
              <a:t>光</a:t>
            </a:r>
            <a:r>
              <a:rPr lang="zh-CN" altLang="en-US" dirty="0" smtClean="0"/>
              <a:t>线</a:t>
            </a:r>
            <a:r>
              <a:rPr lang="zh-CN" altLang="zh-CN" dirty="0" smtClean="0"/>
              <a:t>的方向、光束的力度，让光</a:t>
            </a:r>
            <a:r>
              <a:rPr lang="zh-CN" altLang="en-US" dirty="0" smtClean="0"/>
              <a:t>线</a:t>
            </a:r>
            <a:r>
              <a:rPr lang="zh-CN" altLang="zh-CN" dirty="0" smtClean="0"/>
              <a:t>为主题服务，</a:t>
            </a:r>
            <a:r>
              <a:rPr lang="zh-CN" altLang="en-US" dirty="0" smtClean="0"/>
              <a:t>就会很好起到烘托图片气氛的作用。</a:t>
            </a:r>
            <a:endParaRPr lang="zh-CN" altLang="zh-CN" dirty="0" smtClean="0"/>
          </a:p>
          <a:p>
            <a:endParaRPr lang="zh-CN" altLang="en-US" dirty="0"/>
          </a:p>
        </p:txBody>
      </p:sp>
      <p:sp>
        <p:nvSpPr>
          <p:cNvPr id="4" name="内容占位符 3"/>
          <p:cNvSpPr>
            <a:spLocks noGrp="1"/>
          </p:cNvSpPr>
          <p:nvPr>
            <p:ph sz="half" idx="2"/>
          </p:nvPr>
        </p:nvSpPr>
        <p:spPr/>
        <p:txBody>
          <a:bodyPr>
            <a:normAutofit fontScale="85000" lnSpcReduction="20000"/>
          </a:bodyPr>
          <a:lstStyle/>
          <a:p>
            <a:pPr>
              <a:lnSpc>
                <a:spcPct val="120000"/>
              </a:lnSpc>
              <a:buNone/>
            </a:pPr>
            <a:r>
              <a:rPr lang="zh-CN" altLang="en-US" sz="2400" dirty="0" smtClean="0"/>
              <a:t>    既然</a:t>
            </a:r>
            <a:r>
              <a:rPr lang="zh-CN" altLang="zh-CN" sz="2400" dirty="0" smtClean="0"/>
              <a:t>摄影是一门关于光与影的艺术，这就是体现在用光上，光</a:t>
            </a:r>
            <a:r>
              <a:rPr lang="zh-CN" altLang="en-US" sz="2400" dirty="0" smtClean="0"/>
              <a:t>线</a:t>
            </a:r>
            <a:r>
              <a:rPr lang="zh-CN" altLang="zh-CN" sz="2400" dirty="0" smtClean="0"/>
              <a:t>的使用就相当于</a:t>
            </a:r>
            <a:r>
              <a:rPr lang="zh-CN" altLang="en-US" sz="2400" dirty="0" smtClean="0"/>
              <a:t>摄影</a:t>
            </a:r>
            <a:r>
              <a:rPr lang="zh-CN" altLang="zh-CN" sz="2400" dirty="0" smtClean="0"/>
              <a:t>的一枝画笔，这枝笔可以让你所拍摄的图片要不然一塌糊涂，要不然风生水起，美不胜收，活色生香。大家可以看看这两张片子的用光，（一张是使用侧逆光表达“母女情”温暖的，一张是逆光，（长城人家图片夹）夕阳西下牧归图，表达长城脚下一个小村庄的静谧与人们偏安一隅、安贫乐道的幸福，以及与长城的关系。至于影像中的结构与关系我们后面讲，这一点对你们来说十分重要。</a:t>
            </a:r>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新加卷\2013·11·15讲课用图片\长城人家图片\8——2、备选.JPG"/>
          <p:cNvPicPr>
            <a:picLocks noGrp="1" noChangeAspect="1" noChangeArrowheads="1"/>
          </p:cNvPicPr>
          <p:nvPr>
            <p:ph sz="half" idx="2"/>
          </p:nvPr>
        </p:nvPicPr>
        <p:blipFill>
          <a:blip r:embed="rId2" cstate="print"/>
          <a:srcRect/>
          <a:stretch>
            <a:fillRect/>
          </a:stretch>
        </p:blipFill>
        <p:spPr bwMode="auto">
          <a:xfrm>
            <a:off x="6172200" y="2931128"/>
            <a:ext cx="5181600" cy="2140332"/>
          </a:xfrm>
          <a:prstGeom prst="rect">
            <a:avLst/>
          </a:prstGeom>
          <a:noFill/>
        </p:spPr>
      </p:pic>
      <p:pic>
        <p:nvPicPr>
          <p:cNvPr id="19459" name="Picture 3" descr="G:\新加卷\2013·11·15讲课用图片\陶克图精图\母爱（海原·2006·陶克图·摄影）.jpg"/>
          <p:cNvPicPr>
            <a:picLocks noGrp="1" noChangeAspect="1" noChangeArrowheads="1"/>
          </p:cNvPicPr>
          <p:nvPr>
            <p:ph sz="half" idx="1"/>
          </p:nvPr>
        </p:nvPicPr>
        <p:blipFill>
          <a:blip r:embed="rId3" cstate="print"/>
          <a:srcRect/>
          <a:stretch>
            <a:fillRect/>
          </a:stretch>
        </p:blipFill>
        <p:spPr bwMode="auto">
          <a:xfrm>
            <a:off x="838200" y="2274094"/>
            <a:ext cx="5181600" cy="3454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38200" y="655093"/>
            <a:ext cx="5181600" cy="5521870"/>
          </a:xfrm>
        </p:spPr>
        <p:txBody>
          <a:bodyPr>
            <a:normAutofit fontScale="70000" lnSpcReduction="20000"/>
          </a:bodyPr>
          <a:lstStyle/>
          <a:p>
            <a:pPr>
              <a:lnSpc>
                <a:spcPct val="170000"/>
              </a:lnSpc>
              <a:buNone/>
            </a:pPr>
            <a:r>
              <a:rPr lang="en-US" altLang="zh-CN" sz="2000" dirty="0" smtClean="0"/>
              <a:t>   </a:t>
            </a:r>
            <a:r>
              <a:rPr lang="zh-CN" altLang="zh-CN" sz="2000" dirty="0" smtClean="0"/>
              <a:t>前面我说</a:t>
            </a:r>
            <a:r>
              <a:rPr lang="zh-CN" altLang="en-US" sz="2000" dirty="0" smtClean="0"/>
              <a:t>过</a:t>
            </a:r>
            <a:r>
              <a:rPr lang="zh-CN" altLang="zh-CN" sz="2000" dirty="0" smtClean="0"/>
              <a:t>，摄影是一个关于光与影的平面视觉艺术。既然是艺术就</a:t>
            </a:r>
            <a:r>
              <a:rPr lang="zh-CN" altLang="en-US" sz="2000" dirty="0" smtClean="0"/>
              <a:t>要</a:t>
            </a:r>
            <a:r>
              <a:rPr lang="zh-CN" altLang="zh-CN" sz="2000" dirty="0" smtClean="0"/>
              <a:t>有</a:t>
            </a:r>
            <a:r>
              <a:rPr lang="zh-CN" altLang="en-US" sz="2000" dirty="0" smtClean="0"/>
              <a:t>目的</a:t>
            </a:r>
            <a:r>
              <a:rPr lang="zh-CN" altLang="zh-CN" sz="2000" dirty="0" smtClean="0"/>
              <a:t>，要表达</a:t>
            </a:r>
            <a:r>
              <a:rPr lang="zh-CN" altLang="en-US" sz="2000" dirty="0" smtClean="0"/>
              <a:t>，要展示。这就要求摄影人处理好，运用好光线，使光与影浑然一体，</a:t>
            </a:r>
            <a:r>
              <a:rPr lang="zh-CN" altLang="zh-CN" sz="2000" dirty="0" smtClean="0"/>
              <a:t>光是画笔嘛</a:t>
            </a:r>
            <a:r>
              <a:rPr lang="zh-CN" altLang="en-US" sz="2000" dirty="0" smtClean="0"/>
              <a:t>。</a:t>
            </a:r>
            <a:r>
              <a:rPr lang="zh-CN" altLang="zh-CN" sz="2000" dirty="0" smtClean="0"/>
              <a:t>高调</a:t>
            </a:r>
            <a:r>
              <a:rPr lang="zh-CN" altLang="en-US" sz="2000" dirty="0" smtClean="0"/>
              <a:t>、</a:t>
            </a:r>
            <a:r>
              <a:rPr lang="zh-CN" altLang="zh-CN" sz="2000" dirty="0" smtClean="0"/>
              <a:t>低调</a:t>
            </a:r>
            <a:r>
              <a:rPr lang="zh-CN" altLang="en-US" sz="2000" dirty="0" smtClean="0"/>
              <a:t>，</a:t>
            </a:r>
            <a:r>
              <a:rPr lang="zh-CN" altLang="zh-CN" sz="2000" dirty="0" smtClean="0"/>
              <a:t>是用逆光、侧逆光、顺光、顶光</a:t>
            </a:r>
            <a:r>
              <a:rPr lang="zh-CN" altLang="en-US" sz="2000" dirty="0" smtClean="0"/>
              <a:t>，还是</a:t>
            </a:r>
            <a:r>
              <a:rPr lang="zh-CN" altLang="zh-CN" sz="2000" dirty="0" smtClean="0"/>
              <a:t>散射光、漫散光</a:t>
            </a:r>
            <a:r>
              <a:rPr lang="zh-CN" altLang="en-US" sz="2000" dirty="0" smtClean="0"/>
              <a:t>？是暖色调？还是冷色调？这都和所拍摄的主题有关联。一句话，</a:t>
            </a:r>
            <a:r>
              <a:rPr lang="zh-CN" altLang="zh-CN" sz="2000" dirty="0" smtClean="0"/>
              <a:t>不同的光可以表达不同的意境</a:t>
            </a:r>
            <a:r>
              <a:rPr lang="zh-CN" altLang="en-US" sz="2000" dirty="0" smtClean="0"/>
              <a:t>，表达</a:t>
            </a:r>
            <a:r>
              <a:rPr lang="zh-CN" altLang="zh-CN" sz="2000" dirty="0" smtClean="0"/>
              <a:t>不同的人物和摄影者对拍摄对象的不同认识与观点</a:t>
            </a:r>
            <a:r>
              <a:rPr lang="zh-CN" altLang="en-US" sz="2000" dirty="0" smtClean="0"/>
              <a:t>。</a:t>
            </a:r>
            <a:endParaRPr lang="en-US" altLang="zh-CN" sz="2000" dirty="0" smtClean="0"/>
          </a:p>
          <a:p>
            <a:pPr>
              <a:lnSpc>
                <a:spcPct val="170000"/>
              </a:lnSpc>
              <a:buNone/>
            </a:pPr>
            <a:r>
              <a:rPr lang="zh-CN" altLang="en-US" sz="2000" dirty="0" smtClean="0"/>
              <a:t>   </a:t>
            </a:r>
            <a:r>
              <a:rPr lang="en-US" altLang="zh-CN" sz="2000" dirty="0" smtClean="0"/>
              <a:t>·</a:t>
            </a:r>
            <a:r>
              <a:rPr lang="zh-CN" altLang="en-US" sz="2000" dirty="0" smtClean="0"/>
              <a:t> 这幅照片中荞麦灯弥散的光线，就很好烘托了一家人相亲相好，团圆喜庆的气氛。</a:t>
            </a:r>
            <a:endParaRPr lang="en-US" altLang="zh-CN" sz="2000" dirty="0" smtClean="0"/>
          </a:p>
          <a:p>
            <a:pPr>
              <a:lnSpc>
                <a:spcPct val="170000"/>
              </a:lnSpc>
              <a:buNone/>
            </a:pPr>
            <a:r>
              <a:rPr lang="en-US" altLang="zh-CN" sz="2000" dirty="0" smtClean="0"/>
              <a:t>     ·</a:t>
            </a:r>
            <a:r>
              <a:rPr lang="zh-CN" altLang="en-US" sz="2000" dirty="0" smtClean="0"/>
              <a:t>增减量曝光。一是人为的把握影调，高调或低调；二是增加影像的密度和质感。</a:t>
            </a:r>
            <a:endParaRPr lang="en-US" altLang="zh-CN" sz="2000" dirty="0" smtClean="0"/>
          </a:p>
          <a:p>
            <a:pPr>
              <a:lnSpc>
                <a:spcPct val="170000"/>
              </a:lnSpc>
              <a:buNone/>
            </a:pPr>
            <a:r>
              <a:rPr lang="en-US" altLang="zh-CN" sz="2000" dirty="0" smtClean="0"/>
              <a:t>     ·</a:t>
            </a:r>
            <a:r>
              <a:rPr lang="zh-CN" altLang="en-US" sz="2000" dirty="0" smtClean="0"/>
              <a:t>闪光灯的使用。要记住，闪光灯不仅是在夜间，或光线暗的地方使用，更多的使用环境是在白天，也就是拍摄以人为主题的新闻图片时逆光时使用；在光线杂乱的地方使用，为了纠偏。</a:t>
            </a:r>
            <a:endParaRPr lang="en-US" altLang="zh-CN" sz="2000" dirty="0" smtClean="0"/>
          </a:p>
          <a:p>
            <a:pPr>
              <a:buNone/>
            </a:pPr>
            <a:endParaRPr lang="zh-CN" altLang="en-US" dirty="0"/>
          </a:p>
        </p:txBody>
      </p:sp>
      <p:pic>
        <p:nvPicPr>
          <p:cNvPr id="20482" name="Picture 2" descr="G:\新加卷\2013·11·15讲课用图片\荞麦灯点燃了刘伟一家人对未来生活的无数希望和企盼（陶克图摄影）.jpg"/>
          <p:cNvPicPr>
            <a:picLocks noGrp="1" noChangeAspect="1" noChangeArrowheads="1"/>
          </p:cNvPicPr>
          <p:nvPr>
            <p:ph sz="half" idx="2"/>
          </p:nvPr>
        </p:nvPicPr>
        <p:blipFill>
          <a:blip r:embed="rId2" cstate="print"/>
          <a:srcRect/>
          <a:stretch>
            <a:fillRect/>
          </a:stretch>
        </p:blipFill>
        <p:spPr bwMode="auto">
          <a:xfrm>
            <a:off x="6172200" y="1598851"/>
            <a:ext cx="5181600" cy="364759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新加卷\2013·11·15讲课用图片\陶克图精图\一线穿南北，电能贯东西（摄影：陶克图）.jpg"/>
          <p:cNvPicPr>
            <a:picLocks noChangeAspect="1" noChangeArrowheads="1"/>
          </p:cNvPicPr>
          <p:nvPr/>
        </p:nvPicPr>
        <p:blipFill>
          <a:blip r:embed="rId2" cstate="print"/>
          <a:srcRect/>
          <a:stretch>
            <a:fillRect/>
          </a:stretch>
        </p:blipFill>
        <p:spPr bwMode="auto">
          <a:xfrm>
            <a:off x="1032146" y="532264"/>
            <a:ext cx="9981595" cy="601352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关于快门速度</a:t>
            </a:r>
            <a:endParaRPr lang="zh-CN" altLang="en-US" dirty="0"/>
          </a:p>
        </p:txBody>
      </p:sp>
      <p:sp>
        <p:nvSpPr>
          <p:cNvPr id="3" name="内容占位符 2"/>
          <p:cNvSpPr>
            <a:spLocks noGrp="1"/>
          </p:cNvSpPr>
          <p:nvPr>
            <p:ph sz="half" idx="1"/>
          </p:nvPr>
        </p:nvSpPr>
        <p:spPr/>
        <p:txBody>
          <a:bodyPr/>
          <a:lstStyle/>
          <a:p>
            <a:r>
              <a:rPr lang="zh-CN" altLang="en-US" dirty="0" smtClean="0"/>
              <a:t>快门速度的快慢与光线的明暗、拍摄主体的速度、拍摄主题等相互关联，如何确定要具体问题具体分析。</a:t>
            </a:r>
            <a:endParaRPr lang="en-US" altLang="zh-CN" dirty="0" smtClean="0"/>
          </a:p>
          <a:p>
            <a:endParaRPr lang="zh-CN" altLang="en-US" dirty="0"/>
          </a:p>
        </p:txBody>
      </p:sp>
      <p:pic>
        <p:nvPicPr>
          <p:cNvPr id="21506" name="Picture 2" descr="G:\新加卷\2013·11·15讲课用图片\控制速度\敢和汽车一争高下的骑车人。.JPG"/>
          <p:cNvPicPr>
            <a:picLocks noGrp="1" noChangeAspect="1" noChangeArrowheads="1"/>
          </p:cNvPicPr>
          <p:nvPr>
            <p:ph sz="half" idx="2"/>
          </p:nvPr>
        </p:nvPicPr>
        <p:blipFill>
          <a:blip r:embed="rId2" cstate="print"/>
          <a:srcRect/>
          <a:stretch>
            <a:fillRect/>
          </a:stretch>
        </p:blipFill>
        <p:spPr bwMode="auto">
          <a:xfrm>
            <a:off x="6172200" y="2274094"/>
            <a:ext cx="5181600" cy="3454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三、拍摄以节能减排为主题的摄影作品需要注意的几个问题</a:t>
            </a:r>
            <a:endParaRPr lang="zh-CN" altLang="en-US" dirty="0"/>
          </a:p>
        </p:txBody>
      </p:sp>
      <p:sp>
        <p:nvSpPr>
          <p:cNvPr id="4" name="内容占位符 3"/>
          <p:cNvSpPr>
            <a:spLocks noGrp="1"/>
          </p:cNvSpPr>
          <p:nvPr>
            <p:ph sz="half" idx="1"/>
          </p:nvPr>
        </p:nvSpPr>
        <p:spPr>
          <a:xfrm>
            <a:off x="838200" y="1637731"/>
            <a:ext cx="5181600" cy="4804012"/>
          </a:xfrm>
        </p:spPr>
        <p:txBody>
          <a:bodyPr>
            <a:normAutofit fontScale="25000" lnSpcReduction="20000"/>
          </a:bodyPr>
          <a:lstStyle/>
          <a:p>
            <a:pPr>
              <a:buNone/>
            </a:pPr>
            <a:endParaRPr lang="en-US" altLang="zh-CN" sz="4000" dirty="0" smtClean="0"/>
          </a:p>
          <a:p>
            <a:pPr>
              <a:lnSpc>
                <a:spcPct val="170000"/>
              </a:lnSpc>
              <a:buNone/>
            </a:pPr>
            <a:r>
              <a:rPr lang="zh-CN" altLang="en-US" sz="5600" dirty="0" smtClean="0"/>
              <a:t>第一、对本地区能源结构要有较为清晰的了解，在思想上为做好节能减排摄影报道工作思想上的准备，力求做到心中有数，打有准备之仗。以广东为例，当地优化能源结构的路径是以降低煤炭消费比重为重点，提高天然气消费比重，大力发展风电、太阳能、地热等可再生能源，安全发展核电。有了这样一个对能源结构规划与实际的了解，就能梳理出你所需要拍摄的重点。</a:t>
            </a:r>
            <a:endParaRPr lang="en-US" altLang="zh-CN" sz="5600" dirty="0" smtClean="0"/>
          </a:p>
          <a:p>
            <a:pPr>
              <a:lnSpc>
                <a:spcPct val="170000"/>
              </a:lnSpc>
              <a:buNone/>
            </a:pPr>
            <a:r>
              <a:rPr lang="zh-CN" altLang="en-US" sz="5600" dirty="0" smtClean="0"/>
              <a:t>第二、对本地区当前及今后一个时期节能减排工作的重点工作、宣传重点要清晰了然。</a:t>
            </a:r>
            <a:endParaRPr lang="en-US" altLang="zh-CN" sz="5600" dirty="0" smtClean="0"/>
          </a:p>
          <a:p>
            <a:pPr>
              <a:lnSpc>
                <a:spcPct val="170000"/>
              </a:lnSpc>
              <a:buNone/>
            </a:pPr>
            <a:r>
              <a:rPr lang="zh-CN" altLang="en-US" sz="5600" dirty="0" smtClean="0"/>
              <a:t>第三、结合本部门工作实际，从点滴做起，拍摄好、纪录好节能减排工作。比如：节能减排监督检查、领导调研，新能源、节能减排给当地生态环境、群众生活带来的发展变化等。努力做个有心人。</a:t>
            </a:r>
            <a:endParaRPr lang="en-US" altLang="zh-CN" sz="5600" dirty="0" smtClean="0"/>
          </a:p>
          <a:p>
            <a:pPr>
              <a:lnSpc>
                <a:spcPct val="120000"/>
              </a:lnSpc>
              <a:buNone/>
            </a:pPr>
            <a:endParaRPr lang="en-US" altLang="zh-CN" sz="4000" dirty="0" smtClean="0"/>
          </a:p>
          <a:p>
            <a:pPr>
              <a:lnSpc>
                <a:spcPct val="120000"/>
              </a:lnSpc>
              <a:buNone/>
            </a:pPr>
            <a:r>
              <a:rPr lang="en-US" altLang="zh-CN" sz="4000" dirty="0" smtClean="0"/>
              <a:t>·</a:t>
            </a:r>
            <a:endParaRPr lang="en-US" altLang="zh-CN" dirty="0" smtClean="0"/>
          </a:p>
          <a:p>
            <a:endParaRPr lang="zh-CN" altLang="en-US" dirty="0"/>
          </a:p>
        </p:txBody>
      </p:sp>
      <p:pic>
        <p:nvPicPr>
          <p:cNvPr id="8" name="Picture 2" descr="G:\新加卷\2013·11·15讲课用图片\宁夏能源（陶克图摄影）\恵冶镁业金属锰冶炼（陶克图摄影）.jpg"/>
          <p:cNvPicPr>
            <a:picLocks noGrp="1" noChangeAspect="1" noChangeArrowheads="1"/>
          </p:cNvPicPr>
          <p:nvPr>
            <p:ph sz="half" idx="2"/>
          </p:nvPr>
        </p:nvPicPr>
        <p:blipFill>
          <a:blip r:embed="rId2" cstate="print"/>
          <a:srcRect/>
          <a:stretch>
            <a:fillRect/>
          </a:stretch>
        </p:blipFill>
        <p:spPr bwMode="auto">
          <a:xfrm>
            <a:off x="6172200" y="2443740"/>
            <a:ext cx="5181600" cy="311510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新加卷\2013·11·15讲课用图片\宁夏能源（陶克图摄影）\作为宁夏能源产业的高载能行业一直以来都扮演着石嘴山地区地方经济的主力军角色。这是2012年7月3日下午恵冶镁业金属锰生产冶炼的画面。（陶克图摄影）.jpg"/>
          <p:cNvPicPr>
            <a:picLocks noChangeAspect="1" noChangeArrowheads="1"/>
          </p:cNvPicPr>
          <p:nvPr/>
        </p:nvPicPr>
        <p:blipFill>
          <a:blip r:embed="rId2" cstate="print"/>
          <a:srcRect/>
          <a:stretch>
            <a:fillRect/>
          </a:stretch>
        </p:blipFill>
        <p:spPr bwMode="auto">
          <a:xfrm>
            <a:off x="795528" y="1060704"/>
            <a:ext cx="10600944" cy="473659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a:spLocks noGrp="1"/>
          </p:cNvSpPr>
          <p:nvPr>
            <p:ph type="title"/>
          </p:nvPr>
        </p:nvSpPr>
        <p:spPr>
          <a:xfrm>
            <a:off x="1037230" y="614149"/>
            <a:ext cx="3562066" cy="914400"/>
          </a:xfrm>
        </p:spPr>
        <p:txBody>
          <a:bodyPr/>
          <a:lstStyle/>
          <a:p>
            <a:r>
              <a:rPr lang="zh-CN" altLang="en-US" dirty="0" smtClean="0"/>
              <a:t>绿色节能建筑</a:t>
            </a:r>
            <a:endParaRPr lang="zh-CN" altLang="en-US" dirty="0"/>
          </a:p>
        </p:txBody>
      </p:sp>
      <p:sp>
        <p:nvSpPr>
          <p:cNvPr id="9" name="文本占位符 8"/>
          <p:cNvSpPr>
            <a:spLocks noGrp="1"/>
          </p:cNvSpPr>
          <p:nvPr>
            <p:ph idx="1"/>
          </p:nvPr>
        </p:nvSpPr>
        <p:spPr/>
        <p:txBody>
          <a:bodyPr>
            <a:normAutofit fontScale="85000" lnSpcReduction="10000"/>
          </a:bodyPr>
          <a:lstStyle/>
          <a:p>
            <a:r>
              <a:rPr lang="zh-CN" altLang="en-US" dirty="0" smtClean="0"/>
              <a:t>第四、科学分类，重点拍摄。国家节能中心</a:t>
            </a:r>
            <a:r>
              <a:rPr lang="en-US" altLang="zh-CN" dirty="0" smtClean="0"/>
              <a:t>2019</a:t>
            </a:r>
            <a:r>
              <a:rPr lang="zh-CN" altLang="en-US" dirty="0" smtClean="0"/>
              <a:t>年初，为进一步做好新时代节能减排工作，讲好中国的节能减排故事，开展好实施好节能宣传周活动，传播节能理念、推广节能技术，贯彻党中央、国务院关于建设生态文明、推动绿色发展、推动绿色发展、壮大节能环保产业等重要指示，倡导绿色生活，引导全社会参与节能减排，将绿色出行、绿色建筑、工业节能、自然人文及居民生活等类别列为重点。这个分类，我认为也完全可以成为全国节能减排行业新闻宣传、新闻摄影的主要遵循。</a:t>
            </a:r>
            <a:endParaRPr lang="en-US" altLang="zh-CN" dirty="0" smtClean="0"/>
          </a:p>
          <a:p>
            <a:endParaRPr lang="zh-CN" altLang="en-US" dirty="0"/>
          </a:p>
        </p:txBody>
      </p:sp>
      <p:sp>
        <p:nvSpPr>
          <p:cNvPr id="13" name="文本占位符 12"/>
          <p:cNvSpPr>
            <a:spLocks noGrp="1"/>
          </p:cNvSpPr>
          <p:nvPr>
            <p:ph type="body" sz="half" idx="2"/>
          </p:nvPr>
        </p:nvSpPr>
        <p:spPr>
          <a:xfrm>
            <a:off x="839788" y="1501254"/>
            <a:ext cx="3932237" cy="4367734"/>
          </a:xfrm>
        </p:spPr>
        <p:txBody>
          <a:bodyPr/>
          <a:lstStyle/>
          <a:p>
            <a:endParaRPr lang="zh-CN" altLang="en-US" dirty="0"/>
          </a:p>
        </p:txBody>
      </p:sp>
      <p:pic>
        <p:nvPicPr>
          <p:cNvPr id="20482" name="Picture 2" descr="G:\新加卷\2013·11·15讲课用图片\宁夏能源（陶克图摄影）\近年来宁夏积极推行居民住宅节能环保事业的发展，目前全区各地都有居民节能环保项目建设投入使用。这就是石嘴山市一个利用太阳能为居民提供供热的“太阳能”小区（2012·7·3陶克图摄影）.jpg"/>
          <p:cNvPicPr>
            <a:picLocks noChangeAspect="1" noChangeArrowheads="1"/>
          </p:cNvPicPr>
          <p:nvPr/>
        </p:nvPicPr>
        <p:blipFill>
          <a:blip r:embed="rId2" cstate="print"/>
          <a:srcRect/>
          <a:stretch>
            <a:fillRect/>
          </a:stretch>
        </p:blipFill>
        <p:spPr bwMode="auto">
          <a:xfrm>
            <a:off x="1102830" y="2442949"/>
            <a:ext cx="3513311" cy="326925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4552" y="433552"/>
            <a:ext cx="10515600" cy="5939951"/>
          </a:xfrm>
        </p:spPr>
        <p:txBody>
          <a:bodyPr/>
          <a:lstStyle/>
          <a:p>
            <a:pPr>
              <a:buNone/>
            </a:pPr>
            <a:r>
              <a:rPr lang="zh-CN" altLang="en-US" dirty="0" smtClean="0"/>
              <a:t>第五、农村的节能减排。实施节能减排主要做好推广沼气、秸秆利用、小水电、风能、太阳能等可再生能源技术，形成清洁、经济的农村能源体系。实施农村清洁工程，加快改水、改厨、改厕、改圈，开展垃圾集中分类处理，不断改善农村卫生条件和人居环境。走进新时代，美丽乡村建设使国家大幅度增加了农村沼气建设投资规模，有条件的地方，加快普及户用沼气，支持养殖场建设大中型沼气。在适宜地区积极发展秸秆气化和太阳能、风能等清洁能源，加快绿色能源示范县建设，实施西北地区百万户太阳灶建设工程。加快实施乡村清洁工程，推进人畜粪便、农作物秸秆、生活垃圾和污水的综合治理和转化利用。加强农村水能资源开发规划和管理，扩大小水电代燃料工程实施范围和规模，加大对贫困地区农村水电开发的投入和信贷支持。</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15</a:t>
            </a:r>
            <a:r>
              <a:rPr lang="zh-CN" altLang="en-US" dirty="0" smtClean="0"/>
              <a:t>种摄影构图技巧</a:t>
            </a:r>
            <a:br>
              <a:rPr lang="zh-CN" altLang="en-US" dirty="0" smtClean="0"/>
            </a:br>
            <a:endParaRPr lang="zh-CN" altLang="en-US" dirty="0"/>
          </a:p>
        </p:txBody>
      </p:sp>
      <p:sp>
        <p:nvSpPr>
          <p:cNvPr id="4" name="内容占位符 3"/>
          <p:cNvSpPr>
            <a:spLocks noGrp="1"/>
          </p:cNvSpPr>
          <p:nvPr>
            <p:ph sz="half" idx="1"/>
          </p:nvPr>
        </p:nvSpPr>
        <p:spPr/>
        <p:txBody>
          <a:bodyPr>
            <a:normAutofit fontScale="92500" lnSpcReduction="10000"/>
          </a:bodyPr>
          <a:lstStyle/>
          <a:p>
            <a:pPr>
              <a:buNone/>
            </a:pPr>
            <a:r>
              <a:rPr lang="en-US" altLang="zh-CN" b="1" dirty="0" smtClean="0"/>
              <a:t>8</a:t>
            </a:r>
            <a:r>
              <a:rPr lang="zh-CN" altLang="en-US" b="1" dirty="0" smtClean="0"/>
              <a:t>．奇数性原则，增加韵律感。</a:t>
            </a:r>
            <a:r>
              <a:rPr lang="zh-CN" altLang="en-US" dirty="0" smtClean="0"/>
              <a:t/>
            </a:r>
            <a:br>
              <a:rPr lang="zh-CN" altLang="en-US" dirty="0" smtClean="0"/>
            </a:br>
            <a:endParaRPr lang="zh-CN" altLang="en-US" dirty="0" smtClean="0"/>
          </a:p>
          <a:p>
            <a:r>
              <a:rPr lang="zh-CN" altLang="en-US" dirty="0" smtClean="0"/>
              <a:t/>
            </a:r>
            <a:br>
              <a:rPr lang="zh-CN" altLang="en-US" dirty="0" smtClean="0"/>
            </a:br>
            <a:endParaRPr lang="zh-CN" altLang="en-US" dirty="0" smtClean="0"/>
          </a:p>
          <a:p>
            <a:r>
              <a:rPr lang="zh-CN" altLang="en-US" dirty="0" smtClean="0"/>
              <a:t>在摄影的世界里，这条规律意味着如果一张照片里的物体是奇数的话，对眼睛来讲是更加舒适和自然的，那么这张照片将看起来更加有吸引力。</a:t>
            </a:r>
            <a:br>
              <a:rPr lang="zh-CN" altLang="en-US" dirty="0" smtClean="0"/>
            </a:br>
            <a:endParaRPr lang="zh-CN" altLang="en-US" dirty="0" smtClean="0"/>
          </a:p>
          <a:p>
            <a:r>
              <a:rPr lang="zh-CN" altLang="en-US" dirty="0" smtClean="0"/>
              <a:t/>
            </a:r>
            <a:br>
              <a:rPr lang="zh-CN" altLang="en-US" dirty="0" smtClean="0"/>
            </a:br>
            <a:endParaRPr lang="zh-CN" altLang="en-US" dirty="0"/>
          </a:p>
        </p:txBody>
      </p:sp>
      <p:pic>
        <p:nvPicPr>
          <p:cNvPr id="10242" name="Picture 2"/>
          <p:cNvPicPr>
            <a:picLocks noGrp="1" noChangeAspect="1" noChangeArrowheads="1"/>
          </p:cNvPicPr>
          <p:nvPr>
            <p:ph sz="half" idx="2"/>
          </p:nvPr>
        </p:nvPicPr>
        <p:blipFill>
          <a:blip r:embed="rId2" cstate="print"/>
          <a:srcRect/>
          <a:stretch>
            <a:fillRect/>
          </a:stretch>
        </p:blipFill>
        <p:spPr bwMode="auto">
          <a:xfrm>
            <a:off x="6172200" y="2377996"/>
            <a:ext cx="5181600" cy="324659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15</a:t>
            </a:r>
            <a:r>
              <a:rPr lang="zh-CN" altLang="en-US" dirty="0" smtClean="0"/>
              <a:t>种摄影构图技巧</a:t>
            </a:r>
            <a:br>
              <a:rPr lang="zh-CN" altLang="en-US" dirty="0" smtClean="0"/>
            </a:br>
            <a:endParaRPr lang="zh-CN" altLang="en-US" dirty="0"/>
          </a:p>
        </p:txBody>
      </p:sp>
      <p:sp>
        <p:nvSpPr>
          <p:cNvPr id="4" name="内容占位符 3"/>
          <p:cNvSpPr>
            <a:spLocks noGrp="1"/>
          </p:cNvSpPr>
          <p:nvPr>
            <p:ph sz="half" idx="1"/>
          </p:nvPr>
        </p:nvSpPr>
        <p:spPr/>
        <p:txBody>
          <a:bodyPr/>
          <a:lstStyle/>
          <a:p>
            <a:pPr>
              <a:buNone/>
            </a:pPr>
            <a:r>
              <a:rPr lang="en-US" altLang="zh-CN" b="1" dirty="0" smtClean="0"/>
              <a:t>9</a:t>
            </a:r>
            <a:r>
              <a:rPr lang="zh-CN" altLang="en-US" b="1" dirty="0" smtClean="0"/>
              <a:t>．满画面</a:t>
            </a:r>
            <a:endParaRPr lang="zh-CN" altLang="en-US" dirty="0" smtClean="0"/>
          </a:p>
          <a:p>
            <a:r>
              <a:rPr lang="zh-CN" altLang="en-US" dirty="0" smtClean="0"/>
              <a:t/>
            </a:r>
            <a:br>
              <a:rPr lang="zh-CN" altLang="en-US" dirty="0" smtClean="0"/>
            </a:br>
            <a:endParaRPr lang="zh-CN" altLang="en-US" dirty="0" smtClean="0"/>
          </a:p>
          <a:p>
            <a:r>
              <a:rPr lang="zh-CN" altLang="en-US" dirty="0" smtClean="0"/>
              <a:t>在某些情况下，将物体填满整个画面，只留一点或压根不留空间，也会造成一种很让人很深刻的印象。</a:t>
            </a:r>
          </a:p>
          <a:p>
            <a:endParaRPr lang="zh-CN" altLang="en-US" dirty="0"/>
          </a:p>
        </p:txBody>
      </p:sp>
      <p:pic>
        <p:nvPicPr>
          <p:cNvPr id="11266" name="Picture 2"/>
          <p:cNvPicPr>
            <a:picLocks noGrp="1" noChangeAspect="1" noChangeArrowheads="1"/>
          </p:cNvPicPr>
          <p:nvPr>
            <p:ph sz="half" idx="2"/>
          </p:nvPr>
        </p:nvPicPr>
        <p:blipFill>
          <a:blip r:embed="rId2" cstate="print"/>
          <a:srcRect/>
          <a:stretch>
            <a:fillRect/>
          </a:stretch>
        </p:blipFill>
        <p:spPr bwMode="auto">
          <a:xfrm>
            <a:off x="6441744" y="887104"/>
            <a:ext cx="4544704" cy="528985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15</a:t>
            </a:r>
            <a:r>
              <a:rPr lang="zh-CN" altLang="en-US" dirty="0" smtClean="0"/>
              <a:t>种摄影构图技巧</a:t>
            </a:r>
            <a:br>
              <a:rPr lang="zh-CN" altLang="en-US" dirty="0" smtClean="0"/>
            </a:br>
            <a:endParaRPr lang="zh-CN" altLang="en-US" dirty="0"/>
          </a:p>
        </p:txBody>
      </p:sp>
      <p:sp>
        <p:nvSpPr>
          <p:cNvPr id="4" name="内容占位符 3"/>
          <p:cNvSpPr>
            <a:spLocks noGrp="1"/>
          </p:cNvSpPr>
          <p:nvPr>
            <p:ph sz="half" idx="1"/>
          </p:nvPr>
        </p:nvSpPr>
        <p:spPr/>
        <p:txBody>
          <a:bodyPr>
            <a:normAutofit fontScale="92500" lnSpcReduction="10000"/>
          </a:bodyPr>
          <a:lstStyle/>
          <a:p>
            <a:pPr>
              <a:buNone/>
            </a:pPr>
            <a:r>
              <a:rPr lang="en-US" altLang="zh-CN" b="1" dirty="0" smtClean="0"/>
              <a:t>10</a:t>
            </a:r>
            <a:r>
              <a:rPr lang="zh-CN" altLang="en-US" b="1" dirty="0" smtClean="0"/>
              <a:t>．留白</a:t>
            </a:r>
            <a:endParaRPr lang="zh-CN" altLang="en-US" dirty="0" smtClean="0"/>
          </a:p>
          <a:p>
            <a:r>
              <a:rPr lang="zh-CN" altLang="en-US" dirty="0" smtClean="0"/>
              <a:t/>
            </a:r>
            <a:br>
              <a:rPr lang="zh-CN" altLang="en-US" dirty="0" smtClean="0"/>
            </a:br>
            <a:endParaRPr lang="zh-CN" altLang="en-US" dirty="0" smtClean="0"/>
          </a:p>
          <a:p>
            <a:r>
              <a:rPr lang="zh-CN" altLang="en-US" dirty="0" smtClean="0"/>
              <a:t>在你想要表达的主体周围留白，这种方式创造了一种“极简”的感觉。如果说填满画面的物体像极具震撼的油画，那么这种留白的概念，则更有水墨画的意味。</a:t>
            </a:r>
            <a:br>
              <a:rPr lang="zh-CN" altLang="en-US" dirty="0" smtClean="0"/>
            </a:br>
            <a:endParaRPr lang="zh-CN" altLang="en-US" dirty="0" smtClean="0"/>
          </a:p>
          <a:p>
            <a:r>
              <a:rPr lang="zh-CN" altLang="en-US" dirty="0" smtClean="0"/>
              <a:t/>
            </a:r>
            <a:br>
              <a:rPr lang="zh-CN" altLang="en-US" dirty="0" smtClean="0"/>
            </a:br>
            <a:endParaRPr lang="zh-CN" altLang="en-US" dirty="0"/>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5909482" y="1037230"/>
            <a:ext cx="5691116" cy="488589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15</a:t>
            </a:r>
            <a:r>
              <a:rPr lang="zh-CN" altLang="en-US" dirty="0" smtClean="0"/>
              <a:t>种摄影构图技巧</a:t>
            </a:r>
            <a:br>
              <a:rPr lang="zh-CN" altLang="en-US" dirty="0" smtClean="0"/>
            </a:br>
            <a:endParaRPr lang="zh-CN" altLang="en-US" dirty="0"/>
          </a:p>
        </p:txBody>
      </p:sp>
      <p:sp>
        <p:nvSpPr>
          <p:cNvPr id="4" name="内容占位符 3"/>
          <p:cNvSpPr>
            <a:spLocks noGrp="1"/>
          </p:cNvSpPr>
          <p:nvPr>
            <p:ph sz="half" idx="1"/>
          </p:nvPr>
        </p:nvSpPr>
        <p:spPr/>
        <p:txBody>
          <a:bodyPr/>
          <a:lstStyle/>
          <a:p>
            <a:pPr>
              <a:buNone/>
            </a:pPr>
            <a:r>
              <a:rPr lang="en-US" altLang="zh-CN" b="1" dirty="0" smtClean="0"/>
              <a:t>11</a:t>
            </a:r>
            <a:r>
              <a:rPr lang="zh-CN" altLang="en-US" b="1" dirty="0" smtClean="0"/>
              <a:t>．点线式构图，简约明快。</a:t>
            </a:r>
            <a:endParaRPr lang="zh-CN" altLang="en-US" dirty="0" smtClean="0"/>
          </a:p>
          <a:p>
            <a:r>
              <a:rPr lang="zh-CN" altLang="en-US" dirty="0" smtClean="0"/>
              <a:t/>
            </a:r>
            <a:br>
              <a:rPr lang="zh-CN" altLang="en-US" dirty="0" smtClean="0"/>
            </a:br>
            <a:endParaRPr lang="zh-CN" altLang="en-US" dirty="0" smtClean="0"/>
          </a:p>
          <a:p>
            <a:r>
              <a:rPr lang="zh-CN" altLang="en-US" dirty="0" smtClean="0"/>
              <a:t>“少即是多”的思想，用于摄影里，独有魅力。你同样可以创建一个简单的构图，放大主题的一部分，专注于一个特定的细节。</a:t>
            </a:r>
          </a:p>
          <a:p>
            <a:endParaRPr lang="zh-CN" altLang="en-US" dirty="0"/>
          </a:p>
        </p:txBody>
      </p:sp>
      <p:pic>
        <p:nvPicPr>
          <p:cNvPr id="13314" name="Picture 2"/>
          <p:cNvPicPr>
            <a:picLocks noGrp="1" noChangeAspect="1" noChangeArrowheads="1"/>
          </p:cNvPicPr>
          <p:nvPr>
            <p:ph sz="half" idx="2"/>
          </p:nvPr>
        </p:nvPicPr>
        <p:blipFill>
          <a:blip r:embed="rId2" cstate="print"/>
          <a:srcRect/>
          <a:stretch>
            <a:fillRect/>
          </a:stretch>
        </p:blipFill>
        <p:spPr bwMode="auto">
          <a:xfrm>
            <a:off x="6172200" y="2272744"/>
            <a:ext cx="5181600" cy="345709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15</a:t>
            </a:r>
            <a:r>
              <a:rPr lang="zh-CN" altLang="en-US" dirty="0" smtClean="0"/>
              <a:t>种摄影构图技巧</a:t>
            </a:r>
            <a:br>
              <a:rPr lang="zh-CN" altLang="en-US" dirty="0" smtClean="0"/>
            </a:br>
            <a:endParaRPr lang="zh-CN" altLang="en-US" dirty="0"/>
          </a:p>
        </p:txBody>
      </p:sp>
      <p:sp>
        <p:nvSpPr>
          <p:cNvPr id="4" name="内容占位符 3"/>
          <p:cNvSpPr>
            <a:spLocks noGrp="1"/>
          </p:cNvSpPr>
          <p:nvPr>
            <p:ph sz="half" idx="1"/>
          </p:nvPr>
        </p:nvSpPr>
        <p:spPr/>
        <p:txBody>
          <a:bodyPr/>
          <a:lstStyle/>
          <a:p>
            <a:pPr>
              <a:buNone/>
            </a:pPr>
            <a:r>
              <a:rPr lang="en-US" altLang="zh-CN" b="1" dirty="0" smtClean="0"/>
              <a:t>12</a:t>
            </a:r>
            <a:r>
              <a:rPr lang="zh-CN" altLang="en-US" b="1" dirty="0" smtClean="0"/>
              <a:t>．遮挡式构图，将主题隔离出来。</a:t>
            </a:r>
            <a:endParaRPr lang="zh-CN" altLang="en-US" dirty="0" smtClean="0"/>
          </a:p>
          <a:p>
            <a:r>
              <a:rPr lang="zh-CN" altLang="en-US" dirty="0" smtClean="0"/>
              <a:t/>
            </a:r>
            <a:br>
              <a:rPr lang="zh-CN" altLang="en-US" dirty="0" smtClean="0"/>
            </a:br>
            <a:endParaRPr lang="zh-CN" altLang="en-US" dirty="0" smtClean="0"/>
          </a:p>
          <a:p>
            <a:r>
              <a:rPr lang="zh-CN" altLang="en-US" dirty="0" smtClean="0"/>
              <a:t>使用浅景深的方式孤立你的主题是一个简化构图的非常有效的方法。通过使用大光圈，可以模糊可能让你转移注意力的背景。这个技巧在肖像摄影方面目测尤为有用。</a:t>
            </a:r>
          </a:p>
          <a:p>
            <a:endParaRPr lang="zh-CN" altLang="en-US" dirty="0"/>
          </a:p>
        </p:txBody>
      </p:sp>
      <p:pic>
        <p:nvPicPr>
          <p:cNvPr id="14338" name="Picture 2"/>
          <p:cNvPicPr>
            <a:picLocks noGrp="1" noChangeAspect="1" noChangeArrowheads="1"/>
          </p:cNvPicPr>
          <p:nvPr>
            <p:ph sz="half" idx="2"/>
          </p:nvPr>
        </p:nvPicPr>
        <p:blipFill>
          <a:blip r:embed="rId2" cstate="print"/>
          <a:srcRect/>
          <a:stretch>
            <a:fillRect/>
          </a:stretch>
        </p:blipFill>
        <p:spPr bwMode="auto">
          <a:xfrm>
            <a:off x="6172200" y="2272744"/>
            <a:ext cx="5181600" cy="345709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15</a:t>
            </a:r>
            <a:r>
              <a:rPr lang="zh-CN" altLang="en-US" dirty="0" smtClean="0"/>
              <a:t>种摄影构图技巧</a:t>
            </a:r>
            <a:br>
              <a:rPr lang="zh-CN" altLang="en-US" dirty="0" smtClean="0"/>
            </a:br>
            <a:endParaRPr lang="zh-CN" altLang="en-US" dirty="0"/>
          </a:p>
        </p:txBody>
      </p:sp>
      <p:sp>
        <p:nvSpPr>
          <p:cNvPr id="4" name="内容占位符 3"/>
          <p:cNvSpPr>
            <a:spLocks noGrp="1"/>
          </p:cNvSpPr>
          <p:nvPr>
            <p:ph sz="half" idx="1"/>
          </p:nvPr>
        </p:nvSpPr>
        <p:spPr/>
        <p:txBody>
          <a:bodyPr>
            <a:normAutofit lnSpcReduction="10000"/>
          </a:bodyPr>
          <a:lstStyle/>
          <a:p>
            <a:pPr>
              <a:buNone/>
            </a:pPr>
            <a:r>
              <a:rPr lang="en-US" altLang="zh-CN" b="1" dirty="0" smtClean="0"/>
              <a:t>13</a:t>
            </a:r>
            <a:r>
              <a:rPr lang="zh-CN" altLang="en-US" b="1" dirty="0" smtClean="0"/>
              <a:t>．非生理视角</a:t>
            </a:r>
            <a:endParaRPr lang="zh-CN" altLang="en-US" dirty="0" smtClean="0"/>
          </a:p>
          <a:p>
            <a:r>
              <a:rPr lang="zh-CN" altLang="en-US" dirty="0" smtClean="0"/>
              <a:t/>
            </a:r>
            <a:br>
              <a:rPr lang="zh-CN" altLang="en-US" dirty="0" smtClean="0"/>
            </a:br>
            <a:endParaRPr lang="zh-CN" altLang="en-US" dirty="0" smtClean="0"/>
          </a:p>
          <a:p>
            <a:r>
              <a:rPr lang="zh-CN" altLang="en-US" dirty="0" smtClean="0"/>
              <a:t>很多照片都是从正常人眼视角来拍摄的。从高空俯拍或者从低处仰拍都是不错的改变视角方式。这样会得到与平时不同的构图，创造更多的乐趣。</a:t>
            </a:r>
            <a:br>
              <a:rPr lang="zh-CN" altLang="en-US" dirty="0" smtClean="0"/>
            </a:br>
            <a:endParaRPr lang="zh-CN" altLang="en-US" dirty="0" smtClean="0"/>
          </a:p>
          <a:p>
            <a:r>
              <a:rPr lang="zh-CN" altLang="en-US" dirty="0" smtClean="0"/>
              <a:t/>
            </a:r>
            <a:br>
              <a:rPr lang="zh-CN" altLang="en-US" dirty="0" smtClean="0"/>
            </a:br>
            <a:endParaRPr lang="zh-CN" altLang="en-US" dirty="0"/>
          </a:p>
        </p:txBody>
      </p:sp>
      <p:pic>
        <p:nvPicPr>
          <p:cNvPr id="15362" name="Picture 2"/>
          <p:cNvPicPr>
            <a:picLocks noGrp="1" noChangeAspect="1" noChangeArrowheads="1"/>
          </p:cNvPicPr>
          <p:nvPr>
            <p:ph sz="half" idx="2"/>
          </p:nvPr>
        </p:nvPicPr>
        <p:blipFill>
          <a:blip r:embed="rId2" cstate="print"/>
          <a:srcRect/>
          <a:stretch>
            <a:fillRect/>
          </a:stretch>
        </p:blipFill>
        <p:spPr bwMode="auto">
          <a:xfrm>
            <a:off x="6172200" y="2272744"/>
            <a:ext cx="5181600" cy="345709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15</a:t>
            </a:r>
            <a:r>
              <a:rPr lang="zh-CN" altLang="en-US" dirty="0" smtClean="0"/>
              <a:t>种摄影构图技巧</a:t>
            </a:r>
            <a:br>
              <a:rPr lang="zh-CN" altLang="en-US" dirty="0" smtClean="0"/>
            </a:br>
            <a:endParaRPr lang="zh-CN" altLang="en-US" dirty="0"/>
          </a:p>
        </p:txBody>
      </p:sp>
      <p:sp>
        <p:nvSpPr>
          <p:cNvPr id="4" name="内容占位符 3"/>
          <p:cNvSpPr>
            <a:spLocks noGrp="1"/>
          </p:cNvSpPr>
          <p:nvPr>
            <p:ph sz="half" idx="1"/>
          </p:nvPr>
        </p:nvSpPr>
        <p:spPr/>
        <p:txBody>
          <a:bodyPr/>
          <a:lstStyle/>
          <a:p>
            <a:pPr>
              <a:buNone/>
            </a:pPr>
            <a:r>
              <a:rPr lang="en-US" altLang="zh-CN" b="1" dirty="0" smtClean="0"/>
              <a:t>14</a:t>
            </a:r>
            <a:r>
              <a:rPr lang="zh-CN" altLang="en-US" b="1" dirty="0" smtClean="0"/>
              <a:t>．黄金三角形</a:t>
            </a:r>
            <a:endParaRPr lang="zh-CN" altLang="en-US" dirty="0" smtClean="0"/>
          </a:p>
          <a:p>
            <a:r>
              <a:rPr lang="zh-CN" altLang="en-US" dirty="0" smtClean="0"/>
              <a:t/>
            </a:r>
            <a:br>
              <a:rPr lang="zh-CN" altLang="en-US" dirty="0" smtClean="0"/>
            </a:br>
            <a:endParaRPr lang="zh-CN" altLang="en-US" dirty="0" smtClean="0"/>
          </a:p>
          <a:p>
            <a:r>
              <a:rPr lang="zh-CN" altLang="en-US" dirty="0" smtClean="0"/>
              <a:t>黄金三角形构图和三分法的方式非常相似。但并非矩形网格，我们把画面对角线连接，分割成三角形。这种创作方式帮助我们形成技巧六中的元素“动态张力”。</a:t>
            </a:r>
          </a:p>
          <a:p>
            <a:endParaRPr lang="zh-CN" altLang="en-US" dirty="0"/>
          </a:p>
        </p:txBody>
      </p:sp>
      <p:pic>
        <p:nvPicPr>
          <p:cNvPr id="16386" name="Picture 2"/>
          <p:cNvPicPr>
            <a:picLocks noGrp="1" noChangeAspect="1" noChangeArrowheads="1"/>
          </p:cNvPicPr>
          <p:nvPr>
            <p:ph sz="half" idx="2"/>
          </p:nvPr>
        </p:nvPicPr>
        <p:blipFill>
          <a:blip r:embed="rId2" cstate="print"/>
          <a:srcRect/>
          <a:stretch>
            <a:fillRect/>
          </a:stretch>
        </p:blipFill>
        <p:spPr bwMode="auto">
          <a:xfrm>
            <a:off x="6172200" y="2588498"/>
            <a:ext cx="5181600" cy="282559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15</a:t>
            </a:r>
            <a:r>
              <a:rPr lang="zh-CN" altLang="en-US" dirty="0" smtClean="0"/>
              <a:t>种摄影构图技巧</a:t>
            </a:r>
            <a:br>
              <a:rPr lang="zh-CN" altLang="en-US" dirty="0" smtClean="0"/>
            </a:br>
            <a:endParaRPr lang="zh-CN" altLang="en-US" dirty="0"/>
          </a:p>
        </p:txBody>
      </p:sp>
      <p:sp>
        <p:nvSpPr>
          <p:cNvPr id="4" name="内容占位符 3"/>
          <p:cNvSpPr>
            <a:spLocks noGrp="1"/>
          </p:cNvSpPr>
          <p:nvPr>
            <p:ph sz="half" idx="1"/>
          </p:nvPr>
        </p:nvSpPr>
        <p:spPr/>
        <p:txBody>
          <a:bodyPr>
            <a:normAutofit lnSpcReduction="10000"/>
          </a:bodyPr>
          <a:lstStyle/>
          <a:p>
            <a:pPr>
              <a:buNone/>
            </a:pPr>
            <a:r>
              <a:rPr lang="en-US" altLang="zh-CN" b="1" dirty="0" smtClean="0"/>
              <a:t>15</a:t>
            </a:r>
            <a:r>
              <a:rPr lang="zh-CN" altLang="en-US" b="1" dirty="0" smtClean="0"/>
              <a:t>．黄金比例</a:t>
            </a:r>
            <a:endParaRPr lang="zh-CN" altLang="en-US" dirty="0" smtClean="0"/>
          </a:p>
          <a:p>
            <a:r>
              <a:rPr lang="zh-CN" altLang="en-US" dirty="0" smtClean="0"/>
              <a:t/>
            </a:r>
            <a:br>
              <a:rPr lang="zh-CN" altLang="en-US" dirty="0" smtClean="0"/>
            </a:br>
            <a:endParaRPr lang="zh-CN" altLang="en-US" dirty="0" smtClean="0"/>
          </a:p>
          <a:p>
            <a:r>
              <a:rPr lang="zh-CN" altLang="en-US" dirty="0" smtClean="0"/>
              <a:t>把一条线段分割为两部分，较短部分与较长部分长度之比等于较长部分与整体长度之比，其比值是一个无理数，取其前三位数字的近似值是</a:t>
            </a:r>
            <a:r>
              <a:rPr lang="en-US" altLang="zh-CN" dirty="0" smtClean="0"/>
              <a:t>0.618</a:t>
            </a:r>
            <a:r>
              <a:rPr lang="zh-CN" altLang="en-US" dirty="0" smtClean="0"/>
              <a:t>，这个值就是黄金比例值。下图的黄金螺旋也是按这个比值，称为“斐波那契螺旋”。</a:t>
            </a:r>
          </a:p>
          <a:p>
            <a:endParaRPr lang="zh-CN" altLang="en-US" dirty="0"/>
          </a:p>
        </p:txBody>
      </p:sp>
      <p:pic>
        <p:nvPicPr>
          <p:cNvPr id="17410" name="Picture 2"/>
          <p:cNvPicPr>
            <a:picLocks noGrp="1" noChangeAspect="1" noChangeArrowheads="1"/>
          </p:cNvPicPr>
          <p:nvPr>
            <p:ph sz="half" idx="2"/>
          </p:nvPr>
        </p:nvPicPr>
        <p:blipFill>
          <a:blip r:embed="rId2" cstate="print"/>
          <a:srcRect/>
          <a:stretch>
            <a:fillRect/>
          </a:stretch>
        </p:blipFill>
        <p:spPr bwMode="auto">
          <a:xfrm>
            <a:off x="6172200" y="2272744"/>
            <a:ext cx="5181600" cy="345709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2902</TotalTime>
  <Words>1121</Words>
  <Application>Microsoft Office PowerPoint</Application>
  <PresentationFormat>自定义</PresentationFormat>
  <Paragraphs>58</Paragraphs>
  <Slides>18</Slides>
  <Notes>0</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Office 主题</vt:lpstr>
      <vt:lpstr>15种摄影构图技巧 </vt:lpstr>
      <vt:lpstr>15种摄影构图技巧 </vt:lpstr>
      <vt:lpstr>15种摄影构图技巧 </vt:lpstr>
      <vt:lpstr>15种摄影构图技巧 </vt:lpstr>
      <vt:lpstr>15种摄影构图技巧 </vt:lpstr>
      <vt:lpstr>15种摄影构图技巧 </vt:lpstr>
      <vt:lpstr>15种摄影构图技巧 </vt:lpstr>
      <vt:lpstr>15种摄影构图技巧 </vt:lpstr>
      <vt:lpstr>15种摄影构图技巧 </vt:lpstr>
      <vt:lpstr>关于用光</vt:lpstr>
      <vt:lpstr>PowerPoint 演示文稿</vt:lpstr>
      <vt:lpstr>PowerPoint 演示文稿</vt:lpstr>
      <vt:lpstr>PowerPoint 演示文稿</vt:lpstr>
      <vt:lpstr>关于快门速度</vt:lpstr>
      <vt:lpstr>三、拍摄以节能减排为主题的摄影作品需要注意的几个问题</vt:lpstr>
      <vt:lpstr>PowerPoint 演示文稿</vt:lpstr>
      <vt:lpstr>绿色节能建筑</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yingang</dc:creator>
  <cp:lastModifiedBy>necc</cp:lastModifiedBy>
  <cp:revision>197</cp:revision>
  <cp:lastPrinted>2018-06-05T08:50:51Z</cp:lastPrinted>
  <dcterms:created xsi:type="dcterms:W3CDTF">2015-05-05T08:02:00Z</dcterms:created>
  <dcterms:modified xsi:type="dcterms:W3CDTF">2020-06-15T07:20:19Z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