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0" r:id="rId2"/>
    <p:sldId id="1206" r:id="rId3"/>
    <p:sldId id="1846" r:id="rId4"/>
    <p:sldId id="266" r:id="rId5"/>
    <p:sldId id="309" r:id="rId6"/>
    <p:sldId id="283" r:id="rId7"/>
    <p:sldId id="1849" r:id="rId8"/>
    <p:sldId id="1848" r:id="rId9"/>
    <p:sldId id="1841" r:id="rId10"/>
    <p:sldId id="1852" r:id="rId11"/>
    <p:sldId id="1851" r:id="rId12"/>
    <p:sldId id="1854" r:id="rId13"/>
    <p:sldId id="1212" r:id="rId14"/>
    <p:sldId id="1847" r:id="rId15"/>
    <p:sldId id="1857" r:id="rId16"/>
    <p:sldId id="1858" r:id="rId17"/>
    <p:sldId id="1859" r:id="rId18"/>
    <p:sldId id="274" r:id="rId19"/>
  </p:sldIdLst>
  <p:sldSz cx="12192000" cy="6858000"/>
  <p:notesSz cx="7315200" cy="96012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73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23" autoAdjust="0"/>
    <p:restoredTop sz="94660"/>
  </p:normalViewPr>
  <p:slideViewPr>
    <p:cSldViewPr snapToGrid="0">
      <p:cViewPr varScale="1">
        <p:scale>
          <a:sx n="85" d="100"/>
          <a:sy n="85" d="100"/>
        </p:scale>
        <p:origin x="82" y="3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27E0A-D2ED-45E3-9D98-CD0C1FC0603B}" type="doc">
      <dgm:prSet loTypeId="urn:microsoft.com/office/officeart/2005/8/layout/equation2" loCatId="process" qsTypeId="urn:microsoft.com/office/officeart/2005/8/quickstyle/simple1" qsCatId="simple" csTypeId="urn:microsoft.com/office/officeart/2005/8/colors/accent1_2" csCatId="accent1" phldr="1"/>
      <dgm:spPr/>
    </dgm:pt>
    <dgm:pt modelId="{B12EAED9-DB99-4EC4-9E8D-EEAA199F6A1C}">
      <dgm:prSet phldrT="[文本]" custT="1"/>
      <dgm:spPr/>
      <dgm:t>
        <a:bodyPr/>
        <a:lstStyle/>
        <a:p>
          <a:r>
            <a:rPr lang="en-US" altLang="en-US" sz="1600" dirty="0"/>
            <a:t>GB 12021.3-2010  </a:t>
          </a:r>
          <a:r>
            <a:rPr lang="zh-CN" altLang="en-US" sz="1600" dirty="0"/>
            <a:t>房间空气调节器能效限定值及能效等级</a:t>
          </a:r>
        </a:p>
        <a:p>
          <a:r>
            <a:rPr lang="zh-CN" altLang="en-US" sz="1600" dirty="0"/>
            <a:t>（第四次实施中）</a:t>
          </a:r>
        </a:p>
      </dgm:t>
    </dgm:pt>
    <dgm:pt modelId="{240946F4-EDE5-408D-959F-214964BCB32F}" type="parTrans" cxnId="{7DBF8F8F-4733-4C9F-8281-EBAFAAFE18F4}">
      <dgm:prSet/>
      <dgm:spPr/>
      <dgm:t>
        <a:bodyPr/>
        <a:lstStyle/>
        <a:p>
          <a:endParaRPr lang="zh-CN" altLang="en-US"/>
        </a:p>
      </dgm:t>
    </dgm:pt>
    <dgm:pt modelId="{BF65BA70-774C-41C0-BA24-2F9185A51436}" type="sibTrans" cxnId="{7DBF8F8F-4733-4C9F-8281-EBAFAAFE18F4}">
      <dgm:prSet/>
      <dgm:spPr>
        <a:solidFill>
          <a:srgbClr val="FF0000"/>
        </a:solidFill>
      </dgm:spPr>
      <dgm:t>
        <a:bodyPr/>
        <a:lstStyle/>
        <a:p>
          <a:endParaRPr lang="zh-CN" altLang="en-US"/>
        </a:p>
      </dgm:t>
    </dgm:pt>
    <dgm:pt modelId="{49C5C4E1-FCE0-47F9-84AE-C5607D30511F}">
      <dgm:prSet phldrT="[文本]"/>
      <dgm:spPr/>
      <dgm:t>
        <a:bodyPr/>
        <a:lstStyle/>
        <a:p>
          <a:r>
            <a:rPr lang="en-US" altLang="en-US" dirty="0"/>
            <a:t>GB 21455-2013</a:t>
          </a:r>
          <a:endParaRPr lang="zh-CN" altLang="en-US" dirty="0"/>
        </a:p>
        <a:p>
          <a:r>
            <a:rPr lang="zh-CN" altLang="en-US" dirty="0"/>
            <a:t>转速可控型房间空气调节器能效限定值及能效等级</a:t>
          </a:r>
        </a:p>
        <a:p>
          <a:r>
            <a:rPr lang="zh-CN" altLang="en-US" dirty="0"/>
            <a:t>（第二次实施中）</a:t>
          </a:r>
        </a:p>
      </dgm:t>
    </dgm:pt>
    <dgm:pt modelId="{A617B4B2-46B5-449D-90B6-F6B1329800DA}" type="parTrans" cxnId="{1459CC17-2110-497E-A9F9-EAEF292E155F}">
      <dgm:prSet/>
      <dgm:spPr/>
      <dgm:t>
        <a:bodyPr/>
        <a:lstStyle/>
        <a:p>
          <a:endParaRPr lang="zh-CN" altLang="en-US"/>
        </a:p>
      </dgm:t>
    </dgm:pt>
    <dgm:pt modelId="{4658CB6E-219F-4425-9752-0BE51E08867B}" type="sibTrans" cxnId="{1459CC17-2110-497E-A9F9-EAEF292E155F}">
      <dgm:prSet/>
      <dgm:spPr>
        <a:solidFill>
          <a:srgbClr val="FF0000"/>
        </a:solidFill>
      </dgm:spPr>
      <dgm:t>
        <a:bodyPr/>
        <a:lstStyle/>
        <a:p>
          <a:endParaRPr lang="zh-CN" altLang="en-US"/>
        </a:p>
      </dgm:t>
    </dgm:pt>
    <dgm:pt modelId="{AC9544EE-C7AF-4051-BEA0-2787BE18BDF1}">
      <dgm:prSet phldrT="[文本]"/>
      <dgm:spPr/>
      <dgm:t>
        <a:bodyPr/>
        <a:lstStyle/>
        <a:p>
          <a:r>
            <a:rPr lang="en-US" altLang="zh-CN" b="1" dirty="0">
              <a:solidFill>
                <a:srgbClr val="FFC000"/>
              </a:solidFill>
            </a:rPr>
            <a:t>GB21455-2019</a:t>
          </a:r>
        </a:p>
        <a:p>
          <a:r>
            <a:rPr lang="zh-CN" altLang="zh-CN" b="1" dirty="0">
              <a:solidFill>
                <a:srgbClr val="FFC000"/>
              </a:solidFill>
            </a:rPr>
            <a:t>房间空气调节器能效限定值及能效等级</a:t>
          </a:r>
        </a:p>
      </dgm:t>
    </dgm:pt>
    <dgm:pt modelId="{E31C5793-576B-425E-82E1-5BFFFD820C1F}" type="parTrans" cxnId="{80601BA4-30AC-42CF-A46C-13290D91B705}">
      <dgm:prSet/>
      <dgm:spPr/>
      <dgm:t>
        <a:bodyPr/>
        <a:lstStyle/>
        <a:p>
          <a:endParaRPr lang="zh-CN" altLang="en-US"/>
        </a:p>
      </dgm:t>
    </dgm:pt>
    <dgm:pt modelId="{85D9B6C8-9725-4030-B97E-E06810373ECC}" type="sibTrans" cxnId="{80601BA4-30AC-42CF-A46C-13290D91B705}">
      <dgm:prSet/>
      <dgm:spPr/>
      <dgm:t>
        <a:bodyPr/>
        <a:lstStyle/>
        <a:p>
          <a:endParaRPr lang="zh-CN" altLang="en-US"/>
        </a:p>
      </dgm:t>
    </dgm:pt>
    <dgm:pt modelId="{2473BC4D-7D53-4F1F-8432-CDDF9995EDCE}" type="pres">
      <dgm:prSet presAssocID="{90327E0A-D2ED-45E3-9D98-CD0C1FC0603B}" presName="Name0" presStyleCnt="0">
        <dgm:presLayoutVars>
          <dgm:dir/>
          <dgm:resizeHandles val="exact"/>
        </dgm:presLayoutVars>
      </dgm:prSet>
      <dgm:spPr/>
    </dgm:pt>
    <dgm:pt modelId="{86D8BCD7-997A-4BE3-883D-15C6CC908F6A}" type="pres">
      <dgm:prSet presAssocID="{90327E0A-D2ED-45E3-9D98-CD0C1FC0603B}" presName="vNodes" presStyleCnt="0"/>
      <dgm:spPr/>
    </dgm:pt>
    <dgm:pt modelId="{286522E3-1D49-4A2E-88E9-5A5BB4873CA4}" type="pres">
      <dgm:prSet presAssocID="{B12EAED9-DB99-4EC4-9E8D-EEAA199F6A1C}" presName="node" presStyleLbl="node1" presStyleIdx="0" presStyleCnt="3" custScaleX="284145" custScaleY="100535">
        <dgm:presLayoutVars>
          <dgm:bulletEnabled val="1"/>
        </dgm:presLayoutVars>
      </dgm:prSet>
      <dgm:spPr/>
    </dgm:pt>
    <dgm:pt modelId="{C18049D0-FCFD-44E8-8ACB-068868CDA497}" type="pres">
      <dgm:prSet presAssocID="{BF65BA70-774C-41C0-BA24-2F9185A51436}" presName="spacerT" presStyleCnt="0"/>
      <dgm:spPr/>
    </dgm:pt>
    <dgm:pt modelId="{06BDE3FA-E72C-459C-807B-48C2AA90F3B4}" type="pres">
      <dgm:prSet presAssocID="{BF65BA70-774C-41C0-BA24-2F9185A51436}" presName="sibTrans" presStyleLbl="sibTrans2D1" presStyleIdx="0" presStyleCnt="2"/>
      <dgm:spPr/>
    </dgm:pt>
    <dgm:pt modelId="{27350F4F-155C-43B5-AC0B-0C167E1CB498}" type="pres">
      <dgm:prSet presAssocID="{BF65BA70-774C-41C0-BA24-2F9185A51436}" presName="spacerB" presStyleCnt="0"/>
      <dgm:spPr/>
    </dgm:pt>
    <dgm:pt modelId="{63509467-B469-42C2-B8AA-C0BEB8DA9F08}" type="pres">
      <dgm:prSet presAssocID="{49C5C4E1-FCE0-47F9-84AE-C5607D30511F}" presName="node" presStyleLbl="node1" presStyleIdx="1" presStyleCnt="3" custScaleX="265970" custScaleY="139841">
        <dgm:presLayoutVars>
          <dgm:bulletEnabled val="1"/>
        </dgm:presLayoutVars>
      </dgm:prSet>
      <dgm:spPr/>
    </dgm:pt>
    <dgm:pt modelId="{971A1B2C-44BD-4685-9612-8A83F80948F5}" type="pres">
      <dgm:prSet presAssocID="{90327E0A-D2ED-45E3-9D98-CD0C1FC0603B}" presName="sibTransLast" presStyleLbl="sibTrans2D1" presStyleIdx="1" presStyleCnt="2" custScaleX="242349" custLinFactNeighborX="-44906" custLinFactNeighborY="55"/>
      <dgm:spPr/>
    </dgm:pt>
    <dgm:pt modelId="{A10C4AF7-7BD9-4C21-995A-940F6C82ABE3}" type="pres">
      <dgm:prSet presAssocID="{90327E0A-D2ED-45E3-9D98-CD0C1FC0603B}" presName="connectorText" presStyleLbl="sibTrans2D1" presStyleIdx="1" presStyleCnt="2"/>
      <dgm:spPr/>
    </dgm:pt>
    <dgm:pt modelId="{6CCC0B71-95AE-4636-9D9B-1440855E9A64}" type="pres">
      <dgm:prSet presAssocID="{90327E0A-D2ED-45E3-9D98-CD0C1FC0603B}" presName="lastNode" presStyleLbl="node1" presStyleIdx="2" presStyleCnt="3" custScaleX="110825" custScaleY="112828">
        <dgm:presLayoutVars>
          <dgm:bulletEnabled val="1"/>
        </dgm:presLayoutVars>
      </dgm:prSet>
      <dgm:spPr/>
    </dgm:pt>
  </dgm:ptLst>
  <dgm:cxnLst>
    <dgm:cxn modelId="{1459CC17-2110-497E-A9F9-EAEF292E155F}" srcId="{90327E0A-D2ED-45E3-9D98-CD0C1FC0603B}" destId="{49C5C4E1-FCE0-47F9-84AE-C5607D30511F}" srcOrd="1" destOrd="0" parTransId="{A617B4B2-46B5-449D-90B6-F6B1329800DA}" sibTransId="{4658CB6E-219F-4425-9752-0BE51E08867B}"/>
    <dgm:cxn modelId="{FF6C0F26-B150-4EC2-9F79-115F3B326E95}" type="presOf" srcId="{AC9544EE-C7AF-4051-BEA0-2787BE18BDF1}" destId="{6CCC0B71-95AE-4636-9D9B-1440855E9A64}" srcOrd="0" destOrd="0" presId="urn:microsoft.com/office/officeart/2005/8/layout/equation2"/>
    <dgm:cxn modelId="{A151712B-FD20-48BD-AC41-28A4816EB061}" type="presOf" srcId="{90327E0A-D2ED-45E3-9D98-CD0C1FC0603B}" destId="{2473BC4D-7D53-4F1F-8432-CDDF9995EDCE}" srcOrd="0" destOrd="0" presId="urn:microsoft.com/office/officeart/2005/8/layout/equation2"/>
    <dgm:cxn modelId="{E508F041-6293-41B3-A232-E28A82EB99E2}" type="presOf" srcId="{4658CB6E-219F-4425-9752-0BE51E08867B}" destId="{971A1B2C-44BD-4685-9612-8A83F80948F5}" srcOrd="0" destOrd="0" presId="urn:microsoft.com/office/officeart/2005/8/layout/equation2"/>
    <dgm:cxn modelId="{98F0556C-270E-4F54-AC0B-AF68DBB41992}" type="presOf" srcId="{4658CB6E-219F-4425-9752-0BE51E08867B}" destId="{A10C4AF7-7BD9-4C21-995A-940F6C82ABE3}" srcOrd="1" destOrd="0" presId="urn:microsoft.com/office/officeart/2005/8/layout/equation2"/>
    <dgm:cxn modelId="{00599881-8632-4D73-9D8B-D20C01456C95}" type="presOf" srcId="{49C5C4E1-FCE0-47F9-84AE-C5607D30511F}" destId="{63509467-B469-42C2-B8AA-C0BEB8DA9F08}" srcOrd="0" destOrd="0" presId="urn:microsoft.com/office/officeart/2005/8/layout/equation2"/>
    <dgm:cxn modelId="{7DBF8F8F-4733-4C9F-8281-EBAFAAFE18F4}" srcId="{90327E0A-D2ED-45E3-9D98-CD0C1FC0603B}" destId="{B12EAED9-DB99-4EC4-9E8D-EEAA199F6A1C}" srcOrd="0" destOrd="0" parTransId="{240946F4-EDE5-408D-959F-214964BCB32F}" sibTransId="{BF65BA70-774C-41C0-BA24-2F9185A51436}"/>
    <dgm:cxn modelId="{3D5DE591-F924-4886-AB39-4D988CD77216}" type="presOf" srcId="{B12EAED9-DB99-4EC4-9E8D-EEAA199F6A1C}" destId="{286522E3-1D49-4A2E-88E9-5A5BB4873CA4}" srcOrd="0" destOrd="0" presId="urn:microsoft.com/office/officeart/2005/8/layout/equation2"/>
    <dgm:cxn modelId="{80601BA4-30AC-42CF-A46C-13290D91B705}" srcId="{90327E0A-D2ED-45E3-9D98-CD0C1FC0603B}" destId="{AC9544EE-C7AF-4051-BEA0-2787BE18BDF1}" srcOrd="2" destOrd="0" parTransId="{E31C5793-576B-425E-82E1-5BFFFD820C1F}" sibTransId="{85D9B6C8-9725-4030-B97E-E06810373ECC}"/>
    <dgm:cxn modelId="{EE84AEB7-88C2-4FED-92C5-3B2EBDDDCF28}" type="presOf" srcId="{BF65BA70-774C-41C0-BA24-2F9185A51436}" destId="{06BDE3FA-E72C-459C-807B-48C2AA90F3B4}" srcOrd="0" destOrd="0" presId="urn:microsoft.com/office/officeart/2005/8/layout/equation2"/>
    <dgm:cxn modelId="{4543F59E-8F9D-4A8D-8843-C4BD68BD6E1A}" type="presParOf" srcId="{2473BC4D-7D53-4F1F-8432-CDDF9995EDCE}" destId="{86D8BCD7-997A-4BE3-883D-15C6CC908F6A}" srcOrd="0" destOrd="0" presId="urn:microsoft.com/office/officeart/2005/8/layout/equation2"/>
    <dgm:cxn modelId="{7E9CB1EB-F069-448D-86AE-F2330A768E79}" type="presParOf" srcId="{86D8BCD7-997A-4BE3-883D-15C6CC908F6A}" destId="{286522E3-1D49-4A2E-88E9-5A5BB4873CA4}" srcOrd="0" destOrd="0" presId="urn:microsoft.com/office/officeart/2005/8/layout/equation2"/>
    <dgm:cxn modelId="{64C92817-0B7F-4F52-B5BC-10FEA62348B6}" type="presParOf" srcId="{86D8BCD7-997A-4BE3-883D-15C6CC908F6A}" destId="{C18049D0-FCFD-44E8-8ACB-068868CDA497}" srcOrd="1" destOrd="0" presId="urn:microsoft.com/office/officeart/2005/8/layout/equation2"/>
    <dgm:cxn modelId="{AD58017E-4DFA-4564-92BD-3845220CDA41}" type="presParOf" srcId="{86D8BCD7-997A-4BE3-883D-15C6CC908F6A}" destId="{06BDE3FA-E72C-459C-807B-48C2AA90F3B4}" srcOrd="2" destOrd="0" presId="urn:microsoft.com/office/officeart/2005/8/layout/equation2"/>
    <dgm:cxn modelId="{A329C8F1-F8F4-4C04-9242-8047DE7A6E2D}" type="presParOf" srcId="{86D8BCD7-997A-4BE3-883D-15C6CC908F6A}" destId="{27350F4F-155C-43B5-AC0B-0C167E1CB498}" srcOrd="3" destOrd="0" presId="urn:microsoft.com/office/officeart/2005/8/layout/equation2"/>
    <dgm:cxn modelId="{18FBBB88-DAB5-45B0-9197-58029E0A765C}" type="presParOf" srcId="{86D8BCD7-997A-4BE3-883D-15C6CC908F6A}" destId="{63509467-B469-42C2-B8AA-C0BEB8DA9F08}" srcOrd="4" destOrd="0" presId="urn:microsoft.com/office/officeart/2005/8/layout/equation2"/>
    <dgm:cxn modelId="{643A7F0F-0D98-4656-96CA-19C488E3685E}" type="presParOf" srcId="{2473BC4D-7D53-4F1F-8432-CDDF9995EDCE}" destId="{971A1B2C-44BD-4685-9612-8A83F80948F5}" srcOrd="1" destOrd="0" presId="urn:microsoft.com/office/officeart/2005/8/layout/equation2"/>
    <dgm:cxn modelId="{52DE170D-474D-49D0-BBD0-31C3D982D64A}" type="presParOf" srcId="{971A1B2C-44BD-4685-9612-8A83F80948F5}" destId="{A10C4AF7-7BD9-4C21-995A-940F6C82ABE3}" srcOrd="0" destOrd="0" presId="urn:microsoft.com/office/officeart/2005/8/layout/equation2"/>
    <dgm:cxn modelId="{0C3111F9-D22C-45F3-9237-B1788C0346B4}" type="presParOf" srcId="{2473BC4D-7D53-4F1F-8432-CDDF9995EDCE}" destId="{6CCC0B71-95AE-4636-9D9B-1440855E9A6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522E3-1D49-4A2E-88E9-5A5BB4873CA4}">
      <dsp:nvSpPr>
        <dsp:cNvPr id="0" name=""/>
        <dsp:cNvSpPr/>
      </dsp:nvSpPr>
      <dsp:spPr>
        <a:xfrm>
          <a:off x="156831" y="75"/>
          <a:ext cx="3924397" cy="13885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GB 12021.3-2010  </a:t>
          </a:r>
          <a:r>
            <a:rPr lang="zh-CN" altLang="en-US" sz="1600" kern="1200" dirty="0"/>
            <a:t>房间空气调节器能效限定值及能效等级</a:t>
          </a:r>
        </a:p>
        <a:p>
          <a:pPr marL="0" lvl="0" indent="0" algn="ctr" defTabSz="711200">
            <a:lnSpc>
              <a:spcPct val="90000"/>
            </a:lnSpc>
            <a:spcBef>
              <a:spcPct val="0"/>
            </a:spcBef>
            <a:spcAft>
              <a:spcPct val="35000"/>
            </a:spcAft>
            <a:buNone/>
          </a:pPr>
          <a:r>
            <a:rPr lang="zh-CN" altLang="en-US" sz="1600" kern="1200" dirty="0"/>
            <a:t>（第四次实施中）</a:t>
          </a:r>
        </a:p>
      </dsp:txBody>
      <dsp:txXfrm>
        <a:off x="731546" y="203418"/>
        <a:ext cx="2774967" cy="981828"/>
      </dsp:txXfrm>
    </dsp:sp>
    <dsp:sp modelId="{06BDE3FA-E72C-459C-807B-48C2AA90F3B4}">
      <dsp:nvSpPr>
        <dsp:cNvPr id="0" name=""/>
        <dsp:cNvSpPr/>
      </dsp:nvSpPr>
      <dsp:spPr>
        <a:xfrm>
          <a:off x="1718504" y="1500737"/>
          <a:ext cx="801052" cy="801052"/>
        </a:xfrm>
        <a:prstGeom prst="mathPlus">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24683" y="1807059"/>
        <a:ext cx="588694" cy="188408"/>
      </dsp:txXfrm>
    </dsp:sp>
    <dsp:sp modelId="{63509467-B469-42C2-B8AA-C0BEB8DA9F08}">
      <dsp:nvSpPr>
        <dsp:cNvPr id="0" name=""/>
        <dsp:cNvSpPr/>
      </dsp:nvSpPr>
      <dsp:spPr>
        <a:xfrm>
          <a:off x="282341" y="2413937"/>
          <a:ext cx="3673378" cy="1931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GB 21455-2013</a:t>
          </a:r>
          <a:endParaRPr lang="zh-CN" altLang="en-US" sz="1700" kern="1200" dirty="0"/>
        </a:p>
        <a:p>
          <a:pPr marL="0" lvl="0" indent="0" algn="ctr" defTabSz="755650">
            <a:lnSpc>
              <a:spcPct val="90000"/>
            </a:lnSpc>
            <a:spcBef>
              <a:spcPct val="0"/>
            </a:spcBef>
            <a:spcAft>
              <a:spcPct val="35000"/>
            </a:spcAft>
            <a:buNone/>
          </a:pPr>
          <a:r>
            <a:rPr lang="zh-CN" altLang="en-US" sz="1700" kern="1200" dirty="0"/>
            <a:t>转速可控型房间空气调节器能效限定值及能效等级</a:t>
          </a:r>
        </a:p>
        <a:p>
          <a:pPr marL="0" lvl="0" indent="0" algn="ctr" defTabSz="755650">
            <a:lnSpc>
              <a:spcPct val="90000"/>
            </a:lnSpc>
            <a:spcBef>
              <a:spcPct val="0"/>
            </a:spcBef>
            <a:spcAft>
              <a:spcPct val="35000"/>
            </a:spcAft>
            <a:buNone/>
          </a:pPr>
          <a:r>
            <a:rPr lang="zh-CN" altLang="en-US" sz="1700" kern="1200" dirty="0"/>
            <a:t>（第二次实施中）</a:t>
          </a:r>
        </a:p>
      </dsp:txBody>
      <dsp:txXfrm>
        <a:off x="820295" y="2696781"/>
        <a:ext cx="2597470" cy="1365691"/>
      </dsp:txXfrm>
    </dsp:sp>
    <dsp:sp modelId="{971A1B2C-44BD-4685-9612-8A83F80948F5}">
      <dsp:nvSpPr>
        <dsp:cNvPr id="0" name=""/>
        <dsp:cNvSpPr/>
      </dsp:nvSpPr>
      <dsp:spPr>
        <a:xfrm>
          <a:off x="3778575" y="1916089"/>
          <a:ext cx="1064391" cy="51377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778575" y="2018845"/>
        <a:ext cx="910258" cy="308266"/>
      </dsp:txXfrm>
    </dsp:sp>
    <dsp:sp modelId="{6CCC0B71-95AE-4636-9D9B-1440855E9A64}">
      <dsp:nvSpPr>
        <dsp:cNvPr id="0" name=""/>
        <dsp:cNvSpPr/>
      </dsp:nvSpPr>
      <dsp:spPr>
        <a:xfrm>
          <a:off x="4909904" y="614400"/>
          <a:ext cx="3061263" cy="3116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altLang="zh-CN" sz="2500" b="1" kern="1200" dirty="0">
              <a:solidFill>
                <a:srgbClr val="FFC000"/>
              </a:solidFill>
            </a:rPr>
            <a:t>GB21455-2019</a:t>
          </a:r>
        </a:p>
        <a:p>
          <a:pPr marL="0" lvl="0" indent="0" algn="ctr" defTabSz="1111250">
            <a:lnSpc>
              <a:spcPct val="90000"/>
            </a:lnSpc>
            <a:spcBef>
              <a:spcPct val="0"/>
            </a:spcBef>
            <a:spcAft>
              <a:spcPct val="35000"/>
            </a:spcAft>
            <a:buNone/>
          </a:pPr>
          <a:r>
            <a:rPr lang="zh-CN" altLang="zh-CN" sz="2500" b="1" kern="1200" dirty="0">
              <a:solidFill>
                <a:srgbClr val="FFC000"/>
              </a:solidFill>
            </a:rPr>
            <a:t>房间空气调节器能效限定值及能效等级</a:t>
          </a:r>
        </a:p>
      </dsp:txBody>
      <dsp:txXfrm>
        <a:off x="5358216" y="1070814"/>
        <a:ext cx="2164639" cy="220376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BF616E8-CB2F-4E49-BE93-1DE856D81D4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zh-CN" altLang="en-US"/>
          </a:p>
        </p:txBody>
      </p:sp>
      <p:sp>
        <p:nvSpPr>
          <p:cNvPr id="3" name="日期占位符 2">
            <a:extLst>
              <a:ext uri="{FF2B5EF4-FFF2-40B4-BE49-F238E27FC236}">
                <a16:creationId xmlns:a16="http://schemas.microsoft.com/office/drawing/2014/main" id="{F54536AE-4B31-4A32-AE16-0D06F62ACC2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ltLang="zh-CN"/>
              <a:t>2018/12/27</a:t>
            </a:r>
            <a:endParaRPr lang="zh-CN" altLang="en-US"/>
          </a:p>
        </p:txBody>
      </p:sp>
      <p:sp>
        <p:nvSpPr>
          <p:cNvPr id="4" name="页脚占位符 3">
            <a:extLst>
              <a:ext uri="{FF2B5EF4-FFF2-40B4-BE49-F238E27FC236}">
                <a16:creationId xmlns:a16="http://schemas.microsoft.com/office/drawing/2014/main" id="{571EC9A0-8751-4A62-AF8A-2BB0D8341F4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zh-CN" altLang="en-US"/>
          </a:p>
        </p:txBody>
      </p:sp>
      <p:sp>
        <p:nvSpPr>
          <p:cNvPr id="5" name="灯片编号占位符 4">
            <a:extLst>
              <a:ext uri="{FF2B5EF4-FFF2-40B4-BE49-F238E27FC236}">
                <a16:creationId xmlns:a16="http://schemas.microsoft.com/office/drawing/2014/main" id="{8D32BD08-61C5-4CB5-A68B-D1B6545F615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CE2C4C6-F11B-4FEA-AD9D-276693E5A406}" type="slidenum">
              <a:rPr lang="zh-CN" altLang="en-US" smtClean="0"/>
              <a:pPr/>
              <a:t>‹#›</a:t>
            </a:fld>
            <a:endParaRPr lang="zh-CN" altLang="en-US"/>
          </a:p>
        </p:txBody>
      </p:sp>
    </p:spTree>
    <p:extLst>
      <p:ext uri="{BB962C8B-B14F-4D97-AF65-F5344CB8AC3E}">
        <p14:creationId xmlns:p14="http://schemas.microsoft.com/office/powerpoint/2010/main" val="31028380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zh-CN" altLang="en-US"/>
          </a:p>
        </p:txBody>
      </p:sp>
      <p:sp>
        <p:nvSpPr>
          <p:cNvPr id="3" name="日期占位符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ltLang="zh-CN"/>
              <a:t>2018/12/27</a:t>
            </a:r>
            <a:endParaRPr lang="zh-CN" altLang="en-US"/>
          </a:p>
        </p:txBody>
      </p:sp>
      <p:sp>
        <p:nvSpPr>
          <p:cNvPr id="4" name="幻灯片图像占位符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zh-CN" altLang="en-US"/>
          </a:p>
        </p:txBody>
      </p:sp>
      <p:sp>
        <p:nvSpPr>
          <p:cNvPr id="5" name="备注占位符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39117CA-7527-4A77-B77C-10611608D400}" type="slidenum">
              <a:rPr lang="zh-CN" altLang="en-US" smtClean="0"/>
              <a:pPr/>
              <a:t>‹#›</a:t>
            </a:fld>
            <a:endParaRPr lang="zh-CN" altLang="en-US"/>
          </a:p>
        </p:txBody>
      </p:sp>
    </p:spTree>
    <p:extLst>
      <p:ext uri="{BB962C8B-B14F-4D97-AF65-F5344CB8AC3E}">
        <p14:creationId xmlns:p14="http://schemas.microsoft.com/office/powerpoint/2010/main" val="237200434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a:ln/>
        </p:spPr>
      </p:sp>
      <p:sp>
        <p:nvSpPr>
          <p:cNvPr id="22531" name="备注占位符 2"/>
          <p:cNvSpPr>
            <a:spLocks noGrp="1"/>
          </p:cNvSpPr>
          <p:nvPr>
            <p:ph type="body" idx="1"/>
          </p:nvPr>
        </p:nvSpPr>
        <p:spPr>
          <a:noFill/>
        </p:spPr>
        <p:txBody>
          <a:bodyPr/>
          <a:lstStyle/>
          <a:p>
            <a:endParaRPr lang="zh-CN" altLang="en-US">
              <a:latin typeface="Arial" charset="0"/>
              <a:ea typeface="宋体" charset="-122"/>
            </a:endParaRPr>
          </a:p>
        </p:txBody>
      </p:sp>
      <p:sp>
        <p:nvSpPr>
          <p:cNvPr id="22532" name="灯片编号占位符 3"/>
          <p:cNvSpPr>
            <a:spLocks noGrp="1"/>
          </p:cNvSpPr>
          <p:nvPr>
            <p:ph type="sldNum" sz="quarter" idx="5"/>
          </p:nvPr>
        </p:nvSpPr>
        <p:spPr>
          <a:noFill/>
          <a:ln>
            <a:miter lim="800000"/>
            <a:headEnd/>
            <a:tailEnd/>
          </a:ln>
        </p:spPr>
        <p:txBody>
          <a:bodyPr/>
          <a:lstStyle/>
          <a:p>
            <a:fld id="{D13EF263-3045-4831-9517-AF0A12029895}" type="slidenum">
              <a:rPr lang="zh-CN" altLang="en-US">
                <a:latin typeface="Calibri" pitchFamily="34" charset="0"/>
              </a:rPr>
              <a:pPr/>
              <a:t>16</a:t>
            </a:fld>
            <a:endParaRPr lang="zh-CN"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F6B05-8011-45CC-8A4D-413A4CEB25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B16EA2B-2266-4652-83CD-71C45945C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A3623470-00F8-429E-A65F-51EFCAF71ED4}"/>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5" name="页脚占位符 4">
            <a:extLst>
              <a:ext uri="{FF2B5EF4-FFF2-40B4-BE49-F238E27FC236}">
                <a16:creationId xmlns:a16="http://schemas.microsoft.com/office/drawing/2014/main" id="{AC887894-3CF1-4B21-A7CC-1174D66356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0BC097-2FAE-4D88-9692-7361392ED9B0}"/>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364936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5A34F-DBB0-4D3D-995E-958FCD3D3AD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F4F4C48-D2D4-4050-913D-BEFB086C0BF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972EC4-24A2-4ED4-8403-4DBAF68FEF42}"/>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5" name="页脚占位符 4">
            <a:extLst>
              <a:ext uri="{FF2B5EF4-FFF2-40B4-BE49-F238E27FC236}">
                <a16:creationId xmlns:a16="http://schemas.microsoft.com/office/drawing/2014/main" id="{CAAD0AD6-C4AA-4493-881D-6E8AF0F6C7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BAC176-B2A6-45DE-9EC8-702446E41180}"/>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124096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B452EA5-FFC4-4E6D-B223-C64FAEB61F5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4E21B65-A8C8-4B24-AD1C-962C9CCD1AC1}"/>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C0039D4-E414-42E4-9E52-4AAE819A0434}"/>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5" name="页脚占位符 4">
            <a:extLst>
              <a:ext uri="{FF2B5EF4-FFF2-40B4-BE49-F238E27FC236}">
                <a16:creationId xmlns:a16="http://schemas.microsoft.com/office/drawing/2014/main" id="{B5D341CD-A4B8-4EFF-8737-197ECD084F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D79BD8-19F9-4899-8CC1-C95BA136469F}"/>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236877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pic>
        <p:nvPicPr>
          <p:cNvPr id="2050" name="Picture 2" descr="D:\2016年工作\热水器整合项目2016年\2018年热泵年会参考文件\cnis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40045" y="230123"/>
            <a:ext cx="1302327" cy="69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9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1"/>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590"/>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609600" y="6246285"/>
            <a:ext cx="2844800" cy="476249"/>
          </a:xfrm>
        </p:spPr>
        <p:txBody>
          <a:bodyPr/>
          <a:lstStyle>
            <a:lvl1pPr>
              <a:defRPr/>
            </a:lvl1pPr>
          </a:lstStyle>
          <a:p>
            <a:pPr>
              <a:defRPr/>
            </a:pPr>
            <a:fld id="{AF276772-DB11-4EF1-9810-6CD872DD25CA}" type="datetime1">
              <a:rPr lang="zh-CN" altLang="en-US"/>
              <a:pPr>
                <a:defRPr/>
              </a:pPr>
              <a:t>2020/4/22</a:t>
            </a:fld>
            <a:endParaRPr lang="en-US" altLang="zh-CN"/>
          </a:p>
        </p:txBody>
      </p:sp>
      <p:sp>
        <p:nvSpPr>
          <p:cNvPr id="7" name="页脚占位符 6"/>
          <p:cNvSpPr>
            <a:spLocks noGrp="1"/>
          </p:cNvSpPr>
          <p:nvPr>
            <p:ph type="ftr" sz="quarter" idx="11"/>
          </p:nvPr>
        </p:nvSpPr>
        <p:spPr>
          <a:xfrm>
            <a:off x="4165600" y="6246285"/>
            <a:ext cx="3860800" cy="476249"/>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8737600" y="6246285"/>
            <a:ext cx="2844800" cy="476249"/>
          </a:xfrm>
        </p:spPr>
        <p:txBody>
          <a:bodyPr/>
          <a:lstStyle>
            <a:lvl1pPr>
              <a:defRPr/>
            </a:lvl1pPr>
          </a:lstStyle>
          <a:p>
            <a:fld id="{50E6E427-DECC-4466-B385-A87DAE16920D}" type="slidenum">
              <a:rPr lang="en-US" altLang="zh-CN"/>
              <a:pPr/>
              <a:t>‹#›</a:t>
            </a:fld>
            <a:endParaRPr lang="en-US" altLang="zh-CN"/>
          </a:p>
        </p:txBody>
      </p:sp>
    </p:spTree>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6B89F1-DF9E-4D41-9E7F-5E74F09753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F9A36C-2689-47D0-B252-C2967027620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DEE6D9-3B2E-4793-AEFF-E5D5954AEA9B}"/>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5" name="页脚占位符 4">
            <a:extLst>
              <a:ext uri="{FF2B5EF4-FFF2-40B4-BE49-F238E27FC236}">
                <a16:creationId xmlns:a16="http://schemas.microsoft.com/office/drawing/2014/main" id="{BF94F805-9259-4ECF-8674-BFAF6BBE78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48433B1-5870-4FC0-BF31-ECAE46DC6434}"/>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408823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6E7E21-E9CC-42B6-8120-9CAF7657C6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8E9B7A4-063A-4902-BD62-CBD862A49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DC03D1E-A93A-49CA-A868-6BC85F186443}"/>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5" name="页脚占位符 4">
            <a:extLst>
              <a:ext uri="{FF2B5EF4-FFF2-40B4-BE49-F238E27FC236}">
                <a16:creationId xmlns:a16="http://schemas.microsoft.com/office/drawing/2014/main" id="{05B19EB8-5A65-4863-B95C-8CE5CE6935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184A96-D1B9-443A-B677-EF2A793101BC}"/>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265797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72C62-4280-4F4B-9002-5C17AEB80D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D25A6AE-19B1-4157-957B-2EABAB1ACD6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CEA2B85-6BFB-40D5-910A-D2974F6D178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29DD4BD-2FE9-4429-8407-5801E9078A99}"/>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6" name="页脚占位符 5">
            <a:extLst>
              <a:ext uri="{FF2B5EF4-FFF2-40B4-BE49-F238E27FC236}">
                <a16:creationId xmlns:a16="http://schemas.microsoft.com/office/drawing/2014/main" id="{1B1312E3-E25B-43F4-968B-F24AD2B00D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1CAA872-FC09-486D-AF97-7AAE1BCDF892}"/>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175404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D654BB-331C-42D0-9B09-C4720FCAFF6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B9950FA-324B-43E3-B7D9-B928A0DC3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6CE9E5D-F139-466D-B04B-40BDB0A555D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5FB9C68-ECDF-44C5-8F85-A17C39840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80C0CD-1554-41E1-ABB8-FC2377D22B3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DDC6995-0AC5-46BC-BF96-208DFB14D6D3}"/>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8" name="页脚占位符 7">
            <a:extLst>
              <a:ext uri="{FF2B5EF4-FFF2-40B4-BE49-F238E27FC236}">
                <a16:creationId xmlns:a16="http://schemas.microsoft.com/office/drawing/2014/main" id="{A0DFA803-55F5-4F08-B4F5-EF2809F17E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4F2943-76EE-45CF-BA04-13A2B9EA4C83}"/>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334686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D8DF4-6A76-4566-BD5D-DCB8727AE9D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0118085-AF28-4800-B9BA-BEE5B0AA9D48}"/>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4" name="页脚占位符 3">
            <a:extLst>
              <a:ext uri="{FF2B5EF4-FFF2-40B4-BE49-F238E27FC236}">
                <a16:creationId xmlns:a16="http://schemas.microsoft.com/office/drawing/2014/main" id="{6E5E287C-8EE4-4AF3-80E1-5C80E9B335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03F90E1-F252-4025-AEE4-7444177E511A}"/>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399224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DDECD77-D355-4914-9EA6-1AE579F983DC}"/>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3" name="页脚占位符 2">
            <a:extLst>
              <a:ext uri="{FF2B5EF4-FFF2-40B4-BE49-F238E27FC236}">
                <a16:creationId xmlns:a16="http://schemas.microsoft.com/office/drawing/2014/main" id="{8F67EF25-59EE-46C4-BD7D-77A6075A164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1FCEBF5-DAC2-4EF8-B8DF-14B8AAC257F0}"/>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422831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8D5E7B-46CE-4D08-A2E4-1D32919483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7B10CD3-CCEC-4D49-B269-95CFB07E1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F16F6C3-BDBB-4517-8DE6-F000779E6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19E334C-8600-463A-96FD-14B2B4D0D64F}"/>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6" name="页脚占位符 5">
            <a:extLst>
              <a:ext uri="{FF2B5EF4-FFF2-40B4-BE49-F238E27FC236}">
                <a16:creationId xmlns:a16="http://schemas.microsoft.com/office/drawing/2014/main" id="{618D6E28-A54D-48E6-9C2D-2E99E45694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DFEC547-B157-4D74-8CCF-34FEF2607788}"/>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33301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08E02B-5690-4C80-AC80-5724B33EDFF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99BF72-4B04-48C1-9B8A-E8AD70631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B7F07CE-F5F3-4E1D-9907-D871E63E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22D314F-0AD9-4C7B-9CA9-C9EC7B8CA3AB}"/>
              </a:ext>
            </a:extLst>
          </p:cNvPr>
          <p:cNvSpPr>
            <a:spLocks noGrp="1"/>
          </p:cNvSpPr>
          <p:nvPr>
            <p:ph type="dt" sz="half" idx="10"/>
          </p:nvPr>
        </p:nvSpPr>
        <p:spPr/>
        <p:txBody>
          <a:bodyPr/>
          <a:lstStyle/>
          <a:p>
            <a:fld id="{3DCE9638-C27D-4041-B3B1-919AC4C662F3}" type="datetimeFigureOut">
              <a:rPr lang="zh-CN" altLang="en-US" smtClean="0"/>
              <a:pPr/>
              <a:t>2020/4/22</a:t>
            </a:fld>
            <a:endParaRPr lang="zh-CN" altLang="en-US"/>
          </a:p>
        </p:txBody>
      </p:sp>
      <p:sp>
        <p:nvSpPr>
          <p:cNvPr id="6" name="页脚占位符 5">
            <a:extLst>
              <a:ext uri="{FF2B5EF4-FFF2-40B4-BE49-F238E27FC236}">
                <a16:creationId xmlns:a16="http://schemas.microsoft.com/office/drawing/2014/main" id="{AE75218A-5DE0-4D19-A0BA-6CB57A7BAC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CD1D692-F8A4-4D3A-952D-C9E7FCE5CA1B}"/>
              </a:ext>
            </a:extLst>
          </p:cNvPr>
          <p:cNvSpPr>
            <a:spLocks noGrp="1"/>
          </p:cNvSpPr>
          <p:nvPr>
            <p:ph type="sldNum" sz="quarter" idx="12"/>
          </p:nvPr>
        </p:nvSpPr>
        <p:spPr/>
        <p:txBody>
          <a:body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97618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89000">
              <a:schemeClr val="accent6">
                <a:lumMod val="40000"/>
                <a:lumOff val="60000"/>
              </a:schemeClr>
            </a:gs>
            <a:gs pos="96000">
              <a:schemeClr val="accent1">
                <a:lumMod val="45000"/>
                <a:lumOff val="55000"/>
              </a:schemeClr>
            </a:gs>
            <a:gs pos="18000">
              <a:schemeClr val="accent1">
                <a:lumMod val="60000"/>
                <a:lumOff val="40000"/>
              </a:schemeClr>
            </a:gs>
            <a:gs pos="78000">
              <a:srgbClr val="D7EACB"/>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CAB5E6D-409A-4375-AD46-CFFBAE645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D7FC32-1E41-47D9-B351-2FB9C92F5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3E35145-7E0C-4A7D-B75E-AA65CE872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E9638-C27D-4041-B3B1-919AC4C662F3}" type="datetimeFigureOut">
              <a:rPr lang="zh-CN" altLang="en-US" smtClean="0"/>
              <a:pPr/>
              <a:t>2020/4/22</a:t>
            </a:fld>
            <a:endParaRPr lang="zh-CN" altLang="en-US"/>
          </a:p>
        </p:txBody>
      </p:sp>
      <p:sp>
        <p:nvSpPr>
          <p:cNvPr id="5" name="页脚占位符 4">
            <a:extLst>
              <a:ext uri="{FF2B5EF4-FFF2-40B4-BE49-F238E27FC236}">
                <a16:creationId xmlns:a16="http://schemas.microsoft.com/office/drawing/2014/main" id="{1BA90383-E0DB-4CB6-AA99-79CFFF002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4E5BA76-CC7A-45C1-B01E-59ACC3664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ED237-C0CC-428E-8D16-51621693E0A5}" type="slidenum">
              <a:rPr lang="zh-CN" altLang="en-US" smtClean="0"/>
              <a:pPr/>
              <a:t>‹#›</a:t>
            </a:fld>
            <a:endParaRPr lang="zh-CN" altLang="en-US"/>
          </a:p>
        </p:txBody>
      </p:sp>
    </p:spTree>
    <p:extLst>
      <p:ext uri="{BB962C8B-B14F-4D97-AF65-F5344CB8AC3E}">
        <p14:creationId xmlns:p14="http://schemas.microsoft.com/office/powerpoint/2010/main" val="1962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8CA784D-3195-4030-8FAA-F8C72B21C9A4}"/>
              </a:ext>
            </a:extLst>
          </p:cNvPr>
          <p:cNvSpPr>
            <a:spLocks noGrp="1" noRot="1" noChangeArrowheads="1"/>
          </p:cNvSpPr>
          <p:nvPr>
            <p:ph type="ctrTitle"/>
          </p:nvPr>
        </p:nvSpPr>
        <p:spPr>
          <a:xfrm>
            <a:off x="510988" y="1600200"/>
            <a:ext cx="10842812" cy="1381125"/>
          </a:xfrm>
        </p:spPr>
        <p:txBody>
          <a:bodyPr>
            <a:normAutofit fontScale="90000"/>
          </a:bodyPr>
          <a:lstStyle/>
          <a:p>
            <a:pPr algn="ctr" eaLnBrk="1" hangingPunct="1">
              <a:defRPr/>
            </a:pPr>
            <a:r>
              <a:rPr lang="en-US" altLang="zh-CN" sz="4000" b="1" dirty="0">
                <a:effectLst>
                  <a:outerShdw blurRad="38100" dist="38100" dir="2700000" algn="tl">
                    <a:srgbClr val="C0C0C0"/>
                  </a:outerShdw>
                </a:effectLst>
                <a:latin typeface="华文隶书" panose="02010800040101010101" pitchFamily="2" charset="-122"/>
                <a:ea typeface="华文隶书" panose="02010800040101010101" pitchFamily="2" charset="-122"/>
              </a:rPr>
              <a:t>GB21455-2019 </a:t>
            </a:r>
            <a:r>
              <a:rPr lang="zh-CN" altLang="en-US" sz="4000" b="1" dirty="0">
                <a:effectLst>
                  <a:outerShdw blurRad="38100" dist="38100" dir="2700000" algn="tl">
                    <a:srgbClr val="C0C0C0"/>
                  </a:outerShdw>
                </a:effectLst>
                <a:latin typeface="华文隶书" panose="02010800040101010101" pitchFamily="2" charset="-122"/>
                <a:ea typeface="华文隶书" panose="02010800040101010101" pitchFamily="2" charset="-122"/>
              </a:rPr>
              <a:t>房间空气调节器能效限定值及能效等级</a:t>
            </a:r>
            <a:br>
              <a:rPr lang="en-US" altLang="zh-CN" sz="4500" b="1" dirty="0">
                <a:effectLst>
                  <a:outerShdw blurRad="38100" dist="38100" dir="2700000" algn="tl">
                    <a:srgbClr val="C0C0C0"/>
                  </a:outerShdw>
                </a:effectLst>
                <a:latin typeface="华文隶书" panose="02010800040101010101" pitchFamily="2" charset="-122"/>
                <a:ea typeface="华文隶书" panose="02010800040101010101" pitchFamily="2" charset="-122"/>
              </a:rPr>
            </a:br>
            <a:r>
              <a:rPr lang="zh-CN" altLang="en-US" sz="4500" b="1" dirty="0">
                <a:effectLst>
                  <a:outerShdw blurRad="38100" dist="38100" dir="2700000" algn="tl">
                    <a:srgbClr val="C0C0C0"/>
                  </a:outerShdw>
                </a:effectLst>
                <a:latin typeface="华文隶书" panose="02010800040101010101" pitchFamily="2" charset="-122"/>
                <a:ea typeface="华文隶书" panose="02010800040101010101" pitchFamily="2" charset="-122"/>
              </a:rPr>
              <a:t>国家标准介绍</a:t>
            </a:r>
          </a:p>
        </p:txBody>
      </p:sp>
      <p:sp>
        <p:nvSpPr>
          <p:cNvPr id="6149" name="Rectangle 3">
            <a:extLst>
              <a:ext uri="{FF2B5EF4-FFF2-40B4-BE49-F238E27FC236}">
                <a16:creationId xmlns:a16="http://schemas.microsoft.com/office/drawing/2014/main" id="{729FB4C2-81F5-4736-97B9-C2FDAC2A44C3}"/>
              </a:ext>
            </a:extLst>
          </p:cNvPr>
          <p:cNvSpPr>
            <a:spLocks noGrp="1" noRot="1"/>
          </p:cNvSpPr>
          <p:nvPr>
            <p:ph type="subTitle" idx="1"/>
          </p:nvPr>
        </p:nvSpPr>
        <p:spPr/>
        <p:txBody>
          <a:bodyPr>
            <a:normAutofit/>
          </a:bodyPr>
          <a:lstStyle/>
          <a:p>
            <a:pPr eaLnBrk="1" hangingPunct="1">
              <a:lnSpc>
                <a:spcPct val="80000"/>
              </a:lnSpc>
            </a:pPr>
            <a:endParaRPr lang="en-US" altLang="zh-CN" b="1" dirty="0">
              <a:solidFill>
                <a:schemeClr val="tx2"/>
              </a:solidFill>
              <a:latin typeface="华文楷体" panose="02010600040101010101" pitchFamily="2" charset="-122"/>
            </a:endParaRPr>
          </a:p>
          <a:p>
            <a:pPr algn="ctr" eaLnBrk="1" hangingPunct="1">
              <a:lnSpc>
                <a:spcPct val="80000"/>
              </a:lnSpc>
            </a:pPr>
            <a:r>
              <a:rPr lang="zh-CN" altLang="en-US" sz="3100" b="1" dirty="0">
                <a:solidFill>
                  <a:schemeClr val="tx2"/>
                </a:solidFill>
                <a:latin typeface="仿宋_GB2312" panose="02010609030101010101" pitchFamily="49" charset="-122"/>
                <a:ea typeface="仿宋_GB2312" panose="02010609030101010101" pitchFamily="49" charset="-122"/>
              </a:rPr>
              <a:t>成建宏 中国标准化研究院</a:t>
            </a:r>
            <a:endParaRPr lang="en-US" altLang="zh-CN" sz="3100" b="1" dirty="0">
              <a:solidFill>
                <a:schemeClr val="tx2"/>
              </a:solidFill>
              <a:latin typeface="仿宋_GB2312" panose="02010609030101010101" pitchFamily="49" charset="-122"/>
              <a:ea typeface="仿宋_GB2312" panose="02010609030101010101" pitchFamily="49" charset="-122"/>
            </a:endParaRPr>
          </a:p>
          <a:p>
            <a:pPr algn="ctr" eaLnBrk="1" hangingPunct="1">
              <a:lnSpc>
                <a:spcPct val="80000"/>
              </a:lnSpc>
            </a:pPr>
            <a:r>
              <a:rPr lang="en-US" altLang="zh-CN" sz="3100" b="1" dirty="0">
                <a:solidFill>
                  <a:schemeClr val="tx2"/>
                </a:solidFill>
                <a:latin typeface="仿宋_GB2312" panose="02010609030101010101" pitchFamily="49" charset="-122"/>
                <a:ea typeface="仿宋_GB2312" panose="02010609030101010101" pitchFamily="49" charset="-122"/>
              </a:rPr>
              <a:t>2020.4.15</a:t>
            </a:r>
            <a:endParaRPr lang="zh-CN" altLang="en-US" sz="3100" b="1" dirty="0">
              <a:solidFill>
                <a:schemeClr val="tx2"/>
              </a:solidFill>
              <a:latin typeface="仿宋_GB2312" panose="02010609030101010101" pitchFamily="49" charset="-122"/>
              <a:ea typeface="仿宋_GB2312" panose="02010609030101010101" pitchFamily="49" charset="-122"/>
            </a:endParaRPr>
          </a:p>
        </p:txBody>
      </p:sp>
      <p:sp>
        <p:nvSpPr>
          <p:cNvPr id="6147" name="灯片编号占位符 5">
            <a:extLst>
              <a:ext uri="{FF2B5EF4-FFF2-40B4-BE49-F238E27FC236}">
                <a16:creationId xmlns:a16="http://schemas.microsoft.com/office/drawing/2014/main" id="{E9397ACE-52E6-44B8-A784-3B97F6D89F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18911710-3EF9-4C21-BD0A-5BE71D1326B8}" type="slidenum">
              <a:rPr lang="en-US" altLang="zh-CN" sz="1200">
                <a:solidFill>
                  <a:srgbClr val="898989"/>
                </a:solidFill>
                <a:latin typeface="Arial" panose="020B0604020202020204" pitchFamily="34" charset="0"/>
                <a:ea typeface="宋体" panose="02010600030101010101" pitchFamily="2" charset="-122"/>
              </a:rPr>
              <a:pPr>
                <a:spcBef>
                  <a:spcPct val="0"/>
                </a:spcBef>
                <a:buClrTx/>
                <a:buSzTx/>
                <a:buFontTx/>
                <a:buNone/>
              </a:pPr>
              <a:t>1</a:t>
            </a:fld>
            <a:endParaRPr lang="en-US" altLang="zh-CN" sz="1200">
              <a:solidFill>
                <a:srgbClr val="898989"/>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5395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待机功率</a:t>
            </a:r>
            <a:endParaRPr lang="zh-CN" altLang="en-US" dirty="0"/>
          </a:p>
        </p:txBody>
      </p:sp>
      <p:sp>
        <p:nvSpPr>
          <p:cNvPr id="3" name="内容占位符 2"/>
          <p:cNvSpPr>
            <a:spLocks noGrp="1"/>
          </p:cNvSpPr>
          <p:nvPr>
            <p:ph idx="1"/>
          </p:nvPr>
        </p:nvSpPr>
        <p:spPr/>
        <p:txBody>
          <a:bodyPr/>
          <a:lstStyle/>
          <a:p>
            <a:pPr>
              <a:lnSpc>
                <a:spcPct val="150000"/>
              </a:lnSpc>
            </a:pPr>
            <a:r>
              <a:rPr lang="zh-CN" altLang="zh-CN" dirty="0">
                <a:latin typeface="仿宋" pitchFamily="49" charset="-122"/>
                <a:ea typeface="仿宋" pitchFamily="49" charset="-122"/>
              </a:rPr>
              <a:t>额定制冷量为</a:t>
            </a:r>
            <a:r>
              <a:rPr lang="en-US" altLang="zh-CN" dirty="0">
                <a:latin typeface="仿宋" pitchFamily="49" charset="-122"/>
                <a:ea typeface="仿宋" pitchFamily="49" charset="-122"/>
              </a:rPr>
              <a:t>4500W</a:t>
            </a:r>
            <a:r>
              <a:rPr lang="zh-CN" altLang="zh-CN" dirty="0">
                <a:latin typeface="仿宋" pitchFamily="49" charset="-122"/>
                <a:ea typeface="仿宋" pitchFamily="49" charset="-122"/>
              </a:rPr>
              <a:t>及以下的产品，不带有传感器、</a:t>
            </a:r>
            <a:r>
              <a:rPr lang="en-US" altLang="zh-CN" dirty="0">
                <a:latin typeface="仿宋" pitchFamily="49" charset="-122"/>
                <a:ea typeface="仿宋" pitchFamily="49" charset="-122"/>
              </a:rPr>
              <a:t>WIFI</a:t>
            </a:r>
            <a:r>
              <a:rPr lang="zh-CN" altLang="zh-CN" dirty="0">
                <a:latin typeface="仿宋" pitchFamily="49" charset="-122"/>
                <a:ea typeface="仿宋" pitchFamily="49" charset="-122"/>
              </a:rPr>
              <a:t>、蓝牙等通讯协议的产品（或这些功能在测试时可以关闭的，测试关闭这些功能后的产品）其待机功率不大于</a:t>
            </a:r>
            <a:r>
              <a:rPr lang="en-US" altLang="zh-CN" dirty="0">
                <a:latin typeface="仿宋" pitchFamily="49" charset="-122"/>
                <a:ea typeface="仿宋" pitchFamily="49" charset="-122"/>
              </a:rPr>
              <a:t>3W</a:t>
            </a:r>
            <a:endParaRPr lang="zh-CN" altLang="zh-CN" dirty="0">
              <a:latin typeface="仿宋" pitchFamily="49" charset="-122"/>
              <a:ea typeface="仿宋" pitchFamily="49" charset="-122"/>
            </a:endParaRPr>
          </a:p>
          <a:p>
            <a:pPr>
              <a:lnSpc>
                <a:spcPct val="150000"/>
              </a:lnSpc>
            </a:pPr>
            <a:r>
              <a:rPr lang="zh-CN" altLang="zh-CN" dirty="0">
                <a:latin typeface="仿宋" pitchFamily="49" charset="-122"/>
                <a:ea typeface="仿宋" pitchFamily="49" charset="-122"/>
              </a:rPr>
              <a:t>额定制冷量为</a:t>
            </a:r>
            <a:r>
              <a:rPr lang="en-US" altLang="zh-CN" dirty="0">
                <a:latin typeface="仿宋" pitchFamily="49" charset="-122"/>
                <a:ea typeface="仿宋" pitchFamily="49" charset="-122"/>
              </a:rPr>
              <a:t>4500W</a:t>
            </a:r>
            <a:r>
              <a:rPr lang="zh-CN" altLang="zh-CN" dirty="0">
                <a:latin typeface="仿宋" pitchFamily="49" charset="-122"/>
                <a:ea typeface="仿宋" pitchFamily="49" charset="-122"/>
              </a:rPr>
              <a:t>及以下的产品，带有传感器、</a:t>
            </a:r>
            <a:r>
              <a:rPr lang="en-US" altLang="zh-CN" dirty="0">
                <a:latin typeface="仿宋" pitchFamily="49" charset="-122"/>
                <a:ea typeface="仿宋" pitchFamily="49" charset="-122"/>
              </a:rPr>
              <a:t>WIFI</a:t>
            </a:r>
            <a:r>
              <a:rPr lang="zh-CN" altLang="zh-CN" dirty="0">
                <a:latin typeface="仿宋" pitchFamily="49" charset="-122"/>
                <a:ea typeface="仿宋" pitchFamily="49" charset="-122"/>
              </a:rPr>
              <a:t>、蓝牙等通讯协议的产品待机功率不大于</a:t>
            </a:r>
            <a:r>
              <a:rPr lang="en-US" altLang="zh-CN" dirty="0">
                <a:latin typeface="仿宋" pitchFamily="49" charset="-122"/>
                <a:ea typeface="仿宋" pitchFamily="49" charset="-122"/>
              </a:rPr>
              <a:t>15W</a:t>
            </a:r>
            <a:endParaRPr lang="zh-CN" altLang="en-US" dirty="0">
              <a:latin typeface="仿宋" pitchFamily="49" charset="-122"/>
              <a:ea typeface="仿宋"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电辅助加热</a:t>
            </a:r>
            <a:endParaRPr lang="zh-CN" altLang="en-US" dirty="0"/>
          </a:p>
        </p:txBody>
      </p:sp>
      <p:sp>
        <p:nvSpPr>
          <p:cNvPr id="3" name="内容占位符 2"/>
          <p:cNvSpPr>
            <a:spLocks noGrp="1"/>
          </p:cNvSpPr>
          <p:nvPr>
            <p:ph idx="1"/>
          </p:nvPr>
        </p:nvSpPr>
        <p:spPr>
          <a:xfrm>
            <a:off x="647700" y="1606550"/>
            <a:ext cx="10515600" cy="4351338"/>
          </a:xfrm>
        </p:spPr>
        <p:txBody>
          <a:bodyPr>
            <a:normAutofit fontScale="92500"/>
          </a:bodyPr>
          <a:lstStyle/>
          <a:p>
            <a:pPr>
              <a:lnSpc>
                <a:spcPct val="150000"/>
              </a:lnSpc>
            </a:pPr>
            <a:r>
              <a:rPr lang="zh-CN" altLang="zh-CN" dirty="0">
                <a:latin typeface="仿宋" pitchFamily="49" charset="-122"/>
                <a:ea typeface="仿宋" pitchFamily="49" charset="-122"/>
              </a:rPr>
              <a:t>采用电辅助加热的产品，应能够实现手动开、闭电辅助加热系统，同时应在明显位置安装有表达电辅助加热系统工作状态的显示器</a:t>
            </a:r>
          </a:p>
          <a:p>
            <a:pPr>
              <a:lnSpc>
                <a:spcPct val="150000"/>
              </a:lnSpc>
            </a:pPr>
            <a:r>
              <a:rPr lang="zh-CN" altLang="zh-CN" dirty="0">
                <a:latin typeface="仿宋" pitchFamily="49" charset="-122"/>
                <a:ea typeface="仿宋" pitchFamily="49" charset="-122"/>
              </a:rPr>
              <a:t>对于房间空气调节器产品，在室外侧干球温度低于</a:t>
            </a:r>
            <a:r>
              <a:rPr lang="en-US" altLang="zh-CN" dirty="0">
                <a:latin typeface="仿宋" pitchFamily="49" charset="-122"/>
                <a:ea typeface="仿宋" pitchFamily="49" charset="-122"/>
              </a:rPr>
              <a:t>0</a:t>
            </a:r>
            <a:r>
              <a:rPr lang="zh-CN" altLang="zh-CN" dirty="0">
                <a:latin typeface="仿宋" pitchFamily="49" charset="-122"/>
                <a:ea typeface="仿宋" pitchFamily="49" charset="-122"/>
              </a:rPr>
              <a:t>℃的情况下，允许采用电辅助加热直接加热室内空气作为送入室内制热量的一部分</a:t>
            </a:r>
          </a:p>
          <a:p>
            <a:pPr>
              <a:lnSpc>
                <a:spcPct val="150000"/>
              </a:lnSpc>
            </a:pPr>
            <a:r>
              <a:rPr lang="zh-CN" altLang="zh-CN" dirty="0">
                <a:latin typeface="仿宋" pitchFamily="49" charset="-122"/>
                <a:ea typeface="仿宋" pitchFamily="49" charset="-122"/>
              </a:rPr>
              <a:t>对于低环境温度空气源热泵热风机，在室外侧干球温度低于</a:t>
            </a:r>
            <a:r>
              <a:rPr lang="en-US" altLang="zh-CN" dirty="0">
                <a:latin typeface="仿宋" pitchFamily="49" charset="-122"/>
                <a:ea typeface="仿宋" pitchFamily="49" charset="-122"/>
              </a:rPr>
              <a:t>-20</a:t>
            </a:r>
            <a:r>
              <a:rPr lang="zh-CN" altLang="zh-CN" dirty="0">
                <a:latin typeface="仿宋" pitchFamily="49" charset="-122"/>
                <a:ea typeface="仿宋" pitchFamily="49" charset="-122"/>
              </a:rPr>
              <a:t>℃的情况下，在电辅助加热开启状态时允许电辅助加热系统启动</a:t>
            </a:r>
            <a:endParaRPr lang="en-US" altLang="zh-CN" dirty="0">
              <a:latin typeface="仿宋" pitchFamily="49" charset="-122"/>
              <a:ea typeface="仿宋"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 </a:t>
            </a:r>
            <a:r>
              <a:rPr lang="zh-CN" altLang="zh-CN" dirty="0"/>
              <a:t>试验方法</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zh-CN" dirty="0">
                <a:latin typeface="仿宋" pitchFamily="49" charset="-122"/>
                <a:ea typeface="仿宋" pitchFamily="49" charset="-122"/>
              </a:rPr>
              <a:t>房间空气调节器</a:t>
            </a:r>
          </a:p>
          <a:p>
            <a:pPr lvl="1">
              <a:lnSpc>
                <a:spcPct val="150000"/>
              </a:lnSpc>
            </a:pPr>
            <a:r>
              <a:rPr lang="zh-CN" altLang="zh-CN" dirty="0">
                <a:latin typeface="仿宋" pitchFamily="49" charset="-122"/>
                <a:ea typeface="仿宋" pitchFamily="49" charset="-122"/>
              </a:rPr>
              <a:t>按照附录</a:t>
            </a:r>
            <a:r>
              <a:rPr lang="en-US" altLang="zh-CN" dirty="0">
                <a:latin typeface="仿宋" pitchFamily="49" charset="-122"/>
                <a:ea typeface="仿宋" pitchFamily="49" charset="-122"/>
              </a:rPr>
              <a:t>A</a:t>
            </a:r>
            <a:r>
              <a:rPr lang="zh-CN" altLang="en-US" dirty="0">
                <a:latin typeface="仿宋" pitchFamily="49" charset="-122"/>
                <a:ea typeface="仿宋" pitchFamily="49" charset="-122"/>
              </a:rPr>
              <a:t>、</a:t>
            </a:r>
            <a:r>
              <a:rPr lang="en-US" altLang="zh-CN" dirty="0">
                <a:latin typeface="仿宋" pitchFamily="49" charset="-122"/>
                <a:ea typeface="仿宋" pitchFamily="49" charset="-122"/>
              </a:rPr>
              <a:t>GB7725</a:t>
            </a:r>
            <a:r>
              <a:rPr lang="zh-CN" altLang="zh-CN" dirty="0">
                <a:latin typeface="仿宋" pitchFamily="49" charset="-122"/>
                <a:ea typeface="仿宋" pitchFamily="49" charset="-122"/>
              </a:rPr>
              <a:t>的相关规定执行</a:t>
            </a:r>
          </a:p>
          <a:p>
            <a:pPr>
              <a:lnSpc>
                <a:spcPct val="150000"/>
              </a:lnSpc>
            </a:pPr>
            <a:r>
              <a:rPr lang="zh-CN" altLang="zh-CN" dirty="0">
                <a:latin typeface="仿宋" pitchFamily="49" charset="-122"/>
                <a:ea typeface="仿宋" pitchFamily="49" charset="-122"/>
              </a:rPr>
              <a:t>低环境温度空气源热泵热风机</a:t>
            </a:r>
          </a:p>
          <a:p>
            <a:pPr lvl="1">
              <a:lnSpc>
                <a:spcPct val="150000"/>
              </a:lnSpc>
            </a:pPr>
            <a:r>
              <a:rPr lang="zh-CN" altLang="zh-CN" dirty="0">
                <a:latin typeface="仿宋" pitchFamily="49" charset="-122"/>
                <a:ea typeface="仿宋" pitchFamily="49" charset="-122"/>
              </a:rPr>
              <a:t>按照</a:t>
            </a:r>
            <a:r>
              <a:rPr lang="en-US" altLang="zh-CN" dirty="0">
                <a:latin typeface="仿宋" pitchFamily="49" charset="-122"/>
                <a:ea typeface="仿宋" pitchFamily="49" charset="-122"/>
              </a:rPr>
              <a:t>JB/T13573 -2018</a:t>
            </a:r>
            <a:r>
              <a:rPr lang="zh-CN" altLang="zh-CN" dirty="0">
                <a:latin typeface="仿宋" pitchFamily="49" charset="-122"/>
                <a:ea typeface="仿宋" pitchFamily="49" charset="-122"/>
              </a:rPr>
              <a:t>的相关规定执行</a:t>
            </a:r>
            <a:endParaRPr lang="en-US" altLang="zh-CN" dirty="0">
              <a:latin typeface="仿宋" pitchFamily="49" charset="-122"/>
              <a:ea typeface="仿宋" pitchFamily="49" charset="-122"/>
            </a:endParaRPr>
          </a:p>
          <a:p>
            <a:pPr lvl="1">
              <a:lnSpc>
                <a:spcPct val="150000"/>
              </a:lnSpc>
            </a:pPr>
            <a:r>
              <a:rPr lang="zh-CN" altLang="zh-CN" dirty="0">
                <a:latin typeface="仿宋" pitchFamily="49" charset="-122"/>
                <a:ea typeface="仿宋" pitchFamily="49" charset="-122"/>
              </a:rPr>
              <a:t>制热的各温度的发生时间按照</a:t>
            </a:r>
            <a:r>
              <a:rPr lang="en-US" altLang="zh-CN" dirty="0">
                <a:latin typeface="仿宋" pitchFamily="49" charset="-122"/>
                <a:ea typeface="仿宋" pitchFamily="49" charset="-122"/>
              </a:rPr>
              <a:t>JB/T13573 -2018</a:t>
            </a:r>
            <a:r>
              <a:rPr lang="zh-CN" altLang="zh-CN" dirty="0">
                <a:latin typeface="仿宋" pitchFamily="49" charset="-122"/>
                <a:ea typeface="仿宋" pitchFamily="49" charset="-122"/>
              </a:rPr>
              <a:t>表</a:t>
            </a:r>
            <a:r>
              <a:rPr lang="en-US" altLang="zh-CN" dirty="0">
                <a:latin typeface="仿宋" pitchFamily="49" charset="-122"/>
                <a:ea typeface="仿宋" pitchFamily="49" charset="-122"/>
              </a:rPr>
              <a:t>D.2</a:t>
            </a:r>
            <a:endParaRPr lang="zh-CN" altLang="zh-CN" dirty="0">
              <a:latin typeface="仿宋" pitchFamily="49" charset="-122"/>
              <a:ea typeface="仿宋" pitchFamily="49" charset="-122"/>
            </a:endParaRP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15100-E7B9-4B04-90ED-98018C6F7A57}"/>
              </a:ext>
            </a:extLst>
          </p:cNvPr>
          <p:cNvSpPr>
            <a:spLocks noGrp="1"/>
          </p:cNvSpPr>
          <p:nvPr>
            <p:ph type="title"/>
          </p:nvPr>
        </p:nvSpPr>
        <p:spPr>
          <a:xfrm>
            <a:off x="568186" y="269709"/>
            <a:ext cx="10515600" cy="1325563"/>
          </a:xfrm>
        </p:spPr>
        <p:txBody>
          <a:bodyPr/>
          <a:lstStyle/>
          <a:p>
            <a:r>
              <a:rPr lang="zh-CN" altLang="en-US" dirty="0"/>
              <a:t>四、标准的实施</a:t>
            </a:r>
          </a:p>
        </p:txBody>
      </p:sp>
      <p:sp>
        <p:nvSpPr>
          <p:cNvPr id="5" name="内容占位符 2">
            <a:extLst>
              <a:ext uri="{FF2B5EF4-FFF2-40B4-BE49-F238E27FC236}">
                <a16:creationId xmlns:a16="http://schemas.microsoft.com/office/drawing/2014/main" id="{780D0A72-A33D-4911-8C5B-662BF1DD2462}"/>
              </a:ext>
            </a:extLst>
          </p:cNvPr>
          <p:cNvSpPr txBox="1">
            <a:spLocks/>
          </p:cNvSpPr>
          <p:nvPr/>
        </p:nvSpPr>
        <p:spPr>
          <a:xfrm>
            <a:off x="757520" y="1595272"/>
            <a:ext cx="5123328"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dirty="0"/>
              <a:t>机遇与挑战</a:t>
            </a:r>
            <a:endParaRPr lang="en-US" altLang="zh-CN" dirty="0"/>
          </a:p>
          <a:p>
            <a:pPr lvl="1">
              <a:lnSpc>
                <a:spcPct val="150000"/>
              </a:lnSpc>
            </a:pPr>
            <a:r>
              <a:rPr lang="zh-CN" altLang="en-US" dirty="0"/>
              <a:t>提升幅度历次最大</a:t>
            </a:r>
          </a:p>
          <a:p>
            <a:pPr lvl="1">
              <a:lnSpc>
                <a:spcPct val="150000"/>
              </a:lnSpc>
            </a:pPr>
            <a:r>
              <a:rPr lang="zh-CN" altLang="en-US" dirty="0"/>
              <a:t>加速技术升级</a:t>
            </a:r>
            <a:endParaRPr lang="en-US" altLang="zh-CN" dirty="0"/>
          </a:p>
          <a:p>
            <a:pPr marL="685800" lvl="2">
              <a:lnSpc>
                <a:spcPct val="150000"/>
              </a:lnSpc>
              <a:spcBef>
                <a:spcPts val="1000"/>
              </a:spcBef>
            </a:pPr>
            <a:r>
              <a:rPr lang="zh-CN" altLang="en-US" sz="2400" dirty="0"/>
              <a:t>产量大国向技术强国转化</a:t>
            </a:r>
            <a:endParaRPr lang="en-US" altLang="zh-CN" sz="2400" dirty="0"/>
          </a:p>
          <a:p>
            <a:pPr marL="685800" lvl="2">
              <a:lnSpc>
                <a:spcPct val="150000"/>
              </a:lnSpc>
              <a:spcBef>
                <a:spcPts val="1000"/>
              </a:spcBef>
            </a:pPr>
            <a:r>
              <a:rPr lang="zh-CN" altLang="en-US" sz="2400" dirty="0"/>
              <a:t>节能环保贡献量达到世界领先</a:t>
            </a:r>
            <a:endParaRPr lang="en-US" altLang="zh-CN" sz="2400" dirty="0"/>
          </a:p>
          <a:p>
            <a:pPr marL="685800" lvl="2">
              <a:lnSpc>
                <a:spcPct val="150000"/>
              </a:lnSpc>
              <a:spcBef>
                <a:spcPts val="1000"/>
              </a:spcBef>
            </a:pPr>
            <a:r>
              <a:rPr lang="zh-CN" altLang="en-US" sz="2400" dirty="0"/>
              <a:t>供应链面临巨大压力</a:t>
            </a:r>
            <a:endParaRPr lang="en-US" altLang="zh-CN" sz="2400" dirty="0"/>
          </a:p>
          <a:p>
            <a:pPr marL="685800" lvl="2">
              <a:lnSpc>
                <a:spcPct val="150000"/>
              </a:lnSpc>
              <a:spcBef>
                <a:spcPts val="1000"/>
              </a:spcBef>
            </a:pPr>
            <a:r>
              <a:rPr lang="zh-CN" altLang="en-US" sz="2400" dirty="0"/>
              <a:t>短期内市场库存的消化</a:t>
            </a:r>
            <a:endParaRPr lang="en-US" altLang="zh-CN" sz="2400" dirty="0"/>
          </a:p>
          <a:p>
            <a:pPr marL="685800" lvl="2">
              <a:lnSpc>
                <a:spcPct val="150000"/>
              </a:lnSpc>
              <a:spcBef>
                <a:spcPts val="1000"/>
              </a:spcBef>
            </a:pPr>
            <a:r>
              <a:rPr lang="zh-CN" altLang="en-US" sz="2400" dirty="0"/>
              <a:t>疫情的冲击</a:t>
            </a:r>
          </a:p>
          <a:p>
            <a:pPr marL="0" lvl="1" indent="0">
              <a:lnSpc>
                <a:spcPct val="150000"/>
              </a:lnSpc>
              <a:spcBef>
                <a:spcPts val="1000"/>
              </a:spcBef>
              <a:buNone/>
            </a:pPr>
            <a:endParaRPr lang="en-US" altLang="zh-CN" sz="2800" dirty="0"/>
          </a:p>
        </p:txBody>
      </p:sp>
      <p:pic>
        <p:nvPicPr>
          <p:cNvPr id="3" name="图片 2">
            <a:extLst>
              <a:ext uri="{FF2B5EF4-FFF2-40B4-BE49-F238E27FC236}">
                <a16:creationId xmlns:a16="http://schemas.microsoft.com/office/drawing/2014/main" id="{E880916F-7CD5-4875-95CF-C9C80658B5E2}"/>
              </a:ext>
            </a:extLst>
          </p:cNvPr>
          <p:cNvPicPr>
            <a:picLocks noChangeAspect="1"/>
          </p:cNvPicPr>
          <p:nvPr/>
        </p:nvPicPr>
        <p:blipFill>
          <a:blip r:embed="rId2" cstate="print"/>
          <a:stretch>
            <a:fillRect/>
          </a:stretch>
        </p:blipFill>
        <p:spPr>
          <a:xfrm>
            <a:off x="6311153" y="1399808"/>
            <a:ext cx="5656729" cy="4848591"/>
          </a:xfrm>
          <a:prstGeom prst="rect">
            <a:avLst/>
          </a:prstGeom>
        </p:spPr>
      </p:pic>
    </p:spTree>
    <p:extLst>
      <p:ext uri="{BB962C8B-B14F-4D97-AF65-F5344CB8AC3E}">
        <p14:creationId xmlns:p14="http://schemas.microsoft.com/office/powerpoint/2010/main" val="58250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892263-DCDE-40F9-84F3-D3156058E7E9}"/>
              </a:ext>
            </a:extLst>
          </p:cNvPr>
          <p:cNvSpPr>
            <a:spLocks noGrp="1" noChangeArrowheads="1"/>
          </p:cNvSpPr>
          <p:nvPr>
            <p:ph type="title" idx="4294967295"/>
          </p:nvPr>
        </p:nvSpPr>
        <p:spPr>
          <a:xfrm>
            <a:off x="367552" y="246530"/>
            <a:ext cx="10814984" cy="632012"/>
          </a:xfrm>
        </p:spPr>
        <p:txBody>
          <a:bodyPr>
            <a:normAutofit/>
          </a:bodyPr>
          <a:lstStyle/>
          <a:p>
            <a:r>
              <a:rPr lang="zh-CN" altLang="en-US" sz="3600" b="1" dirty="0"/>
              <a:t>与当前国内政策市场匹配性</a:t>
            </a:r>
          </a:p>
        </p:txBody>
      </p:sp>
      <p:sp>
        <p:nvSpPr>
          <p:cNvPr id="8195" name="Rectangle 3">
            <a:extLst>
              <a:ext uri="{FF2B5EF4-FFF2-40B4-BE49-F238E27FC236}">
                <a16:creationId xmlns:a16="http://schemas.microsoft.com/office/drawing/2014/main" id="{1B040751-84B3-4921-BD81-67D23484A740}"/>
              </a:ext>
            </a:extLst>
          </p:cNvPr>
          <p:cNvSpPr>
            <a:spLocks noGrp="1" noChangeArrowheads="1"/>
          </p:cNvSpPr>
          <p:nvPr>
            <p:ph type="body" idx="4294967295"/>
          </p:nvPr>
        </p:nvSpPr>
        <p:spPr>
          <a:xfrm>
            <a:off x="263994" y="1450975"/>
            <a:ext cx="3585882" cy="5026025"/>
          </a:xfrm>
        </p:spPr>
        <p:txBody>
          <a:bodyPr>
            <a:normAutofit fontScale="92500"/>
          </a:bodyPr>
          <a:lstStyle/>
          <a:p>
            <a:pPr eaLnBrk="1" hangingPunct="1">
              <a:lnSpc>
                <a:spcPct val="125000"/>
              </a:lnSpc>
              <a:buFont typeface="Wingdings" panose="05000000000000000000" pitchFamily="2" charset="2"/>
              <a:buNone/>
            </a:pPr>
            <a:r>
              <a:rPr lang="en-US" altLang="zh-CN" b="1" dirty="0"/>
              <a:t>1</a:t>
            </a:r>
            <a:r>
              <a:rPr lang="zh-CN" altLang="en-US" sz="2400" b="1" dirty="0"/>
              <a:t>）</a:t>
            </a:r>
            <a:r>
              <a:rPr lang="en-US" altLang="zh-CN" sz="2400" b="1" dirty="0"/>
              <a:t> </a:t>
            </a:r>
            <a:r>
              <a:rPr lang="zh-CN" altLang="en-US" sz="2400" b="1" dirty="0"/>
              <a:t>政策落实</a:t>
            </a:r>
            <a:endParaRPr lang="en-US" altLang="zh-CN" b="1" dirty="0"/>
          </a:p>
          <a:p>
            <a:pPr eaLnBrk="1" hangingPunct="1">
              <a:lnSpc>
                <a:spcPct val="160000"/>
              </a:lnSpc>
              <a:buClr>
                <a:schemeClr val="hlink"/>
              </a:buClr>
              <a:buSzPct val="75000"/>
              <a:buFont typeface="Wingdings" panose="05000000000000000000" pitchFamily="2" charset="2"/>
              <a:buChar char="v"/>
            </a:pP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十三五”节能减排综合工作方案</a:t>
            </a:r>
            <a:r>
              <a:rPr lang="en-US" altLang="zh-CN" sz="2400" dirty="0">
                <a:latin typeface="仿宋" pitchFamily="49" charset="-122"/>
                <a:ea typeface="仿宋" pitchFamily="49" charset="-122"/>
              </a:rPr>
              <a:t>》</a:t>
            </a:r>
          </a:p>
          <a:p>
            <a:pPr marL="228600" lvl="1">
              <a:lnSpc>
                <a:spcPct val="160000"/>
              </a:lnSpc>
              <a:spcBef>
                <a:spcPts val="1000"/>
              </a:spcBef>
              <a:buClr>
                <a:schemeClr val="hlink"/>
              </a:buClr>
              <a:buSzPct val="75000"/>
              <a:buFont typeface="Wingdings" panose="05000000000000000000" pitchFamily="2" charset="2"/>
              <a:buChar char="v"/>
              <a:defRPr/>
            </a:pPr>
            <a:r>
              <a:rPr lang="en-US" altLang="zh-CN" dirty="0">
                <a:latin typeface="仿宋" pitchFamily="49" charset="-122"/>
                <a:ea typeface="仿宋" pitchFamily="49" charset="-122"/>
              </a:rPr>
              <a:t>《</a:t>
            </a:r>
            <a:r>
              <a:rPr lang="zh-CN" altLang="en-US" dirty="0">
                <a:latin typeface="仿宋" pitchFamily="49" charset="-122"/>
                <a:ea typeface="仿宋" pitchFamily="49" charset="-122"/>
              </a:rPr>
              <a:t>绿色产业指导目录（</a:t>
            </a:r>
            <a:r>
              <a:rPr lang="en-US" altLang="zh-CN" dirty="0">
                <a:latin typeface="仿宋" pitchFamily="49" charset="-122"/>
                <a:ea typeface="仿宋" pitchFamily="49" charset="-122"/>
              </a:rPr>
              <a:t>2019</a:t>
            </a:r>
            <a:r>
              <a:rPr lang="zh-CN" altLang="en-US" dirty="0">
                <a:latin typeface="仿宋" pitchFamily="49" charset="-122"/>
                <a:ea typeface="仿宋" pitchFamily="49" charset="-122"/>
              </a:rPr>
              <a:t>年版）</a:t>
            </a:r>
            <a:r>
              <a:rPr lang="en-US" altLang="zh-CN" dirty="0">
                <a:latin typeface="仿宋" pitchFamily="49" charset="-122"/>
                <a:ea typeface="仿宋" pitchFamily="49" charset="-122"/>
              </a:rPr>
              <a:t>》</a:t>
            </a:r>
          </a:p>
          <a:p>
            <a:pPr marL="228600" lvl="1">
              <a:lnSpc>
                <a:spcPct val="160000"/>
              </a:lnSpc>
              <a:spcBef>
                <a:spcPts val="1000"/>
              </a:spcBef>
              <a:buClr>
                <a:schemeClr val="hlink"/>
              </a:buClr>
              <a:buSzPct val="75000"/>
              <a:buFont typeface="Wingdings" panose="05000000000000000000" pitchFamily="2" charset="2"/>
              <a:buChar char="v"/>
              <a:defRPr/>
            </a:pPr>
            <a:r>
              <a:rPr lang="en-US" altLang="zh-CN" dirty="0">
                <a:solidFill>
                  <a:srgbClr val="FF0000"/>
                </a:solidFill>
                <a:latin typeface="仿宋" pitchFamily="49" charset="-122"/>
                <a:ea typeface="仿宋" pitchFamily="49" charset="-122"/>
              </a:rPr>
              <a:t>《</a:t>
            </a:r>
            <a:r>
              <a:rPr lang="zh-CN" altLang="en-US" dirty="0">
                <a:solidFill>
                  <a:srgbClr val="FF0000"/>
                </a:solidFill>
                <a:latin typeface="仿宋" pitchFamily="49" charset="-122"/>
                <a:ea typeface="仿宋" pitchFamily="49" charset="-122"/>
              </a:rPr>
              <a:t>绿色高效制冷行动方案</a:t>
            </a:r>
            <a:r>
              <a:rPr lang="en-US" altLang="zh-CN" dirty="0">
                <a:solidFill>
                  <a:srgbClr val="FF0000"/>
                </a:solidFill>
                <a:latin typeface="仿宋" pitchFamily="49" charset="-122"/>
                <a:ea typeface="仿宋" pitchFamily="49" charset="-122"/>
              </a:rPr>
              <a:t>》</a:t>
            </a:r>
          </a:p>
          <a:p>
            <a:pPr marL="228600" lvl="1">
              <a:lnSpc>
                <a:spcPct val="160000"/>
              </a:lnSpc>
              <a:spcBef>
                <a:spcPts val="1000"/>
              </a:spcBef>
              <a:buClr>
                <a:schemeClr val="hlink"/>
              </a:buClr>
              <a:buSzPct val="75000"/>
              <a:buFont typeface="Wingdings" panose="05000000000000000000" pitchFamily="2" charset="2"/>
              <a:buChar char="v"/>
              <a:defRPr/>
            </a:pPr>
            <a:r>
              <a:rPr lang="en-US" altLang="zh-CN" dirty="0">
                <a:latin typeface="仿宋" pitchFamily="49" charset="-122"/>
                <a:ea typeface="仿宋" pitchFamily="49" charset="-122"/>
              </a:rPr>
              <a:t>《</a:t>
            </a:r>
            <a:r>
              <a:rPr lang="zh-CN" altLang="en-US" dirty="0">
                <a:latin typeface="仿宋" pitchFamily="49" charset="-122"/>
                <a:ea typeface="仿宋" pitchFamily="49" charset="-122"/>
              </a:rPr>
              <a:t>绿色生活创建行动总体方案</a:t>
            </a:r>
            <a:r>
              <a:rPr lang="en-US" altLang="zh-CN" dirty="0">
                <a:latin typeface="仿宋" pitchFamily="49" charset="-122"/>
                <a:ea typeface="仿宋" pitchFamily="49" charset="-122"/>
              </a:rPr>
              <a:t>》</a:t>
            </a:r>
            <a:r>
              <a:rPr lang="zh-CN" altLang="en-US" dirty="0">
                <a:latin typeface="仿宋" pitchFamily="49" charset="-122"/>
                <a:ea typeface="仿宋" pitchFamily="49" charset="-122"/>
              </a:rPr>
              <a:t>，等</a:t>
            </a:r>
            <a:endParaRPr lang="en-US" altLang="zh-CN" dirty="0">
              <a:latin typeface="仿宋" pitchFamily="49" charset="-122"/>
              <a:ea typeface="仿宋" pitchFamily="49" charset="-122"/>
            </a:endParaRPr>
          </a:p>
          <a:p>
            <a:pPr eaLnBrk="1" hangingPunct="1">
              <a:lnSpc>
                <a:spcPct val="110000"/>
              </a:lnSpc>
              <a:buClr>
                <a:schemeClr val="hlink"/>
              </a:buClr>
              <a:buSzPct val="75000"/>
              <a:buFont typeface="Wingdings" panose="05000000000000000000" pitchFamily="2" charset="2"/>
              <a:buChar char="v"/>
            </a:pPr>
            <a:endParaRPr lang="en-US" altLang="zh-CN" sz="2400" dirty="0">
              <a:latin typeface="仿宋_GB2312" panose="02010609030101010101" pitchFamily="49" charset="-122"/>
              <a:ea typeface="仿宋_GB2312" panose="02010609030101010101" pitchFamily="49" charset="-122"/>
            </a:endParaRPr>
          </a:p>
          <a:p>
            <a:pPr marL="342900" lvl="1" indent="-342900">
              <a:lnSpc>
                <a:spcPct val="110000"/>
              </a:lnSpc>
              <a:buSzPct val="75000"/>
              <a:buFont typeface="Wingdings" panose="05000000000000000000" pitchFamily="2" charset="2"/>
              <a:buChar char="v"/>
            </a:pPr>
            <a:endParaRPr lang="en-US" altLang="zh-CN" sz="2400" b="1" dirty="0"/>
          </a:p>
          <a:p>
            <a:pPr eaLnBrk="1" hangingPunct="1">
              <a:lnSpc>
                <a:spcPct val="110000"/>
              </a:lnSpc>
              <a:buClr>
                <a:schemeClr val="hlink"/>
              </a:buClr>
              <a:buSzPct val="75000"/>
              <a:buFont typeface="Wingdings" panose="05000000000000000000" pitchFamily="2" charset="2"/>
              <a:buChar char="v"/>
            </a:pPr>
            <a:endParaRPr lang="en-US" altLang="zh-CN" sz="2400" b="1" dirty="0"/>
          </a:p>
          <a:p>
            <a:pPr eaLnBrk="1" hangingPunct="1">
              <a:lnSpc>
                <a:spcPct val="125000"/>
              </a:lnSpc>
              <a:buFont typeface="Wingdings" panose="05000000000000000000" pitchFamily="2" charset="2"/>
              <a:buNone/>
            </a:pPr>
            <a:endParaRPr lang="zh-CN" altLang="en-US" sz="3600" b="1" dirty="0"/>
          </a:p>
        </p:txBody>
      </p:sp>
      <p:sp>
        <p:nvSpPr>
          <p:cNvPr id="27651" name="Rectangle 2">
            <a:extLst>
              <a:ext uri="{FF2B5EF4-FFF2-40B4-BE49-F238E27FC236}">
                <a16:creationId xmlns:a16="http://schemas.microsoft.com/office/drawing/2014/main" id="{36DAAF8E-8280-4DDA-9D5D-BDC6B0A27ADC}"/>
              </a:ext>
            </a:extLst>
          </p:cNvPr>
          <p:cNvSpPr>
            <a:spLocks/>
          </p:cNvSpPr>
          <p:nvPr/>
        </p:nvSpPr>
        <p:spPr bwMode="auto">
          <a:xfrm>
            <a:off x="5664200" y="692150"/>
            <a:ext cx="6408738" cy="4264025"/>
          </a:xfrm>
          <a:prstGeom prst="rect">
            <a:avLst/>
          </a:prstGeom>
          <a:noFill/>
          <a:ln w="9525">
            <a:noFill/>
            <a:miter lim="800000"/>
            <a:headEnd/>
            <a:tailEnd/>
          </a:ln>
        </p:spPr>
        <p:txBody>
          <a:bodyPr/>
          <a:lstStyle/>
          <a:p>
            <a:pPr marL="742950" lvl="1" indent="-285750">
              <a:lnSpc>
                <a:spcPct val="110000"/>
              </a:lnSpc>
              <a:spcBef>
                <a:spcPct val="20000"/>
              </a:spcBef>
              <a:buClr>
                <a:schemeClr val="accent2"/>
              </a:buClr>
              <a:buSzPct val="85000"/>
              <a:buFont typeface="Wingdings" pitchFamily="2" charset="2"/>
              <a:buChar char=""/>
              <a:defRPr/>
            </a:pPr>
            <a:endParaRPr lang="zh-CN" altLang="en-US" sz="2000" b="1" dirty="0">
              <a:latin typeface="+mn-lt"/>
              <a:ea typeface="+mn-ea"/>
            </a:endParaRPr>
          </a:p>
        </p:txBody>
      </p:sp>
      <p:sp>
        <p:nvSpPr>
          <p:cNvPr id="5" name="Rectangle 3">
            <a:extLst>
              <a:ext uri="{FF2B5EF4-FFF2-40B4-BE49-F238E27FC236}">
                <a16:creationId xmlns:a16="http://schemas.microsoft.com/office/drawing/2014/main" id="{83ED184A-4A7A-4D23-B83B-95E39D0E17D8}"/>
              </a:ext>
            </a:extLst>
          </p:cNvPr>
          <p:cNvSpPr txBox="1">
            <a:spLocks noChangeArrowheads="1"/>
          </p:cNvSpPr>
          <p:nvPr/>
        </p:nvSpPr>
        <p:spPr>
          <a:xfrm>
            <a:off x="4390981" y="1515035"/>
            <a:ext cx="3585882" cy="5096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buFont typeface="Wingdings" panose="05000000000000000000" pitchFamily="2" charset="2"/>
              <a:buNone/>
            </a:pPr>
            <a:r>
              <a:rPr lang="en-US" altLang="zh-CN" b="1" dirty="0"/>
              <a:t>2</a:t>
            </a:r>
            <a:r>
              <a:rPr lang="zh-CN" altLang="en-US" b="1" dirty="0"/>
              <a:t>）</a:t>
            </a:r>
            <a:r>
              <a:rPr lang="en-US" altLang="zh-CN" b="1" dirty="0"/>
              <a:t> </a:t>
            </a:r>
            <a:r>
              <a:rPr lang="zh-CN" altLang="en-US" b="1" dirty="0"/>
              <a:t>目标</a:t>
            </a:r>
            <a:endParaRPr lang="en-US" altLang="zh-CN" b="1" dirty="0"/>
          </a:p>
          <a:p>
            <a:pPr>
              <a:lnSpc>
                <a:spcPct val="150000"/>
              </a:lnSpc>
              <a:buClr>
                <a:schemeClr val="hlink"/>
              </a:buClr>
              <a:buSzPct val="75000"/>
              <a:buFont typeface="Wingdings" panose="05000000000000000000" pitchFamily="2" charset="2"/>
              <a:buChar char="v"/>
            </a:pPr>
            <a:r>
              <a:rPr lang="zh-CN" altLang="en-US" sz="2000" dirty="0">
                <a:latin typeface="仿宋" pitchFamily="49" charset="-122"/>
                <a:ea typeface="仿宋" pitchFamily="49" charset="-122"/>
              </a:rPr>
              <a:t>生产消费大国</a:t>
            </a:r>
            <a:r>
              <a:rPr lang="zh-CN" altLang="en-US" sz="2000" dirty="0">
                <a:latin typeface="仿宋" pitchFamily="49" charset="-122"/>
                <a:ea typeface="仿宋" pitchFamily="49" charset="-122"/>
                <a:cs typeface="Times New Roman" panose="02020603050405020304" pitchFamily="18" charset="0"/>
              </a:rPr>
              <a:t>→</a:t>
            </a:r>
            <a:r>
              <a:rPr lang="zh-CN" altLang="en-US" sz="2000" dirty="0">
                <a:latin typeface="仿宋" pitchFamily="49" charset="-122"/>
                <a:ea typeface="仿宋" pitchFamily="49" charset="-122"/>
              </a:rPr>
              <a:t>技术强国</a:t>
            </a:r>
            <a:endParaRPr lang="en-US" altLang="zh-CN" sz="2000" dirty="0">
              <a:latin typeface="仿宋" pitchFamily="49" charset="-122"/>
              <a:ea typeface="仿宋" pitchFamily="49" charset="-122"/>
            </a:endParaRPr>
          </a:p>
          <a:p>
            <a:pPr>
              <a:lnSpc>
                <a:spcPct val="150000"/>
              </a:lnSpc>
              <a:buClr>
                <a:schemeClr val="hlink"/>
              </a:buClr>
              <a:buSzPct val="75000"/>
              <a:buFont typeface="Wingdings" panose="05000000000000000000" pitchFamily="2" charset="2"/>
              <a:buChar char="v"/>
            </a:pPr>
            <a:r>
              <a:rPr lang="zh-CN" altLang="en-US" sz="2000" dirty="0">
                <a:latin typeface="仿宋" pitchFamily="49" charset="-122"/>
                <a:ea typeface="仿宋" pitchFamily="49" charset="-122"/>
              </a:rPr>
              <a:t>市场结构：定频</a:t>
            </a:r>
            <a:r>
              <a:rPr lang="zh-CN" altLang="en-US" sz="2000" dirty="0">
                <a:latin typeface="仿宋" pitchFamily="49" charset="-122"/>
                <a:ea typeface="仿宋" pitchFamily="49" charset="-122"/>
                <a:cs typeface="Times New Roman" panose="02020603050405020304" pitchFamily="18" charset="0"/>
              </a:rPr>
              <a:t>→</a:t>
            </a:r>
            <a:r>
              <a:rPr lang="zh-CN" altLang="en-US" sz="2000" dirty="0">
                <a:latin typeface="仿宋" pitchFamily="49" charset="-122"/>
                <a:ea typeface="仿宋" pitchFamily="49" charset="-122"/>
              </a:rPr>
              <a:t>变频</a:t>
            </a:r>
            <a:endParaRPr lang="en-US" altLang="zh-CN" sz="2000" dirty="0">
              <a:latin typeface="仿宋" pitchFamily="49" charset="-122"/>
              <a:ea typeface="仿宋" pitchFamily="49" charset="-122"/>
            </a:endParaRPr>
          </a:p>
          <a:p>
            <a:pPr>
              <a:lnSpc>
                <a:spcPct val="150000"/>
              </a:lnSpc>
              <a:buClr>
                <a:schemeClr val="hlink"/>
              </a:buClr>
              <a:buSzPct val="75000"/>
              <a:buFont typeface="Wingdings" panose="05000000000000000000" pitchFamily="2" charset="2"/>
              <a:buChar char="v"/>
            </a:pPr>
            <a:r>
              <a:rPr lang="zh-CN" altLang="en-US" sz="2000" dirty="0">
                <a:latin typeface="仿宋" pitchFamily="49" charset="-122"/>
                <a:ea typeface="仿宋" pitchFamily="49" charset="-122"/>
              </a:rPr>
              <a:t>核心竞争力</a:t>
            </a:r>
            <a:endParaRPr lang="en-US" altLang="zh-CN" sz="2000" dirty="0">
              <a:latin typeface="仿宋" pitchFamily="49" charset="-122"/>
              <a:ea typeface="仿宋" pitchFamily="49" charset="-122"/>
            </a:endParaRPr>
          </a:p>
          <a:p>
            <a:pPr>
              <a:lnSpc>
                <a:spcPct val="110000"/>
              </a:lnSpc>
              <a:buClr>
                <a:schemeClr val="hlink"/>
              </a:buClr>
              <a:buSzPct val="75000"/>
              <a:buFont typeface="Wingdings" panose="05000000000000000000" pitchFamily="2" charset="2"/>
              <a:buChar char="v"/>
            </a:pPr>
            <a:endParaRPr lang="en-US" altLang="zh-CN" sz="2400" b="1" dirty="0"/>
          </a:p>
          <a:p>
            <a:pPr>
              <a:lnSpc>
                <a:spcPct val="125000"/>
              </a:lnSpc>
              <a:buFont typeface="Wingdings" panose="05000000000000000000" pitchFamily="2" charset="2"/>
              <a:buNone/>
            </a:pPr>
            <a:endParaRPr lang="zh-CN" altLang="en-US" sz="3600" b="1" dirty="0"/>
          </a:p>
        </p:txBody>
      </p:sp>
      <p:sp>
        <p:nvSpPr>
          <p:cNvPr id="6" name="Rectangle 3">
            <a:extLst>
              <a:ext uri="{FF2B5EF4-FFF2-40B4-BE49-F238E27FC236}">
                <a16:creationId xmlns:a16="http://schemas.microsoft.com/office/drawing/2014/main" id="{AC682E7E-A51A-45C3-88D3-5F2641176D13}"/>
              </a:ext>
            </a:extLst>
          </p:cNvPr>
          <p:cNvSpPr txBox="1">
            <a:spLocks noChangeArrowheads="1"/>
          </p:cNvSpPr>
          <p:nvPr/>
        </p:nvSpPr>
        <p:spPr>
          <a:xfrm>
            <a:off x="8430046" y="1450976"/>
            <a:ext cx="3101787" cy="39508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buFont typeface="Wingdings" panose="05000000000000000000" pitchFamily="2" charset="2"/>
              <a:buNone/>
            </a:pPr>
            <a:r>
              <a:rPr lang="en-US" altLang="zh-CN" b="1" dirty="0"/>
              <a:t>3) </a:t>
            </a:r>
            <a:r>
              <a:rPr lang="zh-CN" altLang="en-US" b="1" dirty="0"/>
              <a:t>标准化要求</a:t>
            </a:r>
            <a:endParaRPr lang="en-US" altLang="zh-CN" b="1" dirty="0"/>
          </a:p>
          <a:p>
            <a:pPr>
              <a:lnSpc>
                <a:spcPct val="150000"/>
              </a:lnSpc>
              <a:buClr>
                <a:schemeClr val="hlink"/>
              </a:buClr>
              <a:buSzPct val="75000"/>
              <a:buFont typeface="Wingdings" panose="05000000000000000000" pitchFamily="2" charset="2"/>
              <a:buChar char="v"/>
            </a:pPr>
            <a:r>
              <a:rPr lang="zh-CN" altLang="en-US" sz="2400" dirty="0">
                <a:latin typeface="仿宋" pitchFamily="49" charset="-122"/>
                <a:ea typeface="仿宋" pitchFamily="49" charset="-122"/>
              </a:rPr>
              <a:t>国务院办公厅关于加强节能标准化工作的意见</a:t>
            </a:r>
            <a:r>
              <a:rPr lang="zh-CN" altLang="en-US" sz="2000" dirty="0">
                <a:latin typeface="仿宋" pitchFamily="49" charset="-122"/>
                <a:ea typeface="仿宋" pitchFamily="49" charset="-122"/>
              </a:rPr>
              <a:t>（</a:t>
            </a:r>
            <a:r>
              <a:rPr lang="zh-CN" altLang="en-US" dirty="0">
                <a:latin typeface="仿宋" pitchFamily="49" charset="-122"/>
                <a:ea typeface="仿宋" pitchFamily="49" charset="-122"/>
              </a:rPr>
              <a:t>国办发</a:t>
            </a:r>
            <a:r>
              <a:rPr lang="en-US" altLang="zh-CN" dirty="0">
                <a:latin typeface="仿宋" pitchFamily="49" charset="-122"/>
                <a:ea typeface="仿宋" pitchFamily="49" charset="-122"/>
              </a:rPr>
              <a:t>〔2015〕16</a:t>
            </a:r>
            <a:r>
              <a:rPr lang="zh-CN" altLang="en-US" dirty="0">
                <a:latin typeface="仿宋" pitchFamily="49" charset="-122"/>
                <a:ea typeface="仿宋" pitchFamily="49" charset="-122"/>
              </a:rPr>
              <a:t>号）</a:t>
            </a:r>
          </a:p>
          <a:p>
            <a:pPr marL="800100" lvl="2" indent="-342900">
              <a:lnSpc>
                <a:spcPct val="150000"/>
              </a:lnSpc>
              <a:buSzPct val="75000"/>
              <a:buFont typeface="Wingdings" panose="05000000000000000000" pitchFamily="2" charset="2"/>
              <a:buChar char="v"/>
            </a:pPr>
            <a:r>
              <a:rPr lang="zh-CN" altLang="en-US" dirty="0">
                <a:latin typeface="仿宋" pitchFamily="49" charset="-122"/>
                <a:ea typeface="仿宋" pitchFamily="49" charset="-122"/>
              </a:rPr>
              <a:t>国际化</a:t>
            </a:r>
            <a:endParaRPr lang="en-US" altLang="zh-CN" dirty="0">
              <a:latin typeface="仿宋" pitchFamily="49" charset="-122"/>
              <a:ea typeface="仿宋" pitchFamily="49" charset="-122"/>
            </a:endParaRPr>
          </a:p>
          <a:p>
            <a:pPr marL="800100" lvl="2" indent="-342900">
              <a:lnSpc>
                <a:spcPct val="150000"/>
              </a:lnSpc>
              <a:buSzPct val="75000"/>
              <a:buFont typeface="Wingdings" panose="05000000000000000000" pitchFamily="2" charset="2"/>
              <a:buChar char="v"/>
            </a:pPr>
            <a:r>
              <a:rPr lang="zh-CN" altLang="en-US" dirty="0">
                <a:latin typeface="仿宋" pitchFamily="49" charset="-122"/>
                <a:ea typeface="仿宋" pitchFamily="49" charset="-122"/>
              </a:rPr>
              <a:t>标准合并</a:t>
            </a:r>
            <a:endParaRPr lang="en-US" altLang="zh-CN" dirty="0">
              <a:latin typeface="仿宋" pitchFamily="49" charset="-122"/>
              <a:ea typeface="仿宋" pitchFamily="49" charset="-122"/>
            </a:endParaRPr>
          </a:p>
          <a:p>
            <a:pPr marL="800100" lvl="2" indent="-342900">
              <a:lnSpc>
                <a:spcPct val="150000"/>
              </a:lnSpc>
              <a:buSzPct val="75000"/>
              <a:buFont typeface="Wingdings" panose="05000000000000000000" pitchFamily="2" charset="2"/>
              <a:buChar char="v"/>
            </a:pPr>
            <a:r>
              <a:rPr lang="zh-CN" altLang="en-US" dirty="0">
                <a:latin typeface="仿宋" pitchFamily="49" charset="-122"/>
                <a:ea typeface="仿宋" pitchFamily="49" charset="-122"/>
              </a:rPr>
              <a:t>服务于节能环保</a:t>
            </a:r>
            <a:endParaRPr lang="en-US" altLang="zh-CN" dirty="0">
              <a:latin typeface="仿宋" pitchFamily="49" charset="-122"/>
              <a:ea typeface="仿宋" pitchFamily="49" charset="-122"/>
            </a:endParaRPr>
          </a:p>
          <a:p>
            <a:pPr marL="342900" lvl="1" indent="-342900">
              <a:lnSpc>
                <a:spcPct val="110000"/>
              </a:lnSpc>
              <a:buSzPct val="75000"/>
              <a:buFont typeface="Wingdings" panose="05000000000000000000" pitchFamily="2" charset="2"/>
              <a:buChar char="v"/>
            </a:pPr>
            <a:endParaRPr lang="en-US" altLang="zh-CN" b="1" dirty="0"/>
          </a:p>
          <a:p>
            <a:pPr>
              <a:lnSpc>
                <a:spcPct val="110000"/>
              </a:lnSpc>
              <a:buClr>
                <a:schemeClr val="hlink"/>
              </a:buClr>
              <a:buSzPct val="75000"/>
              <a:buFont typeface="Wingdings" panose="05000000000000000000" pitchFamily="2" charset="2"/>
              <a:buChar char="v"/>
            </a:pPr>
            <a:endParaRPr lang="en-US" altLang="zh-CN" sz="2400" b="1" dirty="0"/>
          </a:p>
          <a:p>
            <a:pPr>
              <a:lnSpc>
                <a:spcPct val="125000"/>
              </a:lnSpc>
              <a:buFont typeface="Wingdings" panose="05000000000000000000" pitchFamily="2" charset="2"/>
              <a:buNone/>
            </a:pPr>
            <a:endParaRPr lang="zh-CN" altLang="en-US" sz="3600" b="1"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noChangeArrowheads="1"/>
          </p:cNvSpPr>
          <p:nvPr>
            <p:ph type="title"/>
          </p:nvPr>
        </p:nvSpPr>
        <p:spPr>
          <a:xfrm>
            <a:off x="446120" y="220132"/>
            <a:ext cx="9649883" cy="512233"/>
          </a:xfrm>
        </p:spPr>
        <p:txBody>
          <a:bodyPr/>
          <a:lstStyle/>
          <a:p>
            <a:r>
              <a:rPr lang="zh-CN" altLang="en-US" sz="2300" b="1" dirty="0">
                <a:latin typeface="华文琥珀" pitchFamily="2" charset="-122"/>
                <a:ea typeface="华文琥珀" pitchFamily="2" charset="-122"/>
              </a:rPr>
              <a:t>实施框架</a:t>
            </a:r>
            <a:endParaRPr lang="zh-CN" altLang="en-US" dirty="0">
              <a:solidFill>
                <a:srgbClr val="FF0000"/>
              </a:solidFill>
            </a:endParaRPr>
          </a:p>
        </p:txBody>
      </p:sp>
      <p:sp>
        <p:nvSpPr>
          <p:cNvPr id="20483" name="内容占位符 2"/>
          <p:cNvSpPr>
            <a:spLocks noGrp="1" noChangeArrowheads="1"/>
          </p:cNvSpPr>
          <p:nvPr>
            <p:ph idx="1"/>
          </p:nvPr>
        </p:nvSpPr>
        <p:spPr>
          <a:xfrm>
            <a:off x="5900147" y="1339850"/>
            <a:ext cx="2880783" cy="4178300"/>
          </a:xfrm>
        </p:spPr>
        <p:txBody>
          <a:bodyPr>
            <a:normAutofit/>
          </a:bodyPr>
          <a:lstStyle/>
          <a:p>
            <a:pPr>
              <a:lnSpc>
                <a:spcPct val="170000"/>
              </a:lnSpc>
            </a:pPr>
            <a:r>
              <a:rPr lang="zh-CN" altLang="en-US" sz="2400" b="1" dirty="0"/>
              <a:t>全产业链</a:t>
            </a:r>
            <a:r>
              <a:rPr lang="zh-CN" altLang="en-US" sz="2400" dirty="0"/>
              <a:t>：</a:t>
            </a:r>
            <a:endParaRPr lang="en-US" altLang="zh-CN" sz="2400" dirty="0"/>
          </a:p>
          <a:p>
            <a:pPr>
              <a:lnSpc>
                <a:spcPct val="170000"/>
              </a:lnSpc>
            </a:pPr>
            <a:r>
              <a:rPr lang="zh-CN" altLang="en-US" sz="2400" b="1" dirty="0"/>
              <a:t>评价指标</a:t>
            </a:r>
            <a:r>
              <a:rPr lang="zh-CN" altLang="en-US" sz="2400" dirty="0"/>
              <a:t>：量化</a:t>
            </a:r>
          </a:p>
          <a:p>
            <a:pPr lvl="1">
              <a:lnSpc>
                <a:spcPct val="170000"/>
              </a:lnSpc>
            </a:pPr>
            <a:r>
              <a:rPr lang="zh-CN" altLang="en-US" sz="1900" dirty="0"/>
              <a:t>供给</a:t>
            </a:r>
            <a:endParaRPr lang="en-US" altLang="zh-CN" sz="1900" dirty="0"/>
          </a:p>
          <a:p>
            <a:pPr lvl="1">
              <a:lnSpc>
                <a:spcPct val="170000"/>
              </a:lnSpc>
            </a:pPr>
            <a:r>
              <a:rPr lang="zh-CN" altLang="en-US" sz="1900" dirty="0"/>
              <a:t>销售</a:t>
            </a:r>
          </a:p>
        </p:txBody>
      </p:sp>
      <p:sp>
        <p:nvSpPr>
          <p:cNvPr id="4" name="内容占位符 2"/>
          <p:cNvSpPr txBox="1">
            <a:spLocks/>
          </p:cNvSpPr>
          <p:nvPr/>
        </p:nvSpPr>
        <p:spPr>
          <a:xfrm>
            <a:off x="636493" y="995082"/>
            <a:ext cx="6024283" cy="5642786"/>
          </a:xfrm>
          <a:prstGeom prst="rect">
            <a:avLst/>
          </a:prstGeom>
        </p:spPr>
        <p:txBody>
          <a:bodyPr lIns="68578" tIns="34290" rIns="68578"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defRPr/>
            </a:pPr>
            <a:r>
              <a:rPr lang="zh-CN" altLang="en-US" sz="2300" b="1" dirty="0"/>
              <a:t>全环节</a:t>
            </a:r>
            <a:r>
              <a:rPr lang="zh-CN" altLang="en-US" sz="2300" dirty="0"/>
              <a:t>：</a:t>
            </a:r>
            <a:endParaRPr lang="en-US" altLang="zh-CN" sz="2300" dirty="0"/>
          </a:p>
          <a:p>
            <a:pPr lvl="1">
              <a:lnSpc>
                <a:spcPct val="170000"/>
              </a:lnSpc>
              <a:defRPr/>
            </a:pPr>
            <a:r>
              <a:rPr lang="zh-CN" altLang="en-US" sz="2200" dirty="0"/>
              <a:t>政策、标准</a:t>
            </a:r>
            <a:endParaRPr lang="en-US" altLang="zh-CN" sz="2200" dirty="0"/>
          </a:p>
          <a:p>
            <a:pPr lvl="1">
              <a:lnSpc>
                <a:spcPct val="170000"/>
              </a:lnSpc>
              <a:defRPr/>
            </a:pPr>
            <a:r>
              <a:rPr lang="zh-CN" altLang="en-US" sz="2200" dirty="0"/>
              <a:t>供给、消费、改造</a:t>
            </a:r>
            <a:endParaRPr lang="en-US" altLang="zh-CN" sz="2200" dirty="0"/>
          </a:p>
          <a:p>
            <a:pPr lvl="1">
              <a:lnSpc>
                <a:spcPct val="170000"/>
              </a:lnSpc>
              <a:defRPr/>
            </a:pPr>
            <a:r>
              <a:rPr lang="zh-CN" altLang="en-US" sz="2200" dirty="0"/>
              <a:t>金融、商业模式</a:t>
            </a:r>
            <a:endParaRPr lang="en-US" altLang="zh-CN" sz="2200" dirty="0"/>
          </a:p>
          <a:p>
            <a:pPr lvl="1">
              <a:lnSpc>
                <a:spcPct val="170000"/>
              </a:lnSpc>
              <a:defRPr/>
            </a:pPr>
            <a:r>
              <a:rPr lang="zh-CN" altLang="en-US" sz="2200" dirty="0"/>
              <a:t>监督</a:t>
            </a:r>
            <a:endParaRPr lang="en-US" altLang="zh-CN" sz="2200" dirty="0"/>
          </a:p>
          <a:p>
            <a:pPr lvl="2">
              <a:lnSpc>
                <a:spcPct val="170000"/>
              </a:lnSpc>
            </a:pPr>
            <a:r>
              <a:rPr lang="zh-CN" altLang="en-US" sz="1800" dirty="0"/>
              <a:t>抽查</a:t>
            </a:r>
            <a:endParaRPr lang="en-US" altLang="zh-CN" sz="1800" dirty="0"/>
          </a:p>
          <a:p>
            <a:pPr lvl="2">
              <a:lnSpc>
                <a:spcPct val="170000"/>
              </a:lnSpc>
            </a:pPr>
            <a:r>
              <a:rPr lang="zh-CN" altLang="en-US" sz="1800" dirty="0"/>
              <a:t>信息公布</a:t>
            </a:r>
            <a:endParaRPr lang="en-US" altLang="zh-CN" sz="1800" dirty="0"/>
          </a:p>
          <a:p>
            <a:pPr lvl="1">
              <a:lnSpc>
                <a:spcPct val="170000"/>
              </a:lnSpc>
              <a:defRPr/>
            </a:pPr>
            <a:r>
              <a:rPr lang="zh-CN" altLang="en-US" sz="2200" dirty="0"/>
              <a:t>宣传、公众意识</a:t>
            </a:r>
            <a:endParaRPr lang="en-US" altLang="zh-CN" sz="2200" dirty="0"/>
          </a:p>
          <a:p>
            <a:pPr lvl="1">
              <a:lnSpc>
                <a:spcPct val="170000"/>
              </a:lnSpc>
              <a:defRPr/>
            </a:pPr>
            <a:r>
              <a:rPr lang="zh-CN" altLang="en-US" sz="2200" dirty="0"/>
              <a:t>国际合作</a:t>
            </a:r>
            <a:endParaRPr lang="en-US" altLang="zh-CN" sz="2200" dirty="0"/>
          </a:p>
          <a:p>
            <a:pPr lvl="1">
              <a:lnSpc>
                <a:spcPct val="170000"/>
              </a:lnSpc>
              <a:defRPr/>
            </a:pPr>
            <a:endParaRPr lang="en-US" altLang="zh-CN" sz="19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667" y="446618"/>
            <a:ext cx="8229600" cy="529167"/>
          </a:xfrm>
        </p:spPr>
        <p:txBody>
          <a:bodyPr rtlCol="0">
            <a:normAutofit fontScale="90000"/>
          </a:bodyPr>
          <a:lstStyle/>
          <a:p>
            <a:pPr>
              <a:defRPr/>
            </a:pPr>
            <a:r>
              <a:rPr lang="zh-CN" altLang="en-US" sz="3200" b="1" dirty="0">
                <a:latin typeface="+mn-ea"/>
              </a:rPr>
              <a:t>新变化</a:t>
            </a:r>
            <a:endParaRPr lang="zh-CN" altLang="en-US" sz="3200" dirty="0"/>
          </a:p>
        </p:txBody>
      </p:sp>
      <p:sp>
        <p:nvSpPr>
          <p:cNvPr id="21507" name="文本占位符 2"/>
          <p:cNvSpPr>
            <a:spLocks noGrp="1" noChangeArrowheads="1"/>
          </p:cNvSpPr>
          <p:nvPr>
            <p:ph type="body" sz="half" idx="1"/>
          </p:nvPr>
        </p:nvSpPr>
        <p:spPr>
          <a:xfrm>
            <a:off x="719667" y="1716618"/>
            <a:ext cx="8003117" cy="4341282"/>
          </a:xfrm>
        </p:spPr>
        <p:txBody>
          <a:bodyPr>
            <a:normAutofit/>
          </a:bodyPr>
          <a:lstStyle/>
          <a:p>
            <a:pPr eaLnBrk="1" hangingPunct="1">
              <a:lnSpc>
                <a:spcPct val="150000"/>
              </a:lnSpc>
            </a:pPr>
            <a:r>
              <a:rPr lang="zh-CN" altLang="en-US" dirty="0">
                <a:latin typeface="仿宋" pitchFamily="49" charset="-122"/>
                <a:ea typeface="仿宋" pitchFamily="49" charset="-122"/>
              </a:rPr>
              <a:t>市场</a:t>
            </a:r>
            <a:endParaRPr lang="en-US" altLang="zh-CN" dirty="0">
              <a:latin typeface="仿宋" pitchFamily="49" charset="-122"/>
              <a:ea typeface="仿宋" pitchFamily="49" charset="-122"/>
            </a:endParaRPr>
          </a:p>
          <a:p>
            <a:pPr lvl="1" eaLnBrk="1" hangingPunct="1">
              <a:lnSpc>
                <a:spcPct val="150000"/>
              </a:lnSpc>
            </a:pPr>
            <a:r>
              <a:rPr lang="zh-CN" altLang="en-US" dirty="0">
                <a:latin typeface="仿宋" pitchFamily="49" charset="-122"/>
                <a:ea typeface="仿宋" pitchFamily="49" charset="-122"/>
              </a:rPr>
              <a:t>消费能力</a:t>
            </a:r>
            <a:endParaRPr lang="en-US" altLang="zh-CN" dirty="0">
              <a:latin typeface="仿宋" pitchFamily="49" charset="-122"/>
              <a:ea typeface="仿宋" pitchFamily="49" charset="-122"/>
            </a:endParaRPr>
          </a:p>
          <a:p>
            <a:pPr lvl="1" eaLnBrk="1" hangingPunct="1">
              <a:lnSpc>
                <a:spcPct val="150000"/>
              </a:lnSpc>
            </a:pPr>
            <a:r>
              <a:rPr lang="zh-CN" altLang="en-US" dirty="0">
                <a:latin typeface="仿宋" pitchFamily="49" charset="-122"/>
                <a:ea typeface="仿宋" pitchFamily="49" charset="-122"/>
              </a:rPr>
              <a:t>销售渠道</a:t>
            </a:r>
            <a:endParaRPr lang="en-US" altLang="zh-CN" dirty="0">
              <a:latin typeface="仿宋" pitchFamily="49" charset="-122"/>
              <a:ea typeface="仿宋" pitchFamily="49" charset="-122"/>
            </a:endParaRPr>
          </a:p>
          <a:p>
            <a:pPr eaLnBrk="1" hangingPunct="1">
              <a:lnSpc>
                <a:spcPct val="150000"/>
              </a:lnSpc>
            </a:pPr>
            <a:r>
              <a:rPr lang="zh-CN" altLang="en-US" dirty="0">
                <a:latin typeface="仿宋" pitchFamily="49" charset="-122"/>
                <a:ea typeface="仿宋" pitchFamily="49" charset="-122"/>
              </a:rPr>
              <a:t>健康概念</a:t>
            </a:r>
            <a:endParaRPr lang="en-US" altLang="zh-CN" dirty="0">
              <a:latin typeface="仿宋" pitchFamily="49" charset="-122"/>
              <a:ea typeface="仿宋" pitchFamily="49" charset="-122"/>
            </a:endParaRPr>
          </a:p>
          <a:p>
            <a:pPr marL="685800" lvl="2">
              <a:lnSpc>
                <a:spcPct val="150000"/>
              </a:lnSpc>
              <a:spcBef>
                <a:spcPts val="1000"/>
              </a:spcBef>
            </a:pPr>
            <a:r>
              <a:rPr lang="zh-CN" altLang="en-US" dirty="0">
                <a:latin typeface="仿宋" pitchFamily="49" charset="-122"/>
                <a:ea typeface="仿宋" pitchFamily="49" charset="-122"/>
              </a:rPr>
              <a:t>疫情影响</a:t>
            </a:r>
            <a:endParaRPr lang="en-US" altLang="zh-CN" dirty="0">
              <a:latin typeface="仿宋" pitchFamily="49" charset="-122"/>
              <a:ea typeface="仿宋" pitchFamily="49" charset="-122"/>
            </a:endParaRPr>
          </a:p>
          <a:p>
            <a:pPr marL="685800" lvl="2">
              <a:lnSpc>
                <a:spcPct val="150000"/>
              </a:lnSpc>
              <a:spcBef>
                <a:spcPts val="1000"/>
              </a:spcBef>
            </a:pPr>
            <a:r>
              <a:rPr lang="zh-CN" altLang="en-US" dirty="0">
                <a:latin typeface="仿宋" pitchFamily="49" charset="-122"/>
                <a:ea typeface="仿宋" pitchFamily="49" charset="-122"/>
              </a:rPr>
              <a:t>除菌与净化功能</a:t>
            </a:r>
            <a:endParaRPr lang="en-US" altLang="zh-CN" dirty="0">
              <a:latin typeface="仿宋" pitchFamily="49" charset="-122"/>
              <a:ea typeface="仿宋" pitchFamily="49" charset="-122"/>
            </a:endParaRPr>
          </a:p>
          <a:p>
            <a:pPr eaLnBrk="1" hangingPunct="1"/>
            <a:endParaRPr lang="en-US" altLang="zh-CN" dirty="0"/>
          </a:p>
          <a:p>
            <a:pPr eaLnBrk="1" hangingPunct="1">
              <a:buFontTx/>
              <a:buNone/>
            </a:pPr>
            <a:endParaRPr lang="en-US" altLang="zh-CN" dirty="0"/>
          </a:p>
        </p:txBody>
      </p:sp>
      <p:sp>
        <p:nvSpPr>
          <p:cNvPr id="21508" name="灯片编号占位符 2"/>
          <p:cNvSpPr>
            <a:spLocks noGrp="1" noChangeArrowheads="1"/>
          </p:cNvSpPr>
          <p:nvPr>
            <p:ph type="sldNum" sz="quarter" idx="12"/>
          </p:nvPr>
        </p:nvSpPr>
        <p:spPr bwMode="auto">
          <a:noFill/>
          <a:ln>
            <a:miter lim="800000"/>
            <a:headEnd/>
            <a:tailEnd/>
          </a:ln>
        </p:spPr>
        <p:txBody>
          <a:bodyPr/>
          <a:lstStyle/>
          <a:p>
            <a:fld id="{29410822-4F39-4D9A-B6CC-E86721BC41F0}" type="slidenum">
              <a:rPr lang="en-US" altLang="zh-CN" sz="1300"/>
              <a:pPr/>
              <a:t>16</a:t>
            </a:fld>
            <a:endParaRPr lang="en-US" altLang="zh-CN" sz="1300" dirty="0"/>
          </a:p>
        </p:txBody>
      </p:sp>
      <p:pic>
        <p:nvPicPr>
          <p:cNvPr id="21509" name="图片 2"/>
          <p:cNvPicPr>
            <a:picLocks noChangeAspect="1" noChangeArrowheads="1"/>
          </p:cNvPicPr>
          <p:nvPr/>
        </p:nvPicPr>
        <p:blipFill>
          <a:blip r:embed="rId3" cstate="print"/>
          <a:srcRect/>
          <a:stretch>
            <a:fillRect/>
          </a:stretch>
        </p:blipFill>
        <p:spPr bwMode="auto">
          <a:xfrm>
            <a:off x="5592234" y="1883834"/>
            <a:ext cx="5990167" cy="3424767"/>
          </a:xfrm>
          <a:prstGeom prst="rect">
            <a:avLst/>
          </a:prstGeom>
          <a:noFill/>
          <a:ln w="9525">
            <a:noFill/>
            <a:miter lim="800000"/>
            <a:headEnd/>
            <a:tailEnd/>
          </a:ln>
        </p:spPr>
      </p:pic>
    </p:spTree>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2E3738AC-C106-4304-969A-175E52E740B7}"/>
              </a:ext>
            </a:extLst>
          </p:cNvPr>
          <p:cNvSpPr txBox="1"/>
          <p:nvPr/>
        </p:nvSpPr>
        <p:spPr>
          <a:xfrm>
            <a:off x="9556375" y="3429000"/>
            <a:ext cx="1219199" cy="369332"/>
          </a:xfrm>
          <a:prstGeom prst="rect">
            <a:avLst/>
          </a:prstGeom>
          <a:noFill/>
        </p:spPr>
        <p:txBody>
          <a:bodyPr wrap="square" rtlCol="0">
            <a:spAutoFit/>
          </a:bodyPr>
          <a:lstStyle/>
          <a:p>
            <a:r>
              <a:rPr lang="zh-CN" altLang="en-US" dirty="0"/>
              <a:t>淘汰产品</a:t>
            </a:r>
          </a:p>
        </p:txBody>
      </p:sp>
      <p:sp>
        <p:nvSpPr>
          <p:cNvPr id="11" name="标题 6">
            <a:extLst>
              <a:ext uri="{FF2B5EF4-FFF2-40B4-BE49-F238E27FC236}">
                <a16:creationId xmlns:a16="http://schemas.microsoft.com/office/drawing/2014/main" id="{88EB02C9-E224-4C43-89A2-6B4945EA5A8B}"/>
              </a:ext>
            </a:extLst>
          </p:cNvPr>
          <p:cNvSpPr>
            <a:spLocks noGrp="1" noChangeArrowheads="1"/>
          </p:cNvSpPr>
          <p:nvPr>
            <p:ph type="title"/>
          </p:nvPr>
        </p:nvSpPr>
        <p:spPr>
          <a:xfrm>
            <a:off x="529698" y="306962"/>
            <a:ext cx="5116092" cy="1325563"/>
          </a:xfrm>
        </p:spPr>
        <p:txBody>
          <a:bodyPr>
            <a:normAutofit/>
          </a:bodyPr>
          <a:lstStyle/>
          <a:p>
            <a:r>
              <a:rPr lang="zh-CN" altLang="zh-CN" sz="2800" b="1" dirty="0"/>
              <a:t>标准实施节能效果预测</a:t>
            </a:r>
            <a:endParaRPr lang="zh-CN" altLang="en-US" sz="2800" b="1" dirty="0"/>
          </a:p>
        </p:txBody>
      </p:sp>
      <p:pic>
        <p:nvPicPr>
          <p:cNvPr id="13" name="图片 12">
            <a:extLst>
              <a:ext uri="{FF2B5EF4-FFF2-40B4-BE49-F238E27FC236}">
                <a16:creationId xmlns:a16="http://schemas.microsoft.com/office/drawing/2014/main" id="{50FE7F12-DB80-44D8-96F8-A201E6C961AF}"/>
              </a:ext>
            </a:extLst>
          </p:cNvPr>
          <p:cNvPicPr>
            <a:picLocks noChangeAspect="1"/>
          </p:cNvPicPr>
          <p:nvPr/>
        </p:nvPicPr>
        <p:blipFill>
          <a:blip r:embed="rId2" cstate="print"/>
          <a:stretch>
            <a:fillRect/>
          </a:stretch>
        </p:blipFill>
        <p:spPr>
          <a:xfrm>
            <a:off x="6913347" y="575332"/>
            <a:ext cx="4584589" cy="2755631"/>
          </a:xfrm>
          <a:prstGeom prst="rect">
            <a:avLst/>
          </a:prstGeom>
        </p:spPr>
      </p:pic>
      <p:sp>
        <p:nvSpPr>
          <p:cNvPr id="14" name="任意多边形: 形状 7">
            <a:extLst>
              <a:ext uri="{FF2B5EF4-FFF2-40B4-BE49-F238E27FC236}">
                <a16:creationId xmlns:a16="http://schemas.microsoft.com/office/drawing/2014/main" id="{DD464580-57BD-499E-88C0-936FC46CD055}"/>
              </a:ext>
            </a:extLst>
          </p:cNvPr>
          <p:cNvSpPr/>
          <p:nvPr/>
        </p:nvSpPr>
        <p:spPr>
          <a:xfrm>
            <a:off x="8633011" y="1102659"/>
            <a:ext cx="2687481" cy="2545980"/>
          </a:xfrm>
          <a:custGeom>
            <a:avLst/>
            <a:gdLst>
              <a:gd name="connsiteX0" fmla="*/ 2026024 w 2687481"/>
              <a:gd name="connsiteY0" fmla="*/ 2447365 h 2545980"/>
              <a:gd name="connsiteX1" fmla="*/ 2061883 w 2687481"/>
              <a:gd name="connsiteY1" fmla="*/ 2402541 h 2545980"/>
              <a:gd name="connsiteX2" fmla="*/ 2088777 w 2687481"/>
              <a:gd name="connsiteY2" fmla="*/ 2375647 h 2545980"/>
              <a:gd name="connsiteX3" fmla="*/ 2097742 w 2687481"/>
              <a:gd name="connsiteY3" fmla="*/ 2339788 h 2545980"/>
              <a:gd name="connsiteX4" fmla="*/ 2115671 w 2687481"/>
              <a:gd name="connsiteY4" fmla="*/ 2303929 h 2545980"/>
              <a:gd name="connsiteX5" fmla="*/ 2133601 w 2687481"/>
              <a:gd name="connsiteY5" fmla="*/ 2205317 h 2545980"/>
              <a:gd name="connsiteX6" fmla="*/ 2142565 w 2687481"/>
              <a:gd name="connsiteY6" fmla="*/ 2169459 h 2545980"/>
              <a:gd name="connsiteX7" fmla="*/ 2160495 w 2687481"/>
              <a:gd name="connsiteY7" fmla="*/ 2151529 h 2545980"/>
              <a:gd name="connsiteX8" fmla="*/ 2169460 w 2687481"/>
              <a:gd name="connsiteY8" fmla="*/ 2115670 h 2545980"/>
              <a:gd name="connsiteX9" fmla="*/ 2187389 w 2687481"/>
              <a:gd name="connsiteY9" fmla="*/ 2088776 h 2545980"/>
              <a:gd name="connsiteX10" fmla="*/ 2205318 w 2687481"/>
              <a:gd name="connsiteY10" fmla="*/ 2017059 h 2545980"/>
              <a:gd name="connsiteX11" fmla="*/ 2223248 w 2687481"/>
              <a:gd name="connsiteY11" fmla="*/ 1999129 h 2545980"/>
              <a:gd name="connsiteX12" fmla="*/ 2232213 w 2687481"/>
              <a:gd name="connsiteY12" fmla="*/ 1972235 h 2545980"/>
              <a:gd name="connsiteX13" fmla="*/ 2286001 w 2687481"/>
              <a:gd name="connsiteY13" fmla="*/ 1909482 h 2545980"/>
              <a:gd name="connsiteX14" fmla="*/ 2321860 w 2687481"/>
              <a:gd name="connsiteY14" fmla="*/ 1864659 h 2545980"/>
              <a:gd name="connsiteX15" fmla="*/ 2375648 w 2687481"/>
              <a:gd name="connsiteY15" fmla="*/ 1828800 h 2545980"/>
              <a:gd name="connsiteX16" fmla="*/ 2411507 w 2687481"/>
              <a:gd name="connsiteY16" fmla="*/ 1801906 h 2545980"/>
              <a:gd name="connsiteX17" fmla="*/ 2465295 w 2687481"/>
              <a:gd name="connsiteY17" fmla="*/ 1730188 h 2545980"/>
              <a:gd name="connsiteX18" fmla="*/ 2474260 w 2687481"/>
              <a:gd name="connsiteY18" fmla="*/ 1703294 h 2545980"/>
              <a:gd name="connsiteX19" fmla="*/ 2483224 w 2687481"/>
              <a:gd name="connsiteY19" fmla="*/ 1667435 h 2545980"/>
              <a:gd name="connsiteX20" fmla="*/ 2510118 w 2687481"/>
              <a:gd name="connsiteY20" fmla="*/ 1604682 h 2545980"/>
              <a:gd name="connsiteX21" fmla="*/ 2537013 w 2687481"/>
              <a:gd name="connsiteY21" fmla="*/ 1541929 h 2545980"/>
              <a:gd name="connsiteX22" fmla="*/ 2545977 w 2687481"/>
              <a:gd name="connsiteY22" fmla="*/ 1506070 h 2545980"/>
              <a:gd name="connsiteX23" fmla="*/ 2563907 w 2687481"/>
              <a:gd name="connsiteY23" fmla="*/ 1479176 h 2545980"/>
              <a:gd name="connsiteX24" fmla="*/ 2572871 w 2687481"/>
              <a:gd name="connsiteY24" fmla="*/ 1425388 h 2545980"/>
              <a:gd name="connsiteX25" fmla="*/ 2599765 w 2687481"/>
              <a:gd name="connsiteY25" fmla="*/ 1362635 h 2545980"/>
              <a:gd name="connsiteX26" fmla="*/ 2617695 w 2687481"/>
              <a:gd name="connsiteY26" fmla="*/ 1290917 h 2545980"/>
              <a:gd name="connsiteX27" fmla="*/ 2626660 w 2687481"/>
              <a:gd name="connsiteY27" fmla="*/ 1237129 h 2545980"/>
              <a:gd name="connsiteX28" fmla="*/ 2644589 w 2687481"/>
              <a:gd name="connsiteY28" fmla="*/ 1039906 h 2545980"/>
              <a:gd name="connsiteX29" fmla="*/ 2671483 w 2687481"/>
              <a:gd name="connsiteY29" fmla="*/ 806823 h 2545980"/>
              <a:gd name="connsiteX30" fmla="*/ 2680448 w 2687481"/>
              <a:gd name="connsiteY30" fmla="*/ 636494 h 2545980"/>
              <a:gd name="connsiteX31" fmla="*/ 2653554 w 2687481"/>
              <a:gd name="connsiteY31" fmla="*/ 403412 h 2545980"/>
              <a:gd name="connsiteX32" fmla="*/ 2635624 w 2687481"/>
              <a:gd name="connsiteY32" fmla="*/ 385482 h 2545980"/>
              <a:gd name="connsiteX33" fmla="*/ 2617695 w 2687481"/>
              <a:gd name="connsiteY33" fmla="*/ 295835 h 2545980"/>
              <a:gd name="connsiteX34" fmla="*/ 2572871 w 2687481"/>
              <a:gd name="connsiteY34" fmla="*/ 233082 h 2545980"/>
              <a:gd name="connsiteX35" fmla="*/ 2563907 w 2687481"/>
              <a:gd name="connsiteY35" fmla="*/ 206188 h 2545980"/>
              <a:gd name="connsiteX36" fmla="*/ 2465295 w 2687481"/>
              <a:gd name="connsiteY36" fmla="*/ 125506 h 2545980"/>
              <a:gd name="connsiteX37" fmla="*/ 2438401 w 2687481"/>
              <a:gd name="connsiteY37" fmla="*/ 107576 h 2545980"/>
              <a:gd name="connsiteX38" fmla="*/ 2330824 w 2687481"/>
              <a:gd name="connsiteY38" fmla="*/ 80682 h 2545980"/>
              <a:gd name="connsiteX39" fmla="*/ 2294965 w 2687481"/>
              <a:gd name="connsiteY39" fmla="*/ 71717 h 2545980"/>
              <a:gd name="connsiteX40" fmla="*/ 2241177 w 2687481"/>
              <a:gd name="connsiteY40" fmla="*/ 62753 h 2545980"/>
              <a:gd name="connsiteX41" fmla="*/ 2133601 w 2687481"/>
              <a:gd name="connsiteY41" fmla="*/ 26894 h 2545980"/>
              <a:gd name="connsiteX42" fmla="*/ 2079813 w 2687481"/>
              <a:gd name="connsiteY42" fmla="*/ 17929 h 2545980"/>
              <a:gd name="connsiteX43" fmla="*/ 1631577 w 2687481"/>
              <a:gd name="connsiteY43" fmla="*/ 0 h 2545980"/>
              <a:gd name="connsiteX44" fmla="*/ 1443318 w 2687481"/>
              <a:gd name="connsiteY44" fmla="*/ 8965 h 2545980"/>
              <a:gd name="connsiteX45" fmla="*/ 1416424 w 2687481"/>
              <a:gd name="connsiteY45" fmla="*/ 17929 h 2545980"/>
              <a:gd name="connsiteX46" fmla="*/ 1317813 w 2687481"/>
              <a:gd name="connsiteY46" fmla="*/ 44823 h 2545980"/>
              <a:gd name="connsiteX47" fmla="*/ 1246095 w 2687481"/>
              <a:gd name="connsiteY47" fmla="*/ 71717 h 2545980"/>
              <a:gd name="connsiteX48" fmla="*/ 1174377 w 2687481"/>
              <a:gd name="connsiteY48" fmla="*/ 80682 h 2545980"/>
              <a:gd name="connsiteX49" fmla="*/ 1147483 w 2687481"/>
              <a:gd name="connsiteY49" fmla="*/ 89647 h 2545980"/>
              <a:gd name="connsiteX50" fmla="*/ 1111624 w 2687481"/>
              <a:gd name="connsiteY50" fmla="*/ 107576 h 2545980"/>
              <a:gd name="connsiteX51" fmla="*/ 1075765 w 2687481"/>
              <a:gd name="connsiteY51" fmla="*/ 116541 h 2545980"/>
              <a:gd name="connsiteX52" fmla="*/ 977154 w 2687481"/>
              <a:gd name="connsiteY52" fmla="*/ 134470 h 2545980"/>
              <a:gd name="connsiteX53" fmla="*/ 896471 w 2687481"/>
              <a:gd name="connsiteY53" fmla="*/ 152400 h 2545980"/>
              <a:gd name="connsiteX54" fmla="*/ 869577 w 2687481"/>
              <a:gd name="connsiteY54" fmla="*/ 161365 h 2545980"/>
              <a:gd name="connsiteX55" fmla="*/ 681318 w 2687481"/>
              <a:gd name="connsiteY55" fmla="*/ 179294 h 2545980"/>
              <a:gd name="connsiteX56" fmla="*/ 654424 w 2687481"/>
              <a:gd name="connsiteY56" fmla="*/ 188259 h 2545980"/>
              <a:gd name="connsiteX57" fmla="*/ 609601 w 2687481"/>
              <a:gd name="connsiteY57" fmla="*/ 197223 h 2545980"/>
              <a:gd name="connsiteX58" fmla="*/ 582707 w 2687481"/>
              <a:gd name="connsiteY58" fmla="*/ 215153 h 2545980"/>
              <a:gd name="connsiteX59" fmla="*/ 475130 w 2687481"/>
              <a:gd name="connsiteY59" fmla="*/ 233082 h 2545980"/>
              <a:gd name="connsiteX60" fmla="*/ 439271 w 2687481"/>
              <a:gd name="connsiteY60" fmla="*/ 251012 h 2545980"/>
              <a:gd name="connsiteX61" fmla="*/ 412377 w 2687481"/>
              <a:gd name="connsiteY61" fmla="*/ 268941 h 2545980"/>
              <a:gd name="connsiteX62" fmla="*/ 304801 w 2687481"/>
              <a:gd name="connsiteY62" fmla="*/ 295835 h 2545980"/>
              <a:gd name="connsiteX63" fmla="*/ 215154 w 2687481"/>
              <a:gd name="connsiteY63" fmla="*/ 349623 h 2545980"/>
              <a:gd name="connsiteX64" fmla="*/ 188260 w 2687481"/>
              <a:gd name="connsiteY64" fmla="*/ 367553 h 2545980"/>
              <a:gd name="connsiteX65" fmla="*/ 161365 w 2687481"/>
              <a:gd name="connsiteY65" fmla="*/ 385482 h 2545980"/>
              <a:gd name="connsiteX66" fmla="*/ 80683 w 2687481"/>
              <a:gd name="connsiteY66" fmla="*/ 457200 h 2545980"/>
              <a:gd name="connsiteX67" fmla="*/ 62754 w 2687481"/>
              <a:gd name="connsiteY67" fmla="*/ 502023 h 2545980"/>
              <a:gd name="connsiteX68" fmla="*/ 53789 w 2687481"/>
              <a:gd name="connsiteY68" fmla="*/ 528917 h 2545980"/>
              <a:gd name="connsiteX69" fmla="*/ 35860 w 2687481"/>
              <a:gd name="connsiteY69" fmla="*/ 555812 h 2545980"/>
              <a:gd name="connsiteX70" fmla="*/ 8965 w 2687481"/>
              <a:gd name="connsiteY70" fmla="*/ 618565 h 2545980"/>
              <a:gd name="connsiteX71" fmla="*/ 53789 w 2687481"/>
              <a:gd name="connsiteY71" fmla="*/ 824753 h 2545980"/>
              <a:gd name="connsiteX72" fmla="*/ 62754 w 2687481"/>
              <a:gd name="connsiteY72" fmla="*/ 1111623 h 2545980"/>
              <a:gd name="connsiteX73" fmla="*/ 71718 w 2687481"/>
              <a:gd name="connsiteY73" fmla="*/ 1138517 h 2545980"/>
              <a:gd name="connsiteX74" fmla="*/ 89648 w 2687481"/>
              <a:gd name="connsiteY74" fmla="*/ 1210235 h 2545980"/>
              <a:gd name="connsiteX75" fmla="*/ 107577 w 2687481"/>
              <a:gd name="connsiteY75" fmla="*/ 1281953 h 2545980"/>
              <a:gd name="connsiteX76" fmla="*/ 116542 w 2687481"/>
              <a:gd name="connsiteY76" fmla="*/ 1335741 h 2545980"/>
              <a:gd name="connsiteX77" fmla="*/ 134471 w 2687481"/>
              <a:gd name="connsiteY77" fmla="*/ 1434353 h 2545980"/>
              <a:gd name="connsiteX78" fmla="*/ 143436 w 2687481"/>
              <a:gd name="connsiteY78" fmla="*/ 1506070 h 2545980"/>
              <a:gd name="connsiteX79" fmla="*/ 161365 w 2687481"/>
              <a:gd name="connsiteY79" fmla="*/ 1613647 h 2545980"/>
              <a:gd name="connsiteX80" fmla="*/ 170330 w 2687481"/>
              <a:gd name="connsiteY80" fmla="*/ 1748117 h 2545980"/>
              <a:gd name="connsiteX81" fmla="*/ 179295 w 2687481"/>
              <a:gd name="connsiteY81" fmla="*/ 1783976 h 2545980"/>
              <a:gd name="connsiteX82" fmla="*/ 206189 w 2687481"/>
              <a:gd name="connsiteY82" fmla="*/ 1909482 h 2545980"/>
              <a:gd name="connsiteX83" fmla="*/ 224118 w 2687481"/>
              <a:gd name="connsiteY83" fmla="*/ 1945341 h 2545980"/>
              <a:gd name="connsiteX84" fmla="*/ 242048 w 2687481"/>
              <a:gd name="connsiteY84" fmla="*/ 1999129 h 2545980"/>
              <a:gd name="connsiteX85" fmla="*/ 313765 w 2687481"/>
              <a:gd name="connsiteY85" fmla="*/ 2052917 h 2545980"/>
              <a:gd name="connsiteX86" fmla="*/ 457201 w 2687481"/>
              <a:gd name="connsiteY86" fmla="*/ 2133600 h 2545980"/>
              <a:gd name="connsiteX87" fmla="*/ 484095 w 2687481"/>
              <a:gd name="connsiteY87" fmla="*/ 2142565 h 2545980"/>
              <a:gd name="connsiteX88" fmla="*/ 546848 w 2687481"/>
              <a:gd name="connsiteY88" fmla="*/ 2160494 h 2545980"/>
              <a:gd name="connsiteX89" fmla="*/ 672354 w 2687481"/>
              <a:gd name="connsiteY89" fmla="*/ 2205317 h 2545980"/>
              <a:gd name="connsiteX90" fmla="*/ 744071 w 2687481"/>
              <a:gd name="connsiteY90" fmla="*/ 2214282 h 2545980"/>
              <a:gd name="connsiteX91" fmla="*/ 959224 w 2687481"/>
              <a:gd name="connsiteY91" fmla="*/ 2259106 h 2545980"/>
              <a:gd name="connsiteX92" fmla="*/ 1084730 w 2687481"/>
              <a:gd name="connsiteY92" fmla="*/ 2277035 h 2545980"/>
              <a:gd name="connsiteX93" fmla="*/ 1129554 w 2687481"/>
              <a:gd name="connsiteY93" fmla="*/ 2286000 h 2545980"/>
              <a:gd name="connsiteX94" fmla="*/ 1165413 w 2687481"/>
              <a:gd name="connsiteY94" fmla="*/ 2294965 h 2545980"/>
              <a:gd name="connsiteX95" fmla="*/ 1371601 w 2687481"/>
              <a:gd name="connsiteY95" fmla="*/ 2312894 h 2545980"/>
              <a:gd name="connsiteX96" fmla="*/ 1550895 w 2687481"/>
              <a:gd name="connsiteY96" fmla="*/ 2393576 h 2545980"/>
              <a:gd name="connsiteX97" fmla="*/ 1810871 w 2687481"/>
              <a:gd name="connsiteY97" fmla="*/ 2456329 h 2545980"/>
              <a:gd name="connsiteX98" fmla="*/ 2097742 w 2687481"/>
              <a:gd name="connsiteY98" fmla="*/ 2537012 h 2545980"/>
              <a:gd name="connsiteX99" fmla="*/ 2160495 w 2687481"/>
              <a:gd name="connsiteY99" fmla="*/ 2545976 h 254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87481" h="2545980">
                <a:moveTo>
                  <a:pt x="2026024" y="2447365"/>
                </a:moveTo>
                <a:cubicBezTo>
                  <a:pt x="2037977" y="2432424"/>
                  <a:pt x="2049283" y="2416941"/>
                  <a:pt x="2061883" y="2402541"/>
                </a:cubicBezTo>
                <a:cubicBezTo>
                  <a:pt x="2070231" y="2393000"/>
                  <a:pt x="2082487" y="2386655"/>
                  <a:pt x="2088777" y="2375647"/>
                </a:cubicBezTo>
                <a:cubicBezTo>
                  <a:pt x="2094890" y="2364949"/>
                  <a:pt x="2093416" y="2351324"/>
                  <a:pt x="2097742" y="2339788"/>
                </a:cubicBezTo>
                <a:cubicBezTo>
                  <a:pt x="2102434" y="2327275"/>
                  <a:pt x="2110979" y="2316442"/>
                  <a:pt x="2115671" y="2303929"/>
                </a:cubicBezTo>
                <a:cubicBezTo>
                  <a:pt x="2126436" y="2275223"/>
                  <a:pt x="2128596" y="2232845"/>
                  <a:pt x="2133601" y="2205317"/>
                </a:cubicBezTo>
                <a:cubicBezTo>
                  <a:pt x="2135805" y="2193195"/>
                  <a:pt x="2137055" y="2180479"/>
                  <a:pt x="2142565" y="2169459"/>
                </a:cubicBezTo>
                <a:cubicBezTo>
                  <a:pt x="2146345" y="2161899"/>
                  <a:pt x="2154518" y="2157506"/>
                  <a:pt x="2160495" y="2151529"/>
                </a:cubicBezTo>
                <a:cubicBezTo>
                  <a:pt x="2163483" y="2139576"/>
                  <a:pt x="2164607" y="2126995"/>
                  <a:pt x="2169460" y="2115670"/>
                </a:cubicBezTo>
                <a:cubicBezTo>
                  <a:pt x="2173704" y="2105767"/>
                  <a:pt x="2183606" y="2098864"/>
                  <a:pt x="2187389" y="2088776"/>
                </a:cubicBezTo>
                <a:cubicBezTo>
                  <a:pt x="2193813" y="2071646"/>
                  <a:pt x="2194261" y="2035487"/>
                  <a:pt x="2205318" y="2017059"/>
                </a:cubicBezTo>
                <a:cubicBezTo>
                  <a:pt x="2209667" y="2009811"/>
                  <a:pt x="2217271" y="2005106"/>
                  <a:pt x="2223248" y="1999129"/>
                </a:cubicBezTo>
                <a:cubicBezTo>
                  <a:pt x="2226236" y="1990164"/>
                  <a:pt x="2227525" y="1980440"/>
                  <a:pt x="2232213" y="1972235"/>
                </a:cubicBezTo>
                <a:cubicBezTo>
                  <a:pt x="2256632" y="1929503"/>
                  <a:pt x="2257097" y="1944167"/>
                  <a:pt x="2286001" y="1909482"/>
                </a:cubicBezTo>
                <a:cubicBezTo>
                  <a:pt x="2305608" y="1885954"/>
                  <a:pt x="2298673" y="1882049"/>
                  <a:pt x="2321860" y="1864659"/>
                </a:cubicBezTo>
                <a:cubicBezTo>
                  <a:pt x="2339099" y="1851730"/>
                  <a:pt x="2358409" y="1841729"/>
                  <a:pt x="2375648" y="1828800"/>
                </a:cubicBezTo>
                <a:lnTo>
                  <a:pt x="2411507" y="1801906"/>
                </a:lnTo>
                <a:cubicBezTo>
                  <a:pt x="2452053" y="1741084"/>
                  <a:pt x="2432127" y="1763354"/>
                  <a:pt x="2465295" y="1730188"/>
                </a:cubicBezTo>
                <a:cubicBezTo>
                  <a:pt x="2468283" y="1721223"/>
                  <a:pt x="2471664" y="1712380"/>
                  <a:pt x="2474260" y="1703294"/>
                </a:cubicBezTo>
                <a:cubicBezTo>
                  <a:pt x="2477645" y="1691447"/>
                  <a:pt x="2478898" y="1678971"/>
                  <a:pt x="2483224" y="1667435"/>
                </a:cubicBezTo>
                <a:cubicBezTo>
                  <a:pt x="2502472" y="1616107"/>
                  <a:pt x="2498985" y="1649216"/>
                  <a:pt x="2510118" y="1604682"/>
                </a:cubicBezTo>
                <a:cubicBezTo>
                  <a:pt x="2524281" y="1548031"/>
                  <a:pt x="2506345" y="1572597"/>
                  <a:pt x="2537013" y="1541929"/>
                </a:cubicBezTo>
                <a:cubicBezTo>
                  <a:pt x="2540001" y="1529976"/>
                  <a:pt x="2541124" y="1517395"/>
                  <a:pt x="2545977" y="1506070"/>
                </a:cubicBezTo>
                <a:cubicBezTo>
                  <a:pt x="2550221" y="1496167"/>
                  <a:pt x="2560500" y="1489397"/>
                  <a:pt x="2563907" y="1479176"/>
                </a:cubicBezTo>
                <a:cubicBezTo>
                  <a:pt x="2569655" y="1461932"/>
                  <a:pt x="2568928" y="1443132"/>
                  <a:pt x="2572871" y="1425388"/>
                </a:cubicBezTo>
                <a:cubicBezTo>
                  <a:pt x="2579339" y="1396283"/>
                  <a:pt x="2587119" y="1392144"/>
                  <a:pt x="2599765" y="1362635"/>
                </a:cubicBezTo>
                <a:cubicBezTo>
                  <a:pt x="2609588" y="1339715"/>
                  <a:pt x="2613263" y="1315291"/>
                  <a:pt x="2617695" y="1290917"/>
                </a:cubicBezTo>
                <a:cubicBezTo>
                  <a:pt x="2620947" y="1273034"/>
                  <a:pt x="2624089" y="1255123"/>
                  <a:pt x="2626660" y="1237129"/>
                </a:cubicBezTo>
                <a:cubicBezTo>
                  <a:pt x="2640085" y="1143150"/>
                  <a:pt x="2635197" y="1155745"/>
                  <a:pt x="2644589" y="1039906"/>
                </a:cubicBezTo>
                <a:cubicBezTo>
                  <a:pt x="2661663" y="829323"/>
                  <a:pt x="2640930" y="898478"/>
                  <a:pt x="2671483" y="806823"/>
                </a:cubicBezTo>
                <a:cubicBezTo>
                  <a:pt x="2674471" y="750047"/>
                  <a:pt x="2680448" y="693349"/>
                  <a:pt x="2680448" y="636494"/>
                </a:cubicBezTo>
                <a:cubicBezTo>
                  <a:pt x="2680448" y="520874"/>
                  <a:pt x="2708165" y="471677"/>
                  <a:pt x="2653554" y="403412"/>
                </a:cubicBezTo>
                <a:cubicBezTo>
                  <a:pt x="2648274" y="396812"/>
                  <a:pt x="2641601" y="391459"/>
                  <a:pt x="2635624" y="385482"/>
                </a:cubicBezTo>
                <a:cubicBezTo>
                  <a:pt x="2629648" y="355600"/>
                  <a:pt x="2626657" y="324961"/>
                  <a:pt x="2617695" y="295835"/>
                </a:cubicBezTo>
                <a:cubicBezTo>
                  <a:pt x="2615416" y="288428"/>
                  <a:pt x="2573032" y="233297"/>
                  <a:pt x="2572871" y="233082"/>
                </a:cubicBezTo>
                <a:cubicBezTo>
                  <a:pt x="2569883" y="224117"/>
                  <a:pt x="2569577" y="213748"/>
                  <a:pt x="2563907" y="206188"/>
                </a:cubicBezTo>
                <a:cubicBezTo>
                  <a:pt x="2533878" y="166150"/>
                  <a:pt x="2506037" y="152668"/>
                  <a:pt x="2465295" y="125506"/>
                </a:cubicBezTo>
                <a:cubicBezTo>
                  <a:pt x="2456330" y="119529"/>
                  <a:pt x="2448622" y="110983"/>
                  <a:pt x="2438401" y="107576"/>
                </a:cubicBezTo>
                <a:cubicBezTo>
                  <a:pt x="2348539" y="77623"/>
                  <a:pt x="2421365" y="98791"/>
                  <a:pt x="2330824" y="80682"/>
                </a:cubicBezTo>
                <a:cubicBezTo>
                  <a:pt x="2318742" y="78266"/>
                  <a:pt x="2307047" y="74133"/>
                  <a:pt x="2294965" y="71717"/>
                </a:cubicBezTo>
                <a:cubicBezTo>
                  <a:pt x="2277141" y="68152"/>
                  <a:pt x="2259106" y="65741"/>
                  <a:pt x="2241177" y="62753"/>
                </a:cubicBezTo>
                <a:cubicBezTo>
                  <a:pt x="2194938" y="44257"/>
                  <a:pt x="2186435" y="39086"/>
                  <a:pt x="2133601" y="26894"/>
                </a:cubicBezTo>
                <a:cubicBezTo>
                  <a:pt x="2115890" y="22807"/>
                  <a:pt x="2097778" y="20693"/>
                  <a:pt x="2079813" y="17929"/>
                </a:cubicBezTo>
                <a:cubicBezTo>
                  <a:pt x="1905822" y="-8838"/>
                  <a:pt x="1940862" y="7193"/>
                  <a:pt x="1631577" y="0"/>
                </a:cubicBezTo>
                <a:cubicBezTo>
                  <a:pt x="1568824" y="2988"/>
                  <a:pt x="1505925" y="3748"/>
                  <a:pt x="1443318" y="8965"/>
                </a:cubicBezTo>
                <a:cubicBezTo>
                  <a:pt x="1433901" y="9750"/>
                  <a:pt x="1425591" y="15637"/>
                  <a:pt x="1416424" y="17929"/>
                </a:cubicBezTo>
                <a:cubicBezTo>
                  <a:pt x="1356414" y="32931"/>
                  <a:pt x="1381907" y="19185"/>
                  <a:pt x="1317813" y="44823"/>
                </a:cubicBezTo>
                <a:cubicBezTo>
                  <a:pt x="1314066" y="46322"/>
                  <a:pt x="1258983" y="69374"/>
                  <a:pt x="1246095" y="71717"/>
                </a:cubicBezTo>
                <a:cubicBezTo>
                  <a:pt x="1222392" y="76027"/>
                  <a:pt x="1198283" y="77694"/>
                  <a:pt x="1174377" y="80682"/>
                </a:cubicBezTo>
                <a:cubicBezTo>
                  <a:pt x="1165412" y="83670"/>
                  <a:pt x="1156169" y="85925"/>
                  <a:pt x="1147483" y="89647"/>
                </a:cubicBezTo>
                <a:cubicBezTo>
                  <a:pt x="1135200" y="94911"/>
                  <a:pt x="1124137" y="102884"/>
                  <a:pt x="1111624" y="107576"/>
                </a:cubicBezTo>
                <a:cubicBezTo>
                  <a:pt x="1100088" y="111902"/>
                  <a:pt x="1087612" y="113156"/>
                  <a:pt x="1075765" y="116541"/>
                </a:cubicBezTo>
                <a:cubicBezTo>
                  <a:pt x="1011276" y="134967"/>
                  <a:pt x="1095827" y="119637"/>
                  <a:pt x="977154" y="134470"/>
                </a:cubicBezTo>
                <a:cubicBezTo>
                  <a:pt x="916612" y="154652"/>
                  <a:pt x="991135" y="131363"/>
                  <a:pt x="896471" y="152400"/>
                </a:cubicBezTo>
                <a:cubicBezTo>
                  <a:pt x="887246" y="154450"/>
                  <a:pt x="878843" y="159512"/>
                  <a:pt x="869577" y="161365"/>
                </a:cubicBezTo>
                <a:cubicBezTo>
                  <a:pt x="811655" y="172949"/>
                  <a:pt x="735894" y="175396"/>
                  <a:pt x="681318" y="179294"/>
                </a:cubicBezTo>
                <a:cubicBezTo>
                  <a:pt x="672353" y="182282"/>
                  <a:pt x="663591" y="185967"/>
                  <a:pt x="654424" y="188259"/>
                </a:cubicBezTo>
                <a:cubicBezTo>
                  <a:pt x="639642" y="191954"/>
                  <a:pt x="623868" y="191873"/>
                  <a:pt x="609601" y="197223"/>
                </a:cubicBezTo>
                <a:cubicBezTo>
                  <a:pt x="599513" y="201006"/>
                  <a:pt x="593118" y="212377"/>
                  <a:pt x="582707" y="215153"/>
                </a:cubicBezTo>
                <a:cubicBezTo>
                  <a:pt x="547581" y="224520"/>
                  <a:pt x="475130" y="233082"/>
                  <a:pt x="475130" y="233082"/>
                </a:cubicBezTo>
                <a:cubicBezTo>
                  <a:pt x="463177" y="239059"/>
                  <a:pt x="450874" y="244382"/>
                  <a:pt x="439271" y="251012"/>
                </a:cubicBezTo>
                <a:cubicBezTo>
                  <a:pt x="429916" y="256357"/>
                  <a:pt x="422223" y="264565"/>
                  <a:pt x="412377" y="268941"/>
                </a:cubicBezTo>
                <a:cubicBezTo>
                  <a:pt x="369759" y="287882"/>
                  <a:pt x="349903" y="288318"/>
                  <a:pt x="304801" y="295835"/>
                </a:cubicBezTo>
                <a:cubicBezTo>
                  <a:pt x="249672" y="323400"/>
                  <a:pt x="280057" y="306355"/>
                  <a:pt x="215154" y="349623"/>
                </a:cubicBezTo>
                <a:lnTo>
                  <a:pt x="188260" y="367553"/>
                </a:lnTo>
                <a:cubicBezTo>
                  <a:pt x="179295" y="373530"/>
                  <a:pt x="168984" y="377863"/>
                  <a:pt x="161365" y="385482"/>
                </a:cubicBezTo>
                <a:cubicBezTo>
                  <a:pt x="105977" y="440871"/>
                  <a:pt x="133446" y="417628"/>
                  <a:pt x="80683" y="457200"/>
                </a:cubicBezTo>
                <a:cubicBezTo>
                  <a:pt x="74707" y="472141"/>
                  <a:pt x="68404" y="486956"/>
                  <a:pt x="62754" y="502023"/>
                </a:cubicBezTo>
                <a:cubicBezTo>
                  <a:pt x="59436" y="510871"/>
                  <a:pt x="58015" y="520465"/>
                  <a:pt x="53789" y="528917"/>
                </a:cubicBezTo>
                <a:cubicBezTo>
                  <a:pt x="48971" y="538554"/>
                  <a:pt x="41206" y="546457"/>
                  <a:pt x="35860" y="555812"/>
                </a:cubicBezTo>
                <a:cubicBezTo>
                  <a:pt x="18133" y="586834"/>
                  <a:pt x="19024" y="588389"/>
                  <a:pt x="8965" y="618565"/>
                </a:cubicBezTo>
                <a:cubicBezTo>
                  <a:pt x="-15326" y="764319"/>
                  <a:pt x="13129" y="540137"/>
                  <a:pt x="53789" y="824753"/>
                </a:cubicBezTo>
                <a:cubicBezTo>
                  <a:pt x="67319" y="919461"/>
                  <a:pt x="57296" y="1016109"/>
                  <a:pt x="62754" y="1111623"/>
                </a:cubicBezTo>
                <a:cubicBezTo>
                  <a:pt x="63293" y="1121057"/>
                  <a:pt x="69232" y="1129400"/>
                  <a:pt x="71718" y="1138517"/>
                </a:cubicBezTo>
                <a:cubicBezTo>
                  <a:pt x="78202" y="1162291"/>
                  <a:pt x="83671" y="1186329"/>
                  <a:pt x="89648" y="1210235"/>
                </a:cubicBezTo>
                <a:lnTo>
                  <a:pt x="107577" y="1281953"/>
                </a:lnTo>
                <a:cubicBezTo>
                  <a:pt x="110565" y="1299882"/>
                  <a:pt x="113290" y="1317858"/>
                  <a:pt x="116542" y="1335741"/>
                </a:cubicBezTo>
                <a:cubicBezTo>
                  <a:pt x="126841" y="1392384"/>
                  <a:pt x="125663" y="1372698"/>
                  <a:pt x="134471" y="1434353"/>
                </a:cubicBezTo>
                <a:cubicBezTo>
                  <a:pt x="137878" y="1458203"/>
                  <a:pt x="139862" y="1482245"/>
                  <a:pt x="143436" y="1506070"/>
                </a:cubicBezTo>
                <a:cubicBezTo>
                  <a:pt x="148829" y="1542021"/>
                  <a:pt x="161365" y="1613647"/>
                  <a:pt x="161365" y="1613647"/>
                </a:cubicBezTo>
                <a:cubicBezTo>
                  <a:pt x="164353" y="1658470"/>
                  <a:pt x="165627" y="1703441"/>
                  <a:pt x="170330" y="1748117"/>
                </a:cubicBezTo>
                <a:cubicBezTo>
                  <a:pt x="171620" y="1760370"/>
                  <a:pt x="176622" y="1771949"/>
                  <a:pt x="179295" y="1783976"/>
                </a:cubicBezTo>
                <a:cubicBezTo>
                  <a:pt x="188576" y="1825742"/>
                  <a:pt x="194738" y="1868258"/>
                  <a:pt x="206189" y="1909482"/>
                </a:cubicBezTo>
                <a:cubicBezTo>
                  <a:pt x="209766" y="1922358"/>
                  <a:pt x="219155" y="1932933"/>
                  <a:pt x="224118" y="1945341"/>
                </a:cubicBezTo>
                <a:cubicBezTo>
                  <a:pt x="231137" y="1962888"/>
                  <a:pt x="228684" y="1985765"/>
                  <a:pt x="242048" y="1999129"/>
                </a:cubicBezTo>
                <a:cubicBezTo>
                  <a:pt x="303477" y="2060558"/>
                  <a:pt x="250044" y="2014684"/>
                  <a:pt x="313765" y="2052917"/>
                </a:cubicBezTo>
                <a:cubicBezTo>
                  <a:pt x="371841" y="2087762"/>
                  <a:pt x="384733" y="2109443"/>
                  <a:pt x="457201" y="2133600"/>
                </a:cubicBezTo>
                <a:cubicBezTo>
                  <a:pt x="466166" y="2136588"/>
                  <a:pt x="475009" y="2139969"/>
                  <a:pt x="484095" y="2142565"/>
                </a:cubicBezTo>
                <a:cubicBezTo>
                  <a:pt x="523670" y="2153872"/>
                  <a:pt x="512447" y="2147593"/>
                  <a:pt x="546848" y="2160494"/>
                </a:cubicBezTo>
                <a:cubicBezTo>
                  <a:pt x="592502" y="2177614"/>
                  <a:pt x="621311" y="2193307"/>
                  <a:pt x="672354" y="2205317"/>
                </a:cubicBezTo>
                <a:cubicBezTo>
                  <a:pt x="695805" y="2210835"/>
                  <a:pt x="720392" y="2209842"/>
                  <a:pt x="744071" y="2214282"/>
                </a:cubicBezTo>
                <a:cubicBezTo>
                  <a:pt x="816074" y="2227783"/>
                  <a:pt x="886703" y="2248746"/>
                  <a:pt x="959224" y="2259106"/>
                </a:cubicBezTo>
                <a:lnTo>
                  <a:pt x="1084730" y="2277035"/>
                </a:lnTo>
                <a:cubicBezTo>
                  <a:pt x="1099781" y="2279411"/>
                  <a:pt x="1114680" y="2282694"/>
                  <a:pt x="1129554" y="2286000"/>
                </a:cubicBezTo>
                <a:cubicBezTo>
                  <a:pt x="1141581" y="2288673"/>
                  <a:pt x="1153216" y="2293223"/>
                  <a:pt x="1165413" y="2294965"/>
                </a:cubicBezTo>
                <a:cubicBezTo>
                  <a:pt x="1210342" y="2301383"/>
                  <a:pt x="1333430" y="2309958"/>
                  <a:pt x="1371601" y="2312894"/>
                </a:cubicBezTo>
                <a:cubicBezTo>
                  <a:pt x="1423654" y="2338921"/>
                  <a:pt x="1497730" y="2378015"/>
                  <a:pt x="1550895" y="2393576"/>
                </a:cubicBezTo>
                <a:cubicBezTo>
                  <a:pt x="1636453" y="2418617"/>
                  <a:pt x="1726806" y="2426659"/>
                  <a:pt x="1810871" y="2456329"/>
                </a:cubicBezTo>
                <a:cubicBezTo>
                  <a:pt x="1993430" y="2520761"/>
                  <a:pt x="1921432" y="2503429"/>
                  <a:pt x="2097742" y="2537012"/>
                </a:cubicBezTo>
                <a:cubicBezTo>
                  <a:pt x="2147382" y="2546467"/>
                  <a:pt x="2134520" y="2545976"/>
                  <a:pt x="2160495" y="25459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85" name="Picture 1"/>
          <p:cNvPicPr>
            <a:picLocks noChangeAspect="1" noChangeArrowheads="1"/>
          </p:cNvPicPr>
          <p:nvPr/>
        </p:nvPicPr>
        <p:blipFill>
          <a:blip r:embed="rId3" cstate="print"/>
          <a:srcRect/>
          <a:stretch>
            <a:fillRect/>
          </a:stretch>
        </p:blipFill>
        <p:spPr bwMode="auto">
          <a:xfrm>
            <a:off x="6909234" y="3839442"/>
            <a:ext cx="4770148" cy="2628900"/>
          </a:xfrm>
          <a:prstGeom prst="rect">
            <a:avLst/>
          </a:prstGeom>
          <a:noFill/>
          <a:ln w="9525">
            <a:noFill/>
            <a:miter lim="800000"/>
            <a:headEnd/>
            <a:tailEnd/>
          </a:ln>
          <a:effectLst/>
        </p:spPr>
      </p:pic>
      <p:sp>
        <p:nvSpPr>
          <p:cNvPr id="16" name="任意多边形 15"/>
          <p:cNvSpPr/>
          <p:nvPr/>
        </p:nvSpPr>
        <p:spPr>
          <a:xfrm>
            <a:off x="9206345" y="3596823"/>
            <a:ext cx="1787237" cy="2928668"/>
          </a:xfrm>
          <a:custGeom>
            <a:avLst/>
            <a:gdLst>
              <a:gd name="connsiteX0" fmla="*/ 1350819 w 1787237"/>
              <a:gd name="connsiteY0" fmla="*/ 60777 h 2928668"/>
              <a:gd name="connsiteX1" fmla="*/ 976746 w 1787237"/>
              <a:gd name="connsiteY1" fmla="*/ 81559 h 2928668"/>
              <a:gd name="connsiteX2" fmla="*/ 893619 w 1787237"/>
              <a:gd name="connsiteY2" fmla="*/ 102341 h 2928668"/>
              <a:gd name="connsiteX3" fmla="*/ 727364 w 1787237"/>
              <a:gd name="connsiteY3" fmla="*/ 123122 h 2928668"/>
              <a:gd name="connsiteX4" fmla="*/ 540328 w 1787237"/>
              <a:gd name="connsiteY4" fmla="*/ 227032 h 2928668"/>
              <a:gd name="connsiteX5" fmla="*/ 477982 w 1787237"/>
              <a:gd name="connsiteY5" fmla="*/ 289377 h 2928668"/>
              <a:gd name="connsiteX6" fmla="*/ 415637 w 1787237"/>
              <a:gd name="connsiteY6" fmla="*/ 414068 h 2928668"/>
              <a:gd name="connsiteX7" fmla="*/ 353291 w 1787237"/>
              <a:gd name="connsiteY7" fmla="*/ 455632 h 2928668"/>
              <a:gd name="connsiteX8" fmla="*/ 290946 w 1787237"/>
              <a:gd name="connsiteY8" fmla="*/ 517977 h 2928668"/>
              <a:gd name="connsiteX9" fmla="*/ 270164 w 1787237"/>
              <a:gd name="connsiteY9" fmla="*/ 580322 h 2928668"/>
              <a:gd name="connsiteX10" fmla="*/ 207819 w 1787237"/>
              <a:gd name="connsiteY10" fmla="*/ 642668 h 2928668"/>
              <a:gd name="connsiteX11" fmla="*/ 187037 w 1787237"/>
              <a:gd name="connsiteY11" fmla="*/ 767359 h 2928668"/>
              <a:gd name="connsiteX12" fmla="*/ 166255 w 1787237"/>
              <a:gd name="connsiteY12" fmla="*/ 1224559 h 2928668"/>
              <a:gd name="connsiteX13" fmla="*/ 124691 w 1787237"/>
              <a:gd name="connsiteY13" fmla="*/ 1349250 h 2928668"/>
              <a:gd name="connsiteX14" fmla="*/ 62346 w 1787237"/>
              <a:gd name="connsiteY14" fmla="*/ 1473941 h 2928668"/>
              <a:gd name="connsiteX15" fmla="*/ 41564 w 1787237"/>
              <a:gd name="connsiteY15" fmla="*/ 1660977 h 2928668"/>
              <a:gd name="connsiteX16" fmla="*/ 20782 w 1787237"/>
              <a:gd name="connsiteY16" fmla="*/ 1764886 h 2928668"/>
              <a:gd name="connsiteX17" fmla="*/ 0 w 1787237"/>
              <a:gd name="connsiteY17" fmla="*/ 2180522 h 2928668"/>
              <a:gd name="connsiteX18" fmla="*/ 20782 w 1787237"/>
              <a:gd name="connsiteY18" fmla="*/ 2575377 h 2928668"/>
              <a:gd name="connsiteX19" fmla="*/ 62346 w 1787237"/>
              <a:gd name="connsiteY19" fmla="*/ 2783195 h 2928668"/>
              <a:gd name="connsiteX20" fmla="*/ 145473 w 1787237"/>
              <a:gd name="connsiteY20" fmla="*/ 2887104 h 2928668"/>
              <a:gd name="connsiteX21" fmla="*/ 394855 w 1787237"/>
              <a:gd name="connsiteY21" fmla="*/ 2907886 h 2928668"/>
              <a:gd name="connsiteX22" fmla="*/ 685800 w 1787237"/>
              <a:gd name="connsiteY22" fmla="*/ 2928668 h 2928668"/>
              <a:gd name="connsiteX23" fmla="*/ 935182 w 1787237"/>
              <a:gd name="connsiteY23" fmla="*/ 2907886 h 2928668"/>
              <a:gd name="connsiteX24" fmla="*/ 1143000 w 1787237"/>
              <a:gd name="connsiteY24" fmla="*/ 2824759 h 2928668"/>
              <a:gd name="connsiteX25" fmla="*/ 1246910 w 1787237"/>
              <a:gd name="connsiteY25" fmla="*/ 2803977 h 2928668"/>
              <a:gd name="connsiteX26" fmla="*/ 1433946 w 1787237"/>
              <a:gd name="connsiteY26" fmla="*/ 2741632 h 2928668"/>
              <a:gd name="connsiteX27" fmla="*/ 1496291 w 1787237"/>
              <a:gd name="connsiteY27" fmla="*/ 2720850 h 2928668"/>
              <a:gd name="connsiteX28" fmla="*/ 1579419 w 1787237"/>
              <a:gd name="connsiteY28" fmla="*/ 2700068 h 2928668"/>
              <a:gd name="connsiteX29" fmla="*/ 1641764 w 1787237"/>
              <a:gd name="connsiteY29" fmla="*/ 2658504 h 2928668"/>
              <a:gd name="connsiteX30" fmla="*/ 1745673 w 1787237"/>
              <a:gd name="connsiteY30" fmla="*/ 2471468 h 2928668"/>
              <a:gd name="connsiteX31" fmla="*/ 1787237 w 1787237"/>
              <a:gd name="connsiteY31" fmla="*/ 2305213 h 2928668"/>
              <a:gd name="connsiteX32" fmla="*/ 1766455 w 1787237"/>
              <a:gd name="connsiteY32" fmla="*/ 1598632 h 2928668"/>
              <a:gd name="connsiteX33" fmla="*/ 1787237 w 1787237"/>
              <a:gd name="connsiteY33" fmla="*/ 1162213 h 2928668"/>
              <a:gd name="connsiteX34" fmla="*/ 1766455 w 1787237"/>
              <a:gd name="connsiteY34" fmla="*/ 289377 h 2928668"/>
              <a:gd name="connsiteX35" fmla="*/ 1745673 w 1787237"/>
              <a:gd name="connsiteY35" fmla="*/ 143904 h 2928668"/>
              <a:gd name="connsiteX36" fmla="*/ 1724891 w 1787237"/>
              <a:gd name="connsiteY36" fmla="*/ 81559 h 2928668"/>
              <a:gd name="connsiteX37" fmla="*/ 1662546 w 1787237"/>
              <a:gd name="connsiteY37" fmla="*/ 60777 h 2928668"/>
              <a:gd name="connsiteX38" fmla="*/ 1496291 w 1787237"/>
              <a:gd name="connsiteY38" fmla="*/ 19213 h 292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7237" h="2928668">
                <a:moveTo>
                  <a:pt x="1350819" y="60777"/>
                </a:moveTo>
                <a:cubicBezTo>
                  <a:pt x="1226128" y="67704"/>
                  <a:pt x="1101116" y="70253"/>
                  <a:pt x="976746" y="81559"/>
                </a:cubicBezTo>
                <a:cubicBezTo>
                  <a:pt x="948301" y="84145"/>
                  <a:pt x="921792" y="97646"/>
                  <a:pt x="893619" y="102341"/>
                </a:cubicBezTo>
                <a:cubicBezTo>
                  <a:pt x="838529" y="111522"/>
                  <a:pt x="782782" y="116195"/>
                  <a:pt x="727364" y="123122"/>
                </a:cubicBezTo>
                <a:cubicBezTo>
                  <a:pt x="584446" y="218401"/>
                  <a:pt x="650063" y="190453"/>
                  <a:pt x="540328" y="227032"/>
                </a:cubicBezTo>
                <a:cubicBezTo>
                  <a:pt x="519546" y="247814"/>
                  <a:pt x="494285" y="264923"/>
                  <a:pt x="477982" y="289377"/>
                </a:cubicBezTo>
                <a:cubicBezTo>
                  <a:pt x="410371" y="390791"/>
                  <a:pt x="513738" y="315966"/>
                  <a:pt x="415637" y="414068"/>
                </a:cubicBezTo>
                <a:cubicBezTo>
                  <a:pt x="397976" y="431729"/>
                  <a:pt x="372479" y="439642"/>
                  <a:pt x="353291" y="455632"/>
                </a:cubicBezTo>
                <a:cubicBezTo>
                  <a:pt x="330713" y="474447"/>
                  <a:pt x="311728" y="497195"/>
                  <a:pt x="290946" y="517977"/>
                </a:cubicBezTo>
                <a:cubicBezTo>
                  <a:pt x="284019" y="538759"/>
                  <a:pt x="282315" y="562095"/>
                  <a:pt x="270164" y="580322"/>
                </a:cubicBezTo>
                <a:cubicBezTo>
                  <a:pt x="253861" y="604776"/>
                  <a:pt x="219755" y="615811"/>
                  <a:pt x="207819" y="642668"/>
                </a:cubicBezTo>
                <a:cubicBezTo>
                  <a:pt x="190706" y="681173"/>
                  <a:pt x="193964" y="725795"/>
                  <a:pt x="187037" y="767359"/>
                </a:cubicBezTo>
                <a:cubicBezTo>
                  <a:pt x="180110" y="919759"/>
                  <a:pt x="182508" y="1072870"/>
                  <a:pt x="166255" y="1224559"/>
                </a:cubicBezTo>
                <a:cubicBezTo>
                  <a:pt x="161588" y="1268122"/>
                  <a:pt x="138545" y="1307686"/>
                  <a:pt x="124691" y="1349250"/>
                </a:cubicBezTo>
                <a:cubicBezTo>
                  <a:pt x="96010" y="1435293"/>
                  <a:pt x="116063" y="1393366"/>
                  <a:pt x="62346" y="1473941"/>
                </a:cubicBezTo>
                <a:cubicBezTo>
                  <a:pt x="55419" y="1536286"/>
                  <a:pt x="50435" y="1598878"/>
                  <a:pt x="41564" y="1660977"/>
                </a:cubicBezTo>
                <a:cubicBezTo>
                  <a:pt x="36569" y="1695944"/>
                  <a:pt x="23599" y="1729676"/>
                  <a:pt x="20782" y="1764886"/>
                </a:cubicBezTo>
                <a:cubicBezTo>
                  <a:pt x="9720" y="1903163"/>
                  <a:pt x="6927" y="2041977"/>
                  <a:pt x="0" y="2180522"/>
                </a:cubicBezTo>
                <a:cubicBezTo>
                  <a:pt x="6927" y="2312140"/>
                  <a:pt x="10271" y="2443996"/>
                  <a:pt x="20782" y="2575377"/>
                </a:cubicBezTo>
                <a:cubicBezTo>
                  <a:pt x="25318" y="2632080"/>
                  <a:pt x="45539" y="2724370"/>
                  <a:pt x="62346" y="2783195"/>
                </a:cubicBezTo>
                <a:cubicBezTo>
                  <a:pt x="76688" y="2833390"/>
                  <a:pt x="81249" y="2874259"/>
                  <a:pt x="145473" y="2887104"/>
                </a:cubicBezTo>
                <a:cubicBezTo>
                  <a:pt x="227269" y="2903463"/>
                  <a:pt x="311685" y="2901488"/>
                  <a:pt x="394855" y="2907886"/>
                </a:cubicBezTo>
                <a:lnTo>
                  <a:pt x="685800" y="2928668"/>
                </a:lnTo>
                <a:cubicBezTo>
                  <a:pt x="768927" y="2921741"/>
                  <a:pt x="852901" y="2921600"/>
                  <a:pt x="935182" y="2907886"/>
                </a:cubicBezTo>
                <a:cubicBezTo>
                  <a:pt x="1108158" y="2879056"/>
                  <a:pt x="1007326" y="2869983"/>
                  <a:pt x="1143000" y="2824759"/>
                </a:cubicBezTo>
                <a:cubicBezTo>
                  <a:pt x="1176510" y="2813589"/>
                  <a:pt x="1212273" y="2810904"/>
                  <a:pt x="1246910" y="2803977"/>
                </a:cubicBezTo>
                <a:cubicBezTo>
                  <a:pt x="1355379" y="2731663"/>
                  <a:pt x="1265952" y="2778964"/>
                  <a:pt x="1433946" y="2741632"/>
                </a:cubicBezTo>
                <a:cubicBezTo>
                  <a:pt x="1455330" y="2736880"/>
                  <a:pt x="1475228" y="2726868"/>
                  <a:pt x="1496291" y="2720850"/>
                </a:cubicBezTo>
                <a:cubicBezTo>
                  <a:pt x="1523754" y="2713003"/>
                  <a:pt x="1551710" y="2706995"/>
                  <a:pt x="1579419" y="2700068"/>
                </a:cubicBezTo>
                <a:cubicBezTo>
                  <a:pt x="1600201" y="2686213"/>
                  <a:pt x="1625317" y="2677301"/>
                  <a:pt x="1641764" y="2658504"/>
                </a:cubicBezTo>
                <a:cubicBezTo>
                  <a:pt x="1701525" y="2590205"/>
                  <a:pt x="1724669" y="2548480"/>
                  <a:pt x="1745673" y="2471468"/>
                </a:cubicBezTo>
                <a:cubicBezTo>
                  <a:pt x="1760703" y="2416357"/>
                  <a:pt x="1787237" y="2305213"/>
                  <a:pt x="1787237" y="2305213"/>
                </a:cubicBezTo>
                <a:cubicBezTo>
                  <a:pt x="1780310" y="2069686"/>
                  <a:pt x="1766455" y="1834261"/>
                  <a:pt x="1766455" y="1598632"/>
                </a:cubicBezTo>
                <a:cubicBezTo>
                  <a:pt x="1766455" y="1452994"/>
                  <a:pt x="1787237" y="1307851"/>
                  <a:pt x="1787237" y="1162213"/>
                </a:cubicBezTo>
                <a:cubicBezTo>
                  <a:pt x="1787237" y="871185"/>
                  <a:pt x="1778324" y="580163"/>
                  <a:pt x="1766455" y="289377"/>
                </a:cubicBezTo>
                <a:cubicBezTo>
                  <a:pt x="1764457" y="240434"/>
                  <a:pt x="1755280" y="191936"/>
                  <a:pt x="1745673" y="143904"/>
                </a:cubicBezTo>
                <a:cubicBezTo>
                  <a:pt x="1741377" y="122424"/>
                  <a:pt x="1740381" y="97049"/>
                  <a:pt x="1724891" y="81559"/>
                </a:cubicBezTo>
                <a:cubicBezTo>
                  <a:pt x="1709401" y="66069"/>
                  <a:pt x="1682139" y="70574"/>
                  <a:pt x="1662546" y="60777"/>
                </a:cubicBezTo>
                <a:cubicBezTo>
                  <a:pt x="1540993" y="0"/>
                  <a:pt x="1667316" y="19213"/>
                  <a:pt x="1496291" y="1921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F797822-E8DB-46AC-AA03-4BB5B3F36918}"/>
              </a:ext>
            </a:extLst>
          </p:cNvPr>
          <p:cNvSpPr/>
          <p:nvPr/>
        </p:nvSpPr>
        <p:spPr>
          <a:xfrm>
            <a:off x="461984" y="1503095"/>
            <a:ext cx="6171882" cy="4042260"/>
          </a:xfrm>
          <a:prstGeom prst="rect">
            <a:avLst/>
          </a:prstGeom>
        </p:spPr>
        <p:txBody>
          <a:bodyPr wrap="none">
            <a:spAutoFit/>
          </a:bodyPr>
          <a:lstStyle/>
          <a:p>
            <a:pPr marL="285750" indent="-285750">
              <a:lnSpc>
                <a:spcPct val="150000"/>
              </a:lnSpc>
              <a:buFont typeface="Wingdings" panose="05000000000000000000" pitchFamily="2" charset="2"/>
              <a:buChar char="Ø"/>
            </a:pPr>
            <a:r>
              <a:rPr lang="zh-CN" altLang="en-US" sz="2400" dirty="0"/>
              <a:t>变频化</a:t>
            </a:r>
            <a:endParaRPr lang="en-US" altLang="zh-CN" sz="2400" dirty="0"/>
          </a:p>
          <a:p>
            <a:pPr marL="285750" indent="-285750">
              <a:lnSpc>
                <a:spcPct val="150000"/>
              </a:lnSpc>
              <a:buFont typeface="Wingdings" panose="05000000000000000000" pitchFamily="2" charset="2"/>
              <a:buChar char="Ø"/>
            </a:pPr>
            <a:r>
              <a:rPr lang="zh-CN" altLang="en-US" sz="2400" dirty="0"/>
              <a:t>高质量化</a:t>
            </a:r>
            <a:endParaRPr lang="en-US" altLang="zh-CN" sz="2400" dirty="0"/>
          </a:p>
          <a:p>
            <a:pPr marL="285750" lvl="1" indent="-285750">
              <a:lnSpc>
                <a:spcPct val="150000"/>
              </a:lnSpc>
              <a:spcBef>
                <a:spcPts val="1000"/>
              </a:spcBef>
              <a:buFont typeface="Wingdings" panose="05000000000000000000" pitchFamily="2" charset="2"/>
              <a:buChar char="Ø"/>
            </a:pPr>
            <a:r>
              <a:rPr lang="zh-CN" altLang="en-US" sz="2400" dirty="0"/>
              <a:t>国际化</a:t>
            </a:r>
            <a:endParaRPr lang="en-US" altLang="zh-CN" sz="2400" dirty="0"/>
          </a:p>
          <a:p>
            <a:pPr marL="285750" indent="-285750">
              <a:lnSpc>
                <a:spcPct val="150000"/>
              </a:lnSpc>
              <a:buFont typeface="Wingdings" panose="05000000000000000000" pitchFamily="2" charset="2"/>
              <a:buChar char="Ø"/>
            </a:pPr>
            <a:r>
              <a:rPr lang="zh-CN" altLang="en-US" sz="2400" dirty="0"/>
              <a:t>高淘汰率</a:t>
            </a:r>
            <a:endParaRPr lang="en-US" altLang="zh-CN" sz="2400" dirty="0"/>
          </a:p>
          <a:p>
            <a:pPr marL="742950" lvl="1" indent="-285750">
              <a:lnSpc>
                <a:spcPct val="150000"/>
              </a:lnSpc>
              <a:buFont typeface="Wingdings" panose="05000000000000000000" pitchFamily="2" charset="2"/>
              <a:buChar char="Ø"/>
            </a:pPr>
            <a:r>
              <a:rPr lang="zh-CN" altLang="en-US" sz="2400" dirty="0"/>
              <a:t>定频</a:t>
            </a:r>
            <a:r>
              <a:rPr lang="en-US" altLang="zh-CN" sz="2400" dirty="0"/>
              <a:t>99%</a:t>
            </a:r>
          </a:p>
          <a:p>
            <a:pPr marL="742950" lvl="1" indent="-285750">
              <a:lnSpc>
                <a:spcPct val="150000"/>
              </a:lnSpc>
              <a:buFont typeface="Wingdings" panose="05000000000000000000" pitchFamily="2" charset="2"/>
              <a:buChar char="Ø"/>
            </a:pPr>
            <a:r>
              <a:rPr lang="zh-CN" altLang="en-US" sz="2400" dirty="0"/>
              <a:t>变频</a:t>
            </a:r>
            <a:r>
              <a:rPr lang="en-US" altLang="zh-CN" sz="2400" dirty="0"/>
              <a:t>70%</a:t>
            </a:r>
          </a:p>
          <a:p>
            <a:pPr marL="285750" indent="-285750">
              <a:lnSpc>
                <a:spcPct val="150000"/>
              </a:lnSpc>
              <a:buFont typeface="Wingdings" panose="05000000000000000000" pitchFamily="2" charset="2"/>
              <a:buChar char="Ø"/>
            </a:pPr>
            <a:r>
              <a:rPr lang="zh-CN" altLang="en-US" sz="2400" dirty="0"/>
              <a:t>大节能量：预计年节电量达</a:t>
            </a:r>
            <a:r>
              <a:rPr lang="en-US" altLang="zh-CN" sz="2400" dirty="0"/>
              <a:t>110</a:t>
            </a:r>
            <a:r>
              <a:rPr lang="zh-CN" altLang="en-US" sz="2400" dirty="0"/>
              <a:t>亿</a:t>
            </a:r>
            <a:r>
              <a:rPr lang="en-US" altLang="zh-CN" sz="2400" dirty="0"/>
              <a:t>kWh</a:t>
            </a:r>
            <a:r>
              <a:rPr lang="zh-CN" altLang="en-US" sz="2400" dirty="0"/>
              <a:t>以上</a:t>
            </a:r>
            <a:endParaRPr lang="en-US" altLang="zh-CN" dirty="0"/>
          </a:p>
        </p:txBody>
      </p:sp>
    </p:spTree>
    <p:extLst>
      <p:ext uri="{BB962C8B-B14F-4D97-AF65-F5344CB8AC3E}">
        <p14:creationId xmlns:p14="http://schemas.microsoft.com/office/powerpoint/2010/main" val="49595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6FC9B66A-8AFB-4E27-B291-9968057316B4}"/>
              </a:ext>
            </a:extLst>
          </p:cNvPr>
          <p:cNvSpPr>
            <a:spLocks noGrp="1" noRot="1"/>
          </p:cNvSpPr>
          <p:nvPr>
            <p:ph type="body" sz="half" idx="4294967295"/>
          </p:nvPr>
        </p:nvSpPr>
        <p:spPr>
          <a:xfrm>
            <a:off x="3247001" y="1259542"/>
            <a:ext cx="6838294" cy="2581836"/>
          </a:xfrm>
        </p:spPr>
        <p:txBody>
          <a:bodyPr>
            <a:normAutofit/>
          </a:bodyPr>
          <a:lstStyle/>
          <a:p>
            <a:pPr algn="r" eaLnBrk="1" hangingPunct="1">
              <a:buFont typeface="Wingdings 2" panose="05020102010507070707" pitchFamily="18" charset="2"/>
              <a:buNone/>
            </a:pPr>
            <a:r>
              <a:rPr lang="zh-CN" altLang="en-US" sz="9100" dirty="0">
                <a:solidFill>
                  <a:srgbClr val="20AB1D"/>
                </a:solidFill>
                <a:latin typeface="华文彩云" panose="02010800040101010101" pitchFamily="2" charset="-122"/>
                <a:ea typeface="华文彩云" panose="02010800040101010101" pitchFamily="2" charset="-122"/>
              </a:rPr>
              <a:t>谢谢！</a:t>
            </a:r>
            <a:endParaRPr lang="en-US" altLang="zh-CN" sz="9100" dirty="0">
              <a:solidFill>
                <a:srgbClr val="20AB1D"/>
              </a:solidFill>
              <a:latin typeface="华文彩云" panose="02010800040101010101" pitchFamily="2" charset="-122"/>
              <a:ea typeface="华文彩云" panose="02010800040101010101" pitchFamily="2" charset="-122"/>
            </a:endParaRPr>
          </a:p>
          <a:p>
            <a:pPr algn="r" eaLnBrk="1" hangingPunct="1">
              <a:buFont typeface="Wingdings 2" panose="05020102010507070707" pitchFamily="18" charset="2"/>
              <a:buNone/>
            </a:pPr>
            <a:r>
              <a:rPr lang="en-US" altLang="zh-CN" sz="2000" b="1" dirty="0">
                <a:latin typeface="楷体_GB2312" pitchFamily="49" charset="-122"/>
                <a:ea typeface="楷体_GB2312" pitchFamily="49" charset="-122"/>
              </a:rPr>
              <a:t>  </a:t>
            </a:r>
            <a:endParaRPr lang="en-US" altLang="zh-CN" b="1" dirty="0">
              <a:latin typeface="楷体_GB2312" pitchFamily="49" charset="-122"/>
              <a:ea typeface="楷体_GB2312" pitchFamily="49" charset="-122"/>
            </a:endParaRPr>
          </a:p>
        </p:txBody>
      </p:sp>
      <p:pic>
        <p:nvPicPr>
          <p:cNvPr id="28676" name="Picture 3" descr="BD06662_">
            <a:extLst>
              <a:ext uri="{FF2B5EF4-FFF2-40B4-BE49-F238E27FC236}">
                <a16:creationId xmlns:a16="http://schemas.microsoft.com/office/drawing/2014/main" id="{84E991CF-BCB1-45B3-9070-46966B1C84C7}"/>
              </a:ext>
            </a:extLst>
          </p:cNvPr>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386167" y="1423989"/>
            <a:ext cx="3240088" cy="2867025"/>
          </a:xfrm>
          <a:noFill/>
        </p:spPr>
      </p:pic>
      <p:sp>
        <p:nvSpPr>
          <p:cNvPr id="28677" name="灯片编号占位符 1">
            <a:extLst>
              <a:ext uri="{FF2B5EF4-FFF2-40B4-BE49-F238E27FC236}">
                <a16:creationId xmlns:a16="http://schemas.microsoft.com/office/drawing/2014/main" id="{C804D101-7510-4140-A0A1-B1DAAA729C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B8C0E85-464D-4F54-9B7B-DE9623A15DC8}" type="slidenum">
              <a:rPr lang="en-US" altLang="zh-CN" smtClean="0">
                <a:solidFill>
                  <a:srgbClr val="898989"/>
                </a:solidFill>
              </a:rPr>
              <a:pPr/>
              <a:t>18</a:t>
            </a:fld>
            <a:endParaRPr lang="en-US" altLang="zh-CN" dirty="0">
              <a:solidFill>
                <a:srgbClr val="898989"/>
              </a:solidFill>
            </a:endParaRPr>
          </a:p>
        </p:txBody>
      </p:sp>
      <p:sp>
        <p:nvSpPr>
          <p:cNvPr id="2" name="矩形 1">
            <a:extLst>
              <a:ext uri="{FF2B5EF4-FFF2-40B4-BE49-F238E27FC236}">
                <a16:creationId xmlns:a16="http://schemas.microsoft.com/office/drawing/2014/main" id="{ED124E3D-BAAF-4680-8EC6-3BB2F02FC0D7}"/>
              </a:ext>
            </a:extLst>
          </p:cNvPr>
          <p:cNvSpPr/>
          <p:nvPr/>
        </p:nvSpPr>
        <p:spPr>
          <a:xfrm>
            <a:off x="4730653" y="4452532"/>
            <a:ext cx="5686335" cy="646331"/>
          </a:xfrm>
          <a:prstGeom prst="rect">
            <a:avLst/>
          </a:prstGeom>
        </p:spPr>
        <p:txBody>
          <a:bodyPr wrap="square">
            <a:spAutoFit/>
          </a:bodyPr>
          <a:lstStyle/>
          <a:p>
            <a:r>
              <a:rPr lang="en-US" altLang="zh-CN" sz="3600" dirty="0"/>
              <a:t>Email</a:t>
            </a:r>
            <a:r>
              <a:rPr lang="zh-CN" altLang="en-US" sz="3600" dirty="0"/>
              <a:t>：</a:t>
            </a:r>
            <a:r>
              <a:rPr lang="en-US" altLang="zh-CN" sz="3600" dirty="0"/>
              <a:t>chengjh@cnis.ac.cn</a:t>
            </a:r>
          </a:p>
        </p:txBody>
      </p:sp>
    </p:spTree>
    <p:extLst>
      <p:ext uri="{BB962C8B-B14F-4D97-AF65-F5344CB8AC3E}">
        <p14:creationId xmlns:p14="http://schemas.microsoft.com/office/powerpoint/2010/main" val="309295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41CDED-DA26-4651-8051-49DB78D63F2B}"/>
              </a:ext>
            </a:extLst>
          </p:cNvPr>
          <p:cNvSpPr>
            <a:spLocks noGrp="1" noChangeArrowheads="1"/>
          </p:cNvSpPr>
          <p:nvPr>
            <p:ph type="title"/>
          </p:nvPr>
        </p:nvSpPr>
        <p:spPr>
          <a:xfrm>
            <a:off x="76200" y="49089"/>
            <a:ext cx="10515600" cy="1325563"/>
          </a:xfrm>
        </p:spPr>
        <p:txBody>
          <a:bodyPr/>
          <a:lstStyle/>
          <a:p>
            <a:pPr marL="1117600" indent="-1117600"/>
            <a:r>
              <a:rPr lang="zh-CN" altLang="en-US" b="1" dirty="0">
                <a:ea typeface="隶书" panose="02010509060101010101" pitchFamily="49" charset="-122"/>
              </a:rPr>
              <a:t>一、标准修订工作简况</a:t>
            </a:r>
          </a:p>
        </p:txBody>
      </p:sp>
      <p:sp>
        <p:nvSpPr>
          <p:cNvPr id="6147" name="Rectangle 3">
            <a:extLst>
              <a:ext uri="{FF2B5EF4-FFF2-40B4-BE49-F238E27FC236}">
                <a16:creationId xmlns:a16="http://schemas.microsoft.com/office/drawing/2014/main" id="{B0EC7FD4-AEC7-42F4-ADF2-2FC0F5D1042E}"/>
              </a:ext>
            </a:extLst>
          </p:cNvPr>
          <p:cNvSpPr>
            <a:spLocks noGrp="1" noChangeArrowheads="1"/>
          </p:cNvSpPr>
          <p:nvPr>
            <p:ph idx="1"/>
          </p:nvPr>
        </p:nvSpPr>
        <p:spPr>
          <a:xfrm>
            <a:off x="261470" y="1426128"/>
            <a:ext cx="3815579" cy="3926047"/>
          </a:xfrm>
        </p:spPr>
        <p:txBody>
          <a:bodyPr>
            <a:normAutofit fontScale="77500" lnSpcReduction="20000"/>
          </a:bodyPr>
          <a:lstStyle/>
          <a:p>
            <a:pPr>
              <a:lnSpc>
                <a:spcPct val="160000"/>
              </a:lnSpc>
            </a:pPr>
            <a:r>
              <a:rPr lang="zh-CN" altLang="en-US" b="1" dirty="0">
                <a:latin typeface="华文楷体" panose="02010600040101010101" pitchFamily="2" charset="-122"/>
                <a:ea typeface="华文楷体" panose="02010600040101010101" pitchFamily="2" charset="-122"/>
              </a:rPr>
              <a:t>列入国家质检总局</a:t>
            </a:r>
            <a:r>
              <a:rPr lang="en-US" altLang="zh-CN" b="1" dirty="0">
                <a:latin typeface="华文楷体" panose="02010600040101010101" pitchFamily="2" charset="-122"/>
                <a:ea typeface="华文楷体" panose="02010600040101010101" pitchFamily="2" charset="-122"/>
              </a:rPr>
              <a:t>2018</a:t>
            </a:r>
            <a:r>
              <a:rPr lang="zh-CN" altLang="en-US" b="1" dirty="0">
                <a:latin typeface="华文楷体" panose="02010600040101010101" pitchFamily="2" charset="-122"/>
                <a:ea typeface="华文楷体" panose="02010600040101010101" pitchFamily="2" charset="-122"/>
              </a:rPr>
              <a:t>年标准制修订计划</a:t>
            </a:r>
            <a:endParaRPr lang="en-US" altLang="zh-CN" b="1" dirty="0">
              <a:latin typeface="华文楷体" panose="02010600040101010101" pitchFamily="2" charset="-122"/>
              <a:ea typeface="华文楷体" panose="02010600040101010101" pitchFamily="2" charset="-122"/>
            </a:endParaRPr>
          </a:p>
          <a:p>
            <a:pPr lvl="1">
              <a:lnSpc>
                <a:spcPct val="160000"/>
              </a:lnSpc>
            </a:pPr>
            <a:r>
              <a:rPr lang="zh-CN" altLang="en-US" sz="2100" b="1" dirty="0">
                <a:latin typeface="华文楷体" panose="02010600040101010101" pitchFamily="2" charset="-122"/>
                <a:ea typeface="华文楷体" panose="02010600040101010101" pitchFamily="2" charset="-122"/>
              </a:rPr>
              <a:t>计划号：</a:t>
            </a:r>
            <a:r>
              <a:rPr lang="en-US" altLang="zh-CN" sz="2100" b="1" dirty="0">
                <a:latin typeface="华文楷体" panose="02010600040101010101" pitchFamily="2" charset="-122"/>
                <a:ea typeface="华文楷体" panose="02010600040101010101" pitchFamily="2" charset="-122"/>
              </a:rPr>
              <a:t>20183259-Q-469</a:t>
            </a:r>
          </a:p>
          <a:p>
            <a:pPr>
              <a:lnSpc>
                <a:spcPct val="160000"/>
              </a:lnSpc>
            </a:pPr>
            <a:r>
              <a:rPr lang="zh-CN" altLang="en-US" sz="2600" b="1" dirty="0">
                <a:latin typeface="华文楷体" panose="02010600040101010101" pitchFamily="2" charset="-122"/>
                <a:ea typeface="华文楷体" panose="02010600040101010101" pitchFamily="2" charset="-122"/>
              </a:rPr>
              <a:t>时间节点</a:t>
            </a:r>
            <a:endParaRPr lang="en-US" altLang="zh-CN" sz="2600" b="1" dirty="0">
              <a:latin typeface="华文楷体" panose="02010600040101010101" pitchFamily="2" charset="-122"/>
              <a:ea typeface="华文楷体" panose="02010600040101010101" pitchFamily="2" charset="-122"/>
            </a:endParaRPr>
          </a:p>
          <a:p>
            <a:pPr lvl="1">
              <a:lnSpc>
                <a:spcPct val="160000"/>
              </a:lnSpc>
            </a:pPr>
            <a:r>
              <a:rPr lang="zh-CN" altLang="en-US" sz="2200" b="1" dirty="0">
                <a:latin typeface="华文楷体" panose="02010600040101010101" pitchFamily="2" charset="-122"/>
                <a:ea typeface="华文楷体" panose="02010600040101010101" pitchFamily="2" charset="-122"/>
              </a:rPr>
              <a:t>颁布：</a:t>
            </a:r>
            <a:r>
              <a:rPr lang="en-US" altLang="zh-CN" sz="2200" b="1" dirty="0">
                <a:latin typeface="华文楷体" panose="02010600040101010101" pitchFamily="2" charset="-122"/>
                <a:ea typeface="华文楷体" panose="02010600040101010101" pitchFamily="2" charset="-122"/>
              </a:rPr>
              <a:t>2019.12.31</a:t>
            </a:r>
          </a:p>
          <a:p>
            <a:pPr lvl="1">
              <a:lnSpc>
                <a:spcPct val="160000"/>
              </a:lnSpc>
            </a:pPr>
            <a:r>
              <a:rPr lang="zh-CN" altLang="en-US" sz="2200" b="1" dirty="0">
                <a:latin typeface="华文楷体" panose="02010600040101010101" pitchFamily="2" charset="-122"/>
                <a:ea typeface="华文楷体" panose="02010600040101010101" pitchFamily="2" charset="-122"/>
              </a:rPr>
              <a:t>实施：</a:t>
            </a:r>
            <a:r>
              <a:rPr lang="en-US" altLang="zh-CN" sz="2200" b="1" dirty="0">
                <a:latin typeface="华文楷体" panose="02010600040101010101" pitchFamily="2" charset="-122"/>
                <a:ea typeface="华文楷体" panose="02010600040101010101" pitchFamily="2" charset="-122"/>
              </a:rPr>
              <a:t>2020.7.1</a:t>
            </a:r>
          </a:p>
          <a:p>
            <a:pPr lvl="1">
              <a:lnSpc>
                <a:spcPct val="160000"/>
              </a:lnSpc>
            </a:pPr>
            <a:r>
              <a:rPr lang="zh-CN" altLang="en-US" sz="2200" b="1" dirty="0">
                <a:latin typeface="华文楷体" panose="02010600040101010101" pitchFamily="2" charset="-122"/>
                <a:ea typeface="华文楷体" panose="02010600040101010101" pitchFamily="2" charset="-122"/>
              </a:rPr>
              <a:t>销售（已进市场）：</a:t>
            </a:r>
            <a:r>
              <a:rPr lang="en-US" altLang="zh-CN" sz="2200" b="1" dirty="0">
                <a:latin typeface="华文楷体" panose="02010600040101010101" pitchFamily="2" charset="-122"/>
                <a:ea typeface="华文楷体" panose="02010600040101010101" pitchFamily="2" charset="-122"/>
              </a:rPr>
              <a:t>2021.7.1</a:t>
            </a:r>
          </a:p>
        </p:txBody>
      </p:sp>
      <p:sp>
        <p:nvSpPr>
          <p:cNvPr id="6148" name="灯片编号占位符 5">
            <a:extLst>
              <a:ext uri="{FF2B5EF4-FFF2-40B4-BE49-F238E27FC236}">
                <a16:creationId xmlns:a16="http://schemas.microsoft.com/office/drawing/2014/main" id="{D265B2CA-ABB2-4461-AEB7-91A20F1524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C7C168C-9566-46BD-90A1-68C0A26318B4}" type="slidenum">
              <a:rPr lang="en-US" altLang="zh-CN" sz="1400">
                <a:latin typeface="Verdana" panose="020B0604030504040204" pitchFamily="34" charset="0"/>
                <a:ea typeface="宋体" panose="02010600030101010101" pitchFamily="2" charset="-122"/>
              </a:rPr>
              <a:pPr fontAlgn="base">
                <a:lnSpc>
                  <a:spcPct val="100000"/>
                </a:lnSpc>
                <a:spcBef>
                  <a:spcPct val="0"/>
                </a:spcBef>
                <a:spcAft>
                  <a:spcPct val="0"/>
                </a:spcAft>
                <a:buFontTx/>
                <a:buNone/>
              </a:pPr>
              <a:t>2</a:t>
            </a:fld>
            <a:endParaRPr lang="en-US" altLang="zh-CN" sz="1400">
              <a:latin typeface="Verdana" panose="020B0604030504040204" pitchFamily="34" charset="0"/>
              <a:ea typeface="宋体" panose="02010600030101010101" pitchFamily="2" charset="-122"/>
            </a:endParaRPr>
          </a:p>
        </p:txBody>
      </p:sp>
      <p:graphicFrame>
        <p:nvGraphicFramePr>
          <p:cNvPr id="2" name="图示 1">
            <a:extLst>
              <a:ext uri="{FF2B5EF4-FFF2-40B4-BE49-F238E27FC236}">
                <a16:creationId xmlns:a16="http://schemas.microsoft.com/office/drawing/2014/main" id="{6CFDABED-E6B9-4302-887A-E24B8CB2F460}"/>
              </a:ext>
            </a:extLst>
          </p:cNvPr>
          <p:cNvGraphicFramePr/>
          <p:nvPr>
            <p:extLst>
              <p:ext uri="{D42A27DB-BD31-4B8C-83A1-F6EECF244321}">
                <p14:modId xmlns:p14="http://schemas.microsoft.com/office/powerpoint/2010/main" val="3516283980"/>
              </p:ext>
            </p:extLst>
          </p:nvPr>
        </p:nvGraphicFramePr>
        <p:xfrm>
          <a:off x="3800989" y="1336333"/>
          <a:ext cx="8128000" cy="4345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71D0E69-4CEB-4BE1-9FC5-15CE07E8AE6A}"/>
              </a:ext>
            </a:extLst>
          </p:cNvPr>
          <p:cNvSpPr>
            <a:spLocks noGrp="1" noChangeArrowheads="1"/>
          </p:cNvSpPr>
          <p:nvPr>
            <p:ph type="title"/>
          </p:nvPr>
        </p:nvSpPr>
        <p:spPr/>
        <p:txBody>
          <a:bodyPr/>
          <a:lstStyle/>
          <a:p>
            <a:endParaRPr lang="zh-CN" altLang="en-US" sz="3600" b="1" dirty="0">
              <a:ea typeface="隶书" panose="02010509060101010101" pitchFamily="49" charset="-122"/>
            </a:endParaRPr>
          </a:p>
        </p:txBody>
      </p:sp>
      <p:sp>
        <p:nvSpPr>
          <p:cNvPr id="7171" name="Rectangle 3">
            <a:extLst>
              <a:ext uri="{FF2B5EF4-FFF2-40B4-BE49-F238E27FC236}">
                <a16:creationId xmlns:a16="http://schemas.microsoft.com/office/drawing/2014/main" id="{C3707559-19D5-485C-9FE6-C41E5221DCCC}"/>
              </a:ext>
            </a:extLst>
          </p:cNvPr>
          <p:cNvSpPr>
            <a:spLocks noGrp="1" noChangeArrowheads="1"/>
          </p:cNvSpPr>
          <p:nvPr>
            <p:ph idx="1"/>
          </p:nvPr>
        </p:nvSpPr>
        <p:spPr>
          <a:xfrm>
            <a:off x="950259" y="1600201"/>
            <a:ext cx="10309411" cy="4456113"/>
          </a:xfrm>
        </p:spPr>
        <p:txBody>
          <a:bodyPr>
            <a:normAutofit fontScale="62500" lnSpcReduction="20000"/>
          </a:bodyPr>
          <a:lstStyle/>
          <a:p>
            <a:pPr>
              <a:lnSpc>
                <a:spcPct val="80000"/>
              </a:lnSpc>
            </a:pPr>
            <a:endParaRPr lang="en-US" altLang="zh-CN" sz="1200" dirty="0"/>
          </a:p>
          <a:p>
            <a:pPr>
              <a:lnSpc>
                <a:spcPct val="160000"/>
              </a:lnSpc>
            </a:pPr>
            <a:r>
              <a:rPr lang="zh-CN" altLang="en-US" b="1" dirty="0">
                <a:ea typeface="隶书" panose="02010509060101010101" pitchFamily="49" charset="-122"/>
              </a:rPr>
              <a:t>参加国家标准研究及起草工作的单位</a:t>
            </a:r>
          </a:p>
          <a:p>
            <a:pPr lvl="1">
              <a:lnSpc>
                <a:spcPct val="160000"/>
              </a:lnSpc>
            </a:pPr>
            <a:r>
              <a:rPr lang="zh-CN" altLang="en-US" dirty="0">
                <a:latin typeface="仿宋_GB2312" panose="02010609030101010101" pitchFamily="49" charset="-122"/>
                <a:ea typeface="仿宋_GB2312" panose="02010609030101010101" pitchFamily="49" charset="-122"/>
              </a:rPr>
              <a:t>企业、科研、测试认证机构等：中国标准化研究院，珠海格力电器股份有限公司，北京工业大学，广东美的制冷设备有限公司，青岛海尔空调器有限总公司，上海交通大学，上海日立电器有限公司，华南理工大学，艾默生环境优化技术（苏州）有限公司，国际铜业协会（中国），浙江三花智能控制股份有限公司，中国家用电器研究院，合肥通用机械研究院，大金（中国）投资有限公司，四川长虹空调有限公司，上海三菱电机</a:t>
            </a:r>
            <a:r>
              <a:rPr lang="en-US" altLang="zh-CN" dirty="0">
                <a:latin typeface="仿宋_GB2312" panose="02010609030101010101" pitchFamily="49" charset="-122"/>
                <a:ea typeface="仿宋_GB2312" panose="02010609030101010101" pitchFamily="49" charset="-122"/>
              </a:rPr>
              <a:t>•</a:t>
            </a:r>
            <a:r>
              <a:rPr lang="zh-CN" altLang="en-US" dirty="0">
                <a:latin typeface="仿宋_GB2312" panose="02010609030101010101" pitchFamily="49" charset="-122"/>
                <a:ea typeface="仿宋_GB2312" panose="02010609030101010101" pitchFamily="49" charset="-122"/>
              </a:rPr>
              <a:t>上菱空调机电器有限公司，沈阳华润三洋压缩机有限公司，威凯测试技术有限公司，广州松下空调器有限公司，西安庆安制冷设备股份有限公司，广东美芝制冷设备有限公司，珠海凌达压缩机有限公司，大连三洋压缩机有限公司，海信科龙电器股份有限公司，松下万宝（广州）压缩机有限公司，广东志高空调有限公司，</a:t>
            </a:r>
            <a:r>
              <a:rPr lang="en-US" altLang="zh-CN" dirty="0">
                <a:latin typeface="仿宋_GB2312" panose="02010609030101010101" pitchFamily="49" charset="-122"/>
                <a:ea typeface="仿宋_GB2312" panose="02010609030101010101" pitchFamily="49" charset="-122"/>
              </a:rPr>
              <a:t>TCL</a:t>
            </a:r>
            <a:r>
              <a:rPr lang="zh-CN" altLang="en-US" dirty="0">
                <a:latin typeface="仿宋_GB2312" panose="02010609030101010101" pitchFamily="49" charset="-122"/>
                <a:ea typeface="仿宋_GB2312" panose="02010609030101010101" pitchFamily="49" charset="-122"/>
              </a:rPr>
              <a:t>集团股份有限公司空调事业部、三菱电机（广州）压缩机有限公司等</a:t>
            </a:r>
            <a:endParaRPr lang="en-US" altLang="zh-CN" dirty="0">
              <a:latin typeface="仿宋_GB2312" panose="02010609030101010101" pitchFamily="49" charset="-122"/>
              <a:ea typeface="仿宋_GB2312" panose="02010609030101010101" pitchFamily="49" charset="-122"/>
            </a:endParaRPr>
          </a:p>
          <a:p>
            <a:pPr marL="228600" lvl="1">
              <a:lnSpc>
                <a:spcPct val="160000"/>
              </a:lnSpc>
              <a:spcBef>
                <a:spcPts val="1000"/>
              </a:spcBef>
            </a:pPr>
            <a:r>
              <a:rPr lang="zh-CN" altLang="en-US" sz="2900" b="1" dirty="0">
                <a:ea typeface="隶书" panose="02010509060101010101" pitchFamily="49" charset="-122"/>
              </a:rPr>
              <a:t>指导委员会</a:t>
            </a:r>
            <a:endParaRPr lang="en-US" altLang="zh-CN" sz="2900" b="1" dirty="0">
              <a:ea typeface="隶书" panose="02010509060101010101" pitchFamily="49" charset="-122"/>
            </a:endParaRPr>
          </a:p>
          <a:p>
            <a:pPr marL="228600" lvl="1">
              <a:lnSpc>
                <a:spcPct val="160000"/>
              </a:lnSpc>
              <a:spcBef>
                <a:spcPts val="1000"/>
              </a:spcBef>
            </a:pPr>
            <a:r>
              <a:rPr lang="zh-CN" altLang="en-US" sz="2900" b="1" dirty="0">
                <a:ea typeface="隶书" panose="02010509060101010101" pitchFamily="49" charset="-122"/>
              </a:rPr>
              <a:t>国际专家组</a:t>
            </a:r>
            <a:endParaRPr lang="en-US" altLang="zh-CN" sz="2900" b="1" dirty="0">
              <a:ea typeface="隶书" panose="02010509060101010101" pitchFamily="49" charset="-122"/>
            </a:endParaRPr>
          </a:p>
          <a:p>
            <a:pPr>
              <a:lnSpc>
                <a:spcPct val="160000"/>
              </a:lnSpc>
            </a:pPr>
            <a:endParaRPr lang="en-US" altLang="zh-CN" sz="2900" b="1" dirty="0">
              <a:ea typeface="隶书" panose="02010509060101010101" pitchFamily="49" charset="-122"/>
            </a:endParaRPr>
          </a:p>
          <a:p>
            <a:pPr>
              <a:lnSpc>
                <a:spcPct val="160000"/>
              </a:lnSpc>
            </a:pPr>
            <a:endParaRPr lang="en-US" altLang="zh-CN" dirty="0">
              <a:latin typeface="仿宋_GB2312" panose="02010609030101010101" pitchFamily="49" charset="-122"/>
              <a:ea typeface="仿宋_GB2312" panose="02010609030101010101" pitchFamily="49" charset="-122"/>
            </a:endParaRPr>
          </a:p>
          <a:p>
            <a:pPr marL="0" indent="0">
              <a:lnSpc>
                <a:spcPct val="160000"/>
              </a:lnSpc>
              <a:buNone/>
            </a:pPr>
            <a:endParaRPr lang="zh-CN" altLang="en-US" dirty="0">
              <a:latin typeface="仿宋_GB2312" panose="02010609030101010101" pitchFamily="49" charset="-122"/>
              <a:ea typeface="仿宋_GB2312" panose="02010609030101010101" pitchFamily="49" charset="-122"/>
            </a:endParaRPr>
          </a:p>
        </p:txBody>
      </p:sp>
      <p:sp>
        <p:nvSpPr>
          <p:cNvPr id="7172" name="灯片编号占位符 5">
            <a:extLst>
              <a:ext uri="{FF2B5EF4-FFF2-40B4-BE49-F238E27FC236}">
                <a16:creationId xmlns:a16="http://schemas.microsoft.com/office/drawing/2014/main" id="{11FA9E42-DE4F-4756-9834-4E6D69A39A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71AF6BA-C0A2-42D0-BBD9-B4F9F5C6C841}" type="slidenum">
              <a:rPr lang="en-US" altLang="zh-CN" sz="1400">
                <a:latin typeface="Verdana" panose="020B0604030504040204" pitchFamily="34" charset="0"/>
                <a:ea typeface="宋体" panose="02010600030101010101" pitchFamily="2" charset="-122"/>
              </a:rPr>
              <a:pPr fontAlgn="base">
                <a:lnSpc>
                  <a:spcPct val="100000"/>
                </a:lnSpc>
                <a:spcBef>
                  <a:spcPct val="0"/>
                </a:spcBef>
                <a:spcAft>
                  <a:spcPct val="0"/>
                </a:spcAft>
                <a:buFontTx/>
                <a:buNone/>
              </a:pPr>
              <a:t>3</a:t>
            </a:fld>
            <a:endParaRPr lang="en-US" altLang="zh-CN" sz="1400">
              <a:latin typeface="Verdana" panose="020B060403050404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CABE575-3388-4B2D-A762-1766ECCE52A1}"/>
              </a:ext>
            </a:extLst>
          </p:cNvPr>
          <p:cNvSpPr>
            <a:spLocks noGrp="1" noChangeArrowheads="1"/>
          </p:cNvSpPr>
          <p:nvPr>
            <p:ph type="title"/>
          </p:nvPr>
        </p:nvSpPr>
        <p:spPr>
          <a:xfrm>
            <a:off x="76200" y="0"/>
            <a:ext cx="10515600" cy="1325563"/>
          </a:xfrm>
        </p:spPr>
        <p:txBody>
          <a:bodyPr/>
          <a:lstStyle/>
          <a:p>
            <a:r>
              <a:rPr lang="zh-CN" altLang="en-US" dirty="0"/>
              <a:t>二、修订背景与原则</a:t>
            </a:r>
          </a:p>
        </p:txBody>
      </p:sp>
      <p:sp>
        <p:nvSpPr>
          <p:cNvPr id="9219" name="灯片编号占位符 5">
            <a:extLst>
              <a:ext uri="{FF2B5EF4-FFF2-40B4-BE49-F238E27FC236}">
                <a16:creationId xmlns:a16="http://schemas.microsoft.com/office/drawing/2014/main" id="{C6EDFE3C-41A3-4CC4-85BE-04F6ADE411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68F6CFC-467B-4D69-855A-6AFC69E2EFDB}" type="slidenum">
              <a:rPr lang="en-US" altLang="zh-CN" sz="1400">
                <a:latin typeface="Verdana" panose="020B0604030504040204" pitchFamily="34" charset="0"/>
                <a:ea typeface="宋体" panose="02010600030101010101" pitchFamily="2" charset="-122"/>
              </a:rPr>
              <a:pPr fontAlgn="base">
                <a:lnSpc>
                  <a:spcPct val="100000"/>
                </a:lnSpc>
                <a:spcBef>
                  <a:spcPct val="0"/>
                </a:spcBef>
                <a:spcAft>
                  <a:spcPct val="0"/>
                </a:spcAft>
                <a:buFontTx/>
                <a:buNone/>
              </a:pPr>
              <a:t>4</a:t>
            </a:fld>
            <a:endParaRPr lang="en-US" altLang="zh-CN" sz="1400">
              <a:latin typeface="Verdana" panose="020B0604030504040204" pitchFamily="34" charset="0"/>
              <a:ea typeface="宋体" panose="02010600030101010101" pitchFamily="2" charset="-122"/>
            </a:endParaRPr>
          </a:p>
        </p:txBody>
      </p:sp>
      <p:sp>
        <p:nvSpPr>
          <p:cNvPr id="9220" name="Rectangle 4">
            <a:extLst>
              <a:ext uri="{FF2B5EF4-FFF2-40B4-BE49-F238E27FC236}">
                <a16:creationId xmlns:a16="http://schemas.microsoft.com/office/drawing/2014/main" id="{659DC920-F610-4C22-977C-C4A4C5DC03CC}"/>
              </a:ext>
            </a:extLst>
          </p:cNvPr>
          <p:cNvSpPr>
            <a:spLocks noRot="1" noChangeArrowheads="1"/>
          </p:cNvSpPr>
          <p:nvPr/>
        </p:nvSpPr>
        <p:spPr bwMode="auto">
          <a:xfrm>
            <a:off x="575889" y="1487954"/>
            <a:ext cx="5654582"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20000"/>
              </a:spcBef>
              <a:buFontTx/>
              <a:buNone/>
            </a:pPr>
            <a:r>
              <a:rPr lang="zh-CN" altLang="en-US" sz="3600" b="1" dirty="0">
                <a:solidFill>
                  <a:srgbClr val="002060"/>
                </a:solidFill>
                <a:latin typeface="Verdana" panose="020B0604030504040204" pitchFamily="34" charset="0"/>
                <a:ea typeface="宋体" panose="02010600030101010101" pitchFamily="2" charset="-122"/>
              </a:rPr>
              <a:t>指导思想</a:t>
            </a:r>
            <a:endParaRPr lang="zh-CN" altLang="en-US" dirty="0">
              <a:solidFill>
                <a:srgbClr val="002060"/>
              </a:solidFill>
              <a:latin typeface="Verdana" panose="020B0604030504040204" pitchFamily="34" charset="0"/>
              <a:ea typeface="宋体" panose="02010600030101010101" pitchFamily="2" charset="-122"/>
            </a:endParaRPr>
          </a:p>
          <a:p>
            <a:pPr>
              <a:lnSpc>
                <a:spcPct val="150000"/>
              </a:lnSpc>
            </a:pPr>
            <a:r>
              <a:rPr lang="en-US" altLang="zh-CN" sz="2400" dirty="0">
                <a:effectLst>
                  <a:outerShdw blurRad="38100" dist="38100" dir="2700000" algn="tl">
                    <a:srgbClr val="C0C0C0"/>
                  </a:outerShdw>
                </a:effectLst>
                <a:latin typeface="仿宋" pitchFamily="49" charset="-122"/>
                <a:ea typeface="仿宋" pitchFamily="49" charset="-122"/>
              </a:rPr>
              <a:t>《“</a:t>
            </a:r>
            <a:r>
              <a:rPr lang="zh-CN" altLang="en-US" sz="2400" dirty="0">
                <a:effectLst>
                  <a:outerShdw blurRad="38100" dist="38100" dir="2700000" algn="tl">
                    <a:srgbClr val="C0C0C0"/>
                  </a:outerShdw>
                </a:effectLst>
                <a:latin typeface="仿宋" pitchFamily="49" charset="-122"/>
                <a:ea typeface="仿宋" pitchFamily="49" charset="-122"/>
              </a:rPr>
              <a:t>十三五”节能减排综合工作方案</a:t>
            </a:r>
            <a:r>
              <a:rPr lang="en-US" altLang="zh-CN" sz="2400" dirty="0">
                <a:effectLst>
                  <a:outerShdw blurRad="38100" dist="38100" dir="2700000" algn="tl">
                    <a:srgbClr val="C0C0C0"/>
                  </a:outerShdw>
                </a:effectLst>
                <a:latin typeface="仿宋" pitchFamily="49" charset="-122"/>
                <a:ea typeface="仿宋" pitchFamily="49" charset="-122"/>
              </a:rPr>
              <a:t>》</a:t>
            </a:r>
          </a:p>
          <a:p>
            <a:pPr>
              <a:lnSpc>
                <a:spcPct val="150000"/>
              </a:lnSpc>
            </a:pPr>
            <a:r>
              <a:rPr lang="zh-CN" altLang="en-US" sz="2400" dirty="0">
                <a:effectLst>
                  <a:outerShdw blurRad="38100" dist="38100" dir="2700000" algn="tl">
                    <a:srgbClr val="C0C0C0"/>
                  </a:outerShdw>
                </a:effectLst>
                <a:latin typeface="仿宋" pitchFamily="49" charset="-122"/>
                <a:ea typeface="仿宋" pitchFamily="49" charset="-122"/>
              </a:rPr>
              <a:t>国务院办公厅关于加强节能标准化工作的意见（国办发</a:t>
            </a:r>
            <a:r>
              <a:rPr lang="en-US" altLang="zh-CN" sz="2400" dirty="0">
                <a:effectLst>
                  <a:outerShdw blurRad="38100" dist="38100" dir="2700000" algn="tl">
                    <a:srgbClr val="C0C0C0"/>
                  </a:outerShdw>
                </a:effectLst>
                <a:latin typeface="仿宋" pitchFamily="49" charset="-122"/>
                <a:ea typeface="仿宋" pitchFamily="49" charset="-122"/>
              </a:rPr>
              <a:t>〔2015〕16</a:t>
            </a:r>
            <a:r>
              <a:rPr lang="zh-CN" altLang="en-US" sz="2400" dirty="0">
                <a:effectLst>
                  <a:outerShdw blurRad="38100" dist="38100" dir="2700000" algn="tl">
                    <a:srgbClr val="C0C0C0"/>
                  </a:outerShdw>
                </a:effectLst>
                <a:latin typeface="仿宋" pitchFamily="49" charset="-122"/>
                <a:ea typeface="仿宋" pitchFamily="49" charset="-122"/>
              </a:rPr>
              <a:t>号）等</a:t>
            </a:r>
          </a:p>
          <a:p>
            <a:pPr>
              <a:lnSpc>
                <a:spcPct val="150000"/>
              </a:lnSpc>
              <a:spcBef>
                <a:spcPct val="20000"/>
              </a:spcBef>
              <a:buFontTx/>
              <a:buChar char="•"/>
            </a:pPr>
            <a:r>
              <a:rPr lang="en-US" altLang="zh-CN" sz="2400" dirty="0">
                <a:solidFill>
                  <a:srgbClr val="FF0000"/>
                </a:solidFill>
                <a:effectLst>
                  <a:outerShdw blurRad="38100" dist="38100" dir="2700000" algn="tl">
                    <a:srgbClr val="C0C0C0"/>
                  </a:outerShdw>
                </a:effectLst>
                <a:latin typeface="仿宋" pitchFamily="49" charset="-122"/>
                <a:ea typeface="仿宋" pitchFamily="49" charset="-122"/>
              </a:rPr>
              <a:t>《</a:t>
            </a:r>
            <a:r>
              <a:rPr lang="zh-CN" altLang="en-US" sz="2400" dirty="0">
                <a:solidFill>
                  <a:srgbClr val="FF0000"/>
                </a:solidFill>
                <a:effectLst>
                  <a:outerShdw blurRad="38100" dist="38100" dir="2700000" algn="tl">
                    <a:srgbClr val="C0C0C0"/>
                  </a:outerShdw>
                </a:effectLst>
                <a:latin typeface="仿宋" pitchFamily="49" charset="-122"/>
                <a:ea typeface="仿宋" pitchFamily="49" charset="-122"/>
              </a:rPr>
              <a:t>绿色高效制冷修订方案</a:t>
            </a:r>
            <a:r>
              <a:rPr lang="en-US" altLang="zh-CN" sz="2400" dirty="0">
                <a:solidFill>
                  <a:srgbClr val="FF0000"/>
                </a:solidFill>
                <a:effectLst>
                  <a:outerShdw blurRad="38100" dist="38100" dir="2700000" algn="tl">
                    <a:srgbClr val="C0C0C0"/>
                  </a:outerShdw>
                </a:effectLst>
                <a:latin typeface="仿宋" pitchFamily="49" charset="-122"/>
                <a:ea typeface="仿宋" pitchFamily="49" charset="-122"/>
              </a:rPr>
              <a:t>》</a:t>
            </a:r>
          </a:p>
          <a:p>
            <a:pPr>
              <a:lnSpc>
                <a:spcPct val="100000"/>
              </a:lnSpc>
              <a:spcBef>
                <a:spcPct val="20000"/>
              </a:spcBef>
              <a:buFontTx/>
              <a:buChar char="•"/>
            </a:pPr>
            <a:endParaRPr lang="en-US" altLang="zh-CN" sz="2400" dirty="0">
              <a:effectLst>
                <a:outerShdw blurRad="38100" dist="38100" dir="2700000" algn="tl">
                  <a:srgbClr val="C0C0C0"/>
                </a:outerShdw>
              </a:effectLst>
              <a:latin typeface="仿宋_GB2312" panose="02010609030101010101" pitchFamily="49" charset="-122"/>
              <a:ea typeface="仿宋_GB2312" panose="02010609030101010101" pitchFamily="49" charset="-122"/>
            </a:endParaRPr>
          </a:p>
        </p:txBody>
      </p:sp>
      <p:sp>
        <p:nvSpPr>
          <p:cNvPr id="5" name="Rectangle 4">
            <a:extLst>
              <a:ext uri="{FF2B5EF4-FFF2-40B4-BE49-F238E27FC236}">
                <a16:creationId xmlns:a16="http://schemas.microsoft.com/office/drawing/2014/main" id="{9A42BD69-1CDC-401B-9049-10317820928C}"/>
              </a:ext>
            </a:extLst>
          </p:cNvPr>
          <p:cNvSpPr>
            <a:spLocks noRot="1" noChangeArrowheads="1"/>
          </p:cNvSpPr>
          <p:nvPr/>
        </p:nvSpPr>
        <p:spPr bwMode="auto">
          <a:xfrm>
            <a:off x="8023412" y="1487954"/>
            <a:ext cx="3177988" cy="388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20000"/>
              </a:spcBef>
              <a:buNone/>
            </a:pPr>
            <a:r>
              <a:rPr lang="zh-CN" altLang="en-US" sz="3600" b="1" dirty="0">
                <a:solidFill>
                  <a:srgbClr val="002060"/>
                </a:solidFill>
                <a:latin typeface="Verdana" panose="020B0604030504040204" pitchFamily="34" charset="0"/>
                <a:ea typeface="宋体" panose="02010600030101010101" pitchFamily="2" charset="-122"/>
              </a:rPr>
              <a:t>原则</a:t>
            </a:r>
            <a:endParaRPr lang="en-US" altLang="zh-CN" sz="3600" b="1" dirty="0">
              <a:solidFill>
                <a:srgbClr val="002060"/>
              </a:solidFill>
              <a:latin typeface="Verdana" panose="020B0604030504040204" pitchFamily="34" charset="0"/>
              <a:ea typeface="宋体" panose="02010600030101010101" pitchFamily="2" charset="-122"/>
            </a:endParaRPr>
          </a:p>
          <a:p>
            <a:pPr>
              <a:lnSpc>
                <a:spcPct val="150000"/>
              </a:lnSpc>
            </a:pPr>
            <a:r>
              <a:rPr lang="zh-CN" altLang="en-US" sz="2400" dirty="0">
                <a:effectLst>
                  <a:outerShdw blurRad="38100" dist="38100" dir="2700000" algn="tl">
                    <a:srgbClr val="C0C0C0"/>
                  </a:outerShdw>
                </a:effectLst>
                <a:latin typeface="仿宋_GB2312" panose="02010609030101010101" pitchFamily="49" charset="-122"/>
                <a:ea typeface="仿宋_GB2312" panose="02010609030101010101" pitchFamily="49" charset="-122"/>
              </a:rPr>
              <a:t>标准精简</a:t>
            </a:r>
            <a:endParaRPr lang="en-US" altLang="zh-CN" sz="2400" dirty="0">
              <a:effectLst>
                <a:outerShdw blurRad="38100" dist="38100" dir="2700000" algn="tl">
                  <a:srgbClr val="C0C0C0"/>
                </a:outerShdw>
              </a:effectLst>
              <a:latin typeface="仿宋_GB2312" panose="02010609030101010101" pitchFamily="49" charset="-122"/>
              <a:ea typeface="仿宋_GB2312" panose="02010609030101010101" pitchFamily="49" charset="-122"/>
            </a:endParaRPr>
          </a:p>
          <a:p>
            <a:pPr>
              <a:lnSpc>
                <a:spcPct val="150000"/>
              </a:lnSpc>
            </a:pPr>
            <a:r>
              <a:rPr lang="zh-CN" altLang="en-US" sz="2400" dirty="0">
                <a:effectLst>
                  <a:outerShdw blurRad="38100" dist="38100" dir="2700000" algn="tl">
                    <a:srgbClr val="C0C0C0"/>
                  </a:outerShdw>
                </a:effectLst>
                <a:latin typeface="仿宋_GB2312" panose="02010609030101010101" pitchFamily="49" charset="-122"/>
                <a:ea typeface="仿宋_GB2312" panose="02010609030101010101" pitchFamily="49" charset="-122"/>
              </a:rPr>
              <a:t>节能环保</a:t>
            </a:r>
            <a:endParaRPr lang="en-US" altLang="zh-CN" sz="2400" dirty="0">
              <a:effectLst>
                <a:outerShdw blurRad="38100" dist="38100" dir="2700000" algn="tl">
                  <a:srgbClr val="C0C0C0"/>
                </a:outerShdw>
              </a:effectLst>
              <a:latin typeface="仿宋_GB2312" panose="02010609030101010101" pitchFamily="49" charset="-122"/>
              <a:ea typeface="仿宋_GB2312" panose="02010609030101010101" pitchFamily="49" charset="-122"/>
            </a:endParaRPr>
          </a:p>
          <a:p>
            <a:pPr>
              <a:lnSpc>
                <a:spcPct val="150000"/>
              </a:lnSpc>
            </a:pPr>
            <a:r>
              <a:rPr lang="zh-CN" altLang="en-US" sz="2400" dirty="0">
                <a:effectLst>
                  <a:outerShdw blurRad="38100" dist="38100" dir="2700000" algn="tl">
                    <a:srgbClr val="C0C0C0"/>
                  </a:outerShdw>
                </a:effectLst>
                <a:latin typeface="仿宋_GB2312" panose="02010609030101010101" pitchFamily="49" charset="-122"/>
                <a:ea typeface="仿宋_GB2312" panose="02010609030101010101" pitchFamily="49" charset="-122"/>
              </a:rPr>
              <a:t>高质量发展</a:t>
            </a:r>
            <a:endParaRPr lang="zh-CN" altLang="en-US" sz="2400" dirty="0">
              <a:latin typeface="Verdana" panose="020B0604030504040204" pitchFamily="34" charset="0"/>
              <a:ea typeface="宋体" panose="02010600030101010101" pitchFamily="2" charset="-122"/>
            </a:endParaRPr>
          </a:p>
          <a:p>
            <a:pPr>
              <a:lnSpc>
                <a:spcPct val="150000"/>
              </a:lnSpc>
              <a:spcBef>
                <a:spcPct val="20000"/>
              </a:spcBef>
              <a:buFontTx/>
              <a:buChar char="•"/>
            </a:pPr>
            <a:r>
              <a:rPr lang="zh-CN" altLang="en-US" sz="2400" dirty="0">
                <a:effectLst>
                  <a:outerShdw blurRad="38100" dist="38100" dir="2700000" algn="tl">
                    <a:srgbClr val="C0C0C0"/>
                  </a:outerShdw>
                </a:effectLst>
                <a:latin typeface="仿宋_GB2312" panose="02010609030101010101" pitchFamily="49" charset="-122"/>
                <a:ea typeface="仿宋_GB2312" panose="02010609030101010101" pitchFamily="49" charset="-122"/>
              </a:rPr>
              <a:t>国际化</a:t>
            </a:r>
            <a:endParaRPr lang="en-US" altLang="zh-CN" sz="2400" dirty="0">
              <a:effectLst>
                <a:outerShdw blurRad="38100" dist="38100" dir="2700000" algn="tl">
                  <a:srgbClr val="C0C0C0"/>
                </a:outerShdw>
              </a:effectLst>
              <a:latin typeface="仿宋_GB2312" panose="02010609030101010101" pitchFamily="49" charset="-122"/>
              <a:ea typeface="仿宋_GB2312" panose="02010609030101010101" pitchFamily="49" charset="-122"/>
            </a:endParaRPr>
          </a:p>
          <a:p>
            <a:pPr>
              <a:lnSpc>
                <a:spcPct val="150000"/>
              </a:lnSpc>
              <a:spcBef>
                <a:spcPct val="20000"/>
              </a:spcBef>
              <a:buFontTx/>
              <a:buChar char="•"/>
            </a:pPr>
            <a:r>
              <a:rPr lang="zh-CN" altLang="en-US" sz="2400" dirty="0">
                <a:effectLst>
                  <a:outerShdw blurRad="38100" dist="38100" dir="2700000" algn="tl">
                    <a:srgbClr val="C0C0C0"/>
                  </a:outerShdw>
                </a:effectLst>
                <a:latin typeface="仿宋_GB2312" panose="02010609030101010101" pitchFamily="49" charset="-122"/>
                <a:ea typeface="仿宋_GB2312" panose="02010609030101010101" pitchFamily="49" charset="-122"/>
              </a:rPr>
              <a:t>应对气候变化</a:t>
            </a:r>
            <a:endParaRPr lang="en-US" altLang="zh-CN" sz="2400" dirty="0">
              <a:effectLst>
                <a:outerShdw blurRad="38100" dist="38100" dir="2700000" algn="tl">
                  <a:srgbClr val="C0C0C0"/>
                </a:outerShdw>
              </a:effectLst>
              <a:latin typeface="仿宋_GB2312" panose="02010609030101010101" pitchFamily="49" charset="-122"/>
              <a:ea typeface="仿宋_GB2312" panose="0201060903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16:creationId xmlns:a16="http://schemas.microsoft.com/office/drawing/2014/main" id="{7C58236D-0220-4BB4-91EE-2D17220E73F6}"/>
              </a:ext>
            </a:extLst>
          </p:cNvPr>
          <p:cNvSpPr>
            <a:spLocks noGrp="1" noChangeArrowheads="1"/>
          </p:cNvSpPr>
          <p:nvPr>
            <p:ph type="title"/>
          </p:nvPr>
        </p:nvSpPr>
        <p:spPr>
          <a:xfrm>
            <a:off x="86472" y="41367"/>
            <a:ext cx="11388725" cy="1143000"/>
          </a:xfrm>
        </p:spPr>
        <p:txBody>
          <a:bodyPr/>
          <a:lstStyle/>
          <a:p>
            <a:pPr eaLnBrk="1" hangingPunct="1"/>
            <a:r>
              <a:rPr lang="zh-CN" altLang="en-US" dirty="0"/>
              <a:t>国际责任与义务</a:t>
            </a:r>
          </a:p>
        </p:txBody>
      </p:sp>
      <p:sp>
        <p:nvSpPr>
          <p:cNvPr id="11267" name="内容占位符 2">
            <a:extLst>
              <a:ext uri="{FF2B5EF4-FFF2-40B4-BE49-F238E27FC236}">
                <a16:creationId xmlns:a16="http://schemas.microsoft.com/office/drawing/2014/main" id="{A1704828-9D05-4D10-BAFB-693B57FF47A5}"/>
              </a:ext>
            </a:extLst>
          </p:cNvPr>
          <p:cNvSpPr>
            <a:spLocks noGrp="1" noChangeArrowheads="1"/>
          </p:cNvSpPr>
          <p:nvPr>
            <p:ph idx="1"/>
          </p:nvPr>
        </p:nvSpPr>
        <p:spPr>
          <a:xfrm>
            <a:off x="307975" y="1237129"/>
            <a:ext cx="6719888" cy="5158909"/>
          </a:xfrm>
        </p:spPr>
        <p:txBody>
          <a:bodyPr rtlCol="0">
            <a:normAutofit/>
          </a:bodyPr>
          <a:lstStyle/>
          <a:p>
            <a:pPr marL="4572" lvl="1" indent="0" eaLnBrk="1" fontAlgn="auto" hangingPunct="1">
              <a:lnSpc>
                <a:spcPct val="170000"/>
              </a:lnSpc>
              <a:spcAft>
                <a:spcPts val="0"/>
              </a:spcAft>
              <a:buFont typeface="Arial" panose="020B0604020202020204" pitchFamily="34" charset="0"/>
              <a:buNone/>
              <a:defRPr/>
            </a:pPr>
            <a:r>
              <a:rPr lang="en-US" altLang="zh-CN" b="1" dirty="0">
                <a:solidFill>
                  <a:schemeClr val="tx1">
                    <a:lumMod val="75000"/>
                    <a:lumOff val="25000"/>
                  </a:schemeClr>
                </a:solidFill>
              </a:rPr>
              <a:t>1</a:t>
            </a:r>
            <a:r>
              <a:rPr lang="zh-CN" altLang="en-US" b="1" dirty="0">
                <a:solidFill>
                  <a:schemeClr val="tx1">
                    <a:lumMod val="75000"/>
                    <a:lumOff val="25000"/>
                  </a:schemeClr>
                </a:solidFill>
              </a:rPr>
              <a:t>）联合国气候变化专业委员会</a:t>
            </a:r>
            <a:r>
              <a:rPr lang="en-US" altLang="zh-CN" b="1" dirty="0">
                <a:solidFill>
                  <a:schemeClr val="tx1">
                    <a:lumMod val="75000"/>
                    <a:lumOff val="25000"/>
                  </a:schemeClr>
                </a:solidFill>
              </a:rPr>
              <a:t>《</a:t>
            </a:r>
            <a:r>
              <a:rPr lang="zh-CN" altLang="en-US" b="1" dirty="0">
                <a:solidFill>
                  <a:srgbClr val="FF0000"/>
                </a:solidFill>
              </a:rPr>
              <a:t>全球升温</a:t>
            </a:r>
            <a:r>
              <a:rPr lang="en-US" altLang="zh-CN" b="1" dirty="0">
                <a:solidFill>
                  <a:srgbClr val="FF0000"/>
                </a:solidFill>
              </a:rPr>
              <a:t>1.5ºC</a:t>
            </a:r>
            <a:r>
              <a:rPr lang="zh-CN" altLang="en-US" b="1" dirty="0">
                <a:solidFill>
                  <a:srgbClr val="FF0000"/>
                </a:solidFill>
              </a:rPr>
              <a:t>特别报告</a:t>
            </a:r>
            <a:r>
              <a:rPr lang="en-US" altLang="zh-CN" b="1" dirty="0">
                <a:solidFill>
                  <a:schemeClr val="tx1">
                    <a:lumMod val="75000"/>
                    <a:lumOff val="25000"/>
                  </a:schemeClr>
                </a:solidFill>
              </a:rPr>
              <a:t>》</a:t>
            </a:r>
          </a:p>
          <a:p>
            <a:pPr marL="4572" lvl="1" indent="0" eaLnBrk="1" fontAlgn="auto" hangingPunct="1">
              <a:lnSpc>
                <a:spcPct val="170000"/>
              </a:lnSpc>
              <a:spcAft>
                <a:spcPts val="0"/>
              </a:spcAft>
              <a:buFont typeface="Arial" panose="020B0604020202020204" pitchFamily="34" charset="0"/>
              <a:buNone/>
              <a:defRPr/>
            </a:pPr>
            <a:r>
              <a:rPr lang="en-US" altLang="zh-CN" b="1" dirty="0">
                <a:solidFill>
                  <a:schemeClr val="tx1">
                    <a:lumMod val="75000"/>
                    <a:lumOff val="25000"/>
                  </a:schemeClr>
                </a:solidFill>
              </a:rPr>
              <a:t>2</a:t>
            </a:r>
            <a:r>
              <a:rPr lang="zh-CN" altLang="en-US" b="1" dirty="0">
                <a:solidFill>
                  <a:schemeClr val="tx1">
                    <a:lumMod val="75000"/>
                    <a:lumOff val="25000"/>
                  </a:schemeClr>
                </a:solidFill>
              </a:rPr>
              <a:t>）气候变化</a:t>
            </a:r>
            <a:endParaRPr lang="en-US" altLang="zh-CN" b="1" dirty="0">
              <a:solidFill>
                <a:schemeClr val="tx1">
                  <a:lumMod val="75000"/>
                  <a:lumOff val="25000"/>
                </a:schemeClr>
              </a:solidFill>
            </a:endParaRPr>
          </a:p>
          <a:p>
            <a:pPr marL="747522" lvl="2" eaLnBrk="1" fontAlgn="auto" hangingPunct="1">
              <a:lnSpc>
                <a:spcPct val="170000"/>
              </a:lnSpc>
              <a:spcAft>
                <a:spcPts val="0"/>
              </a:spcAft>
              <a:buFont typeface="Wingdings 3" charset="2"/>
              <a:buChar char=""/>
              <a:defRPr/>
            </a:pPr>
            <a:r>
              <a:rPr lang="en-US" altLang="zh-CN" sz="1600" b="1" dirty="0">
                <a:solidFill>
                  <a:schemeClr val="tx1">
                    <a:lumMod val="75000"/>
                    <a:lumOff val="25000"/>
                  </a:schemeClr>
                </a:solidFill>
              </a:rPr>
              <a:t>《</a:t>
            </a:r>
            <a:r>
              <a:rPr lang="zh-CN" altLang="en-US" sz="1600" b="1" dirty="0">
                <a:solidFill>
                  <a:schemeClr val="tx1">
                    <a:lumMod val="75000"/>
                    <a:lumOff val="25000"/>
                  </a:schemeClr>
                </a:solidFill>
              </a:rPr>
              <a:t>巴黎气候协议</a:t>
            </a:r>
            <a:r>
              <a:rPr lang="en-US" altLang="zh-CN" sz="1600" b="1" dirty="0">
                <a:solidFill>
                  <a:schemeClr val="tx1">
                    <a:lumMod val="75000"/>
                    <a:lumOff val="25000"/>
                  </a:schemeClr>
                </a:solidFill>
              </a:rPr>
              <a:t>》</a:t>
            </a:r>
          </a:p>
          <a:p>
            <a:pPr marL="747522" lvl="2" eaLnBrk="1" fontAlgn="auto" hangingPunct="1">
              <a:lnSpc>
                <a:spcPct val="170000"/>
              </a:lnSpc>
              <a:spcAft>
                <a:spcPts val="0"/>
              </a:spcAft>
              <a:buFont typeface="Wingdings 3" charset="2"/>
              <a:buChar char=""/>
              <a:defRPr/>
            </a:pPr>
            <a:r>
              <a:rPr lang="en-US" altLang="zh-CN" sz="1600" b="1" dirty="0">
                <a:solidFill>
                  <a:schemeClr val="tx1">
                    <a:lumMod val="75000"/>
                    <a:lumOff val="25000"/>
                  </a:schemeClr>
                </a:solidFill>
              </a:rPr>
              <a:t>《</a:t>
            </a:r>
            <a:r>
              <a:rPr lang="zh-CN" altLang="en-US" sz="1600" b="1" dirty="0">
                <a:solidFill>
                  <a:schemeClr val="tx1">
                    <a:lumMod val="75000"/>
                    <a:lumOff val="25000"/>
                  </a:schemeClr>
                </a:solidFill>
              </a:rPr>
              <a:t>基加利修正案</a:t>
            </a:r>
            <a:r>
              <a:rPr lang="en-US" altLang="zh-CN" sz="1600" b="1" dirty="0">
                <a:solidFill>
                  <a:schemeClr val="tx1">
                    <a:lumMod val="75000"/>
                    <a:lumOff val="25000"/>
                  </a:schemeClr>
                </a:solidFill>
              </a:rPr>
              <a:t>》</a:t>
            </a:r>
          </a:p>
          <a:p>
            <a:pPr marL="4572" lvl="1" indent="0">
              <a:lnSpc>
                <a:spcPct val="180000"/>
              </a:lnSpc>
              <a:buNone/>
              <a:defRPr/>
            </a:pPr>
            <a:r>
              <a:rPr lang="en-US" altLang="zh-CN" b="1" dirty="0">
                <a:solidFill>
                  <a:schemeClr val="tx1">
                    <a:lumMod val="75000"/>
                    <a:lumOff val="25000"/>
                  </a:schemeClr>
                </a:solidFill>
              </a:rPr>
              <a:t>3</a:t>
            </a:r>
            <a:r>
              <a:rPr lang="zh-CN" altLang="en-US" b="1" dirty="0">
                <a:solidFill>
                  <a:schemeClr val="tx1">
                    <a:lumMod val="75000"/>
                    <a:lumOff val="25000"/>
                  </a:schemeClr>
                </a:solidFill>
              </a:rPr>
              <a:t>）</a:t>
            </a:r>
            <a:r>
              <a:rPr lang="zh-CN" altLang="en-US" b="1" dirty="0"/>
              <a:t>国际的期望及责任</a:t>
            </a:r>
            <a:endParaRPr lang="en-US" altLang="zh-CN" b="1" dirty="0"/>
          </a:p>
          <a:p>
            <a:pPr marL="4572" lvl="1" indent="0">
              <a:lnSpc>
                <a:spcPct val="180000"/>
              </a:lnSpc>
              <a:buNone/>
              <a:defRPr/>
            </a:pPr>
            <a:endParaRPr lang="en-US" altLang="zh-CN" b="1" dirty="0">
              <a:solidFill>
                <a:schemeClr val="tx1">
                  <a:lumMod val="75000"/>
                  <a:lumOff val="25000"/>
                </a:schemeClr>
              </a:solidFill>
            </a:endParaRPr>
          </a:p>
          <a:p>
            <a:pPr marL="747522" lvl="2" eaLnBrk="1" fontAlgn="auto" hangingPunct="1">
              <a:lnSpc>
                <a:spcPct val="170000"/>
              </a:lnSpc>
              <a:spcAft>
                <a:spcPts val="0"/>
              </a:spcAft>
              <a:buFont typeface="Wingdings 3" charset="2"/>
              <a:buChar char=""/>
              <a:defRPr/>
            </a:pPr>
            <a:endParaRPr lang="en-US" altLang="zh-CN" sz="2400" b="1" dirty="0">
              <a:solidFill>
                <a:schemeClr val="tx1">
                  <a:lumMod val="75000"/>
                  <a:lumOff val="25000"/>
                </a:schemeClr>
              </a:solidFill>
            </a:endParaRPr>
          </a:p>
          <a:p>
            <a:pPr marL="61722" lvl="1" indent="0" eaLnBrk="1" fontAlgn="auto" hangingPunct="1">
              <a:spcAft>
                <a:spcPts val="0"/>
              </a:spcAft>
              <a:buFont typeface="Arial" panose="020B0604020202020204" pitchFamily="34" charset="0"/>
              <a:buNone/>
              <a:defRPr/>
            </a:pPr>
            <a:endParaRPr lang="zh-CN" altLang="en-US" sz="2800" dirty="0">
              <a:solidFill>
                <a:schemeClr val="tx1">
                  <a:lumMod val="75000"/>
                  <a:lumOff val="25000"/>
                </a:schemeClr>
              </a:solidFill>
              <a:latin typeface="楷体" panose="02010609060101010101" pitchFamily="49" charset="-122"/>
              <a:ea typeface="楷体" panose="02010609060101010101" pitchFamily="49" charset="-122"/>
            </a:endParaRPr>
          </a:p>
        </p:txBody>
      </p:sp>
      <p:sp>
        <p:nvSpPr>
          <p:cNvPr id="9220" name="灯片编号占位符 3">
            <a:extLst>
              <a:ext uri="{FF2B5EF4-FFF2-40B4-BE49-F238E27FC236}">
                <a16:creationId xmlns:a16="http://schemas.microsoft.com/office/drawing/2014/main" id="{D8918212-F84D-4C17-96B0-DE182461B8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20002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72BDD9E-D90C-4D41-B4D9-E4A45282FCAC}" type="slidenum">
              <a:rPr lang="zh-CN" altLang="en-US" smtClean="0"/>
              <a:pPr/>
              <a:t>5</a:t>
            </a:fld>
            <a:endParaRPr lang="en-US" altLang="zh-CN"/>
          </a:p>
        </p:txBody>
      </p:sp>
      <p:pic>
        <p:nvPicPr>
          <p:cNvPr id="9221" name="图片 1">
            <a:extLst>
              <a:ext uri="{FF2B5EF4-FFF2-40B4-BE49-F238E27FC236}">
                <a16:creationId xmlns:a16="http://schemas.microsoft.com/office/drawing/2014/main" id="{C797129E-888E-4261-93CE-7C43BB8A26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863" y="336549"/>
            <a:ext cx="4652962" cy="27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942F3557-EB77-4569-A668-BED799490991}"/>
              </a:ext>
            </a:extLst>
          </p:cNvPr>
          <p:cNvPicPr>
            <a:picLocks noChangeAspect="1"/>
          </p:cNvPicPr>
          <p:nvPr/>
        </p:nvPicPr>
        <p:blipFill>
          <a:blip r:embed="rId3" cstate="print"/>
          <a:stretch>
            <a:fillRect/>
          </a:stretch>
        </p:blipFill>
        <p:spPr>
          <a:xfrm>
            <a:off x="7027863" y="3344935"/>
            <a:ext cx="4652962" cy="28449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a:extLst>
              <a:ext uri="{FF2B5EF4-FFF2-40B4-BE49-F238E27FC236}">
                <a16:creationId xmlns:a16="http://schemas.microsoft.com/office/drawing/2014/main" id="{AE410799-427E-4CC4-BE96-7E12FDB8290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C7F3C6B-A112-431D-8A49-374877DD8D60}" type="slidenum">
              <a:rPr lang="en-US" altLang="zh-CN" sz="1400">
                <a:latin typeface="Verdana" panose="020B0604030504040204" pitchFamily="34" charset="0"/>
                <a:ea typeface="宋体" panose="02010600030101010101" pitchFamily="2" charset="-122"/>
              </a:rPr>
              <a:pPr fontAlgn="base">
                <a:lnSpc>
                  <a:spcPct val="100000"/>
                </a:lnSpc>
                <a:spcBef>
                  <a:spcPct val="0"/>
                </a:spcBef>
                <a:spcAft>
                  <a:spcPct val="0"/>
                </a:spcAft>
                <a:buFontTx/>
                <a:buNone/>
              </a:pPr>
              <a:t>6</a:t>
            </a:fld>
            <a:endParaRPr lang="en-US" altLang="zh-CN" sz="1400">
              <a:latin typeface="Verdana" panose="020B0604030504040204" pitchFamily="34" charset="0"/>
              <a:ea typeface="宋体" panose="02010600030101010101" pitchFamily="2" charset="-122"/>
            </a:endParaRPr>
          </a:p>
        </p:txBody>
      </p:sp>
      <p:sp>
        <p:nvSpPr>
          <p:cNvPr id="10243" name="Rectangle 2">
            <a:extLst>
              <a:ext uri="{FF2B5EF4-FFF2-40B4-BE49-F238E27FC236}">
                <a16:creationId xmlns:a16="http://schemas.microsoft.com/office/drawing/2014/main" id="{0B4B2D53-7B63-4E0D-A262-E47C4C346FCA}"/>
              </a:ext>
            </a:extLst>
          </p:cNvPr>
          <p:cNvSpPr>
            <a:spLocks noGrp="1" noChangeArrowheads="1"/>
          </p:cNvSpPr>
          <p:nvPr>
            <p:ph type="title" idx="4294967295"/>
          </p:nvPr>
        </p:nvSpPr>
        <p:spPr>
          <a:xfrm>
            <a:off x="384014" y="157165"/>
            <a:ext cx="8540750" cy="1143000"/>
          </a:xfrm>
        </p:spPr>
        <p:txBody>
          <a:bodyPr vert="horz" lIns="91429" tIns="45714" rIns="91429" bIns="45714" rtlCol="0" anchor="ctr">
            <a:normAutofit/>
          </a:bodyPr>
          <a:lstStyle/>
          <a:p>
            <a:r>
              <a:rPr lang="zh-CN" altLang="en-US" dirty="0">
                <a:latin typeface="楷体" panose="02010609060101010101" pitchFamily="49" charset="-122"/>
                <a:ea typeface="楷体" panose="02010609060101010101" pitchFamily="49" charset="-122"/>
              </a:rPr>
              <a:t>三、主要内容与技术要求</a:t>
            </a:r>
          </a:p>
        </p:txBody>
      </p:sp>
      <p:sp>
        <p:nvSpPr>
          <p:cNvPr id="10244" name="Rectangle 3">
            <a:extLst>
              <a:ext uri="{FF2B5EF4-FFF2-40B4-BE49-F238E27FC236}">
                <a16:creationId xmlns:a16="http://schemas.microsoft.com/office/drawing/2014/main" id="{565CDFDE-E773-43B0-9F94-54D4519BCE11}"/>
              </a:ext>
            </a:extLst>
          </p:cNvPr>
          <p:cNvSpPr>
            <a:spLocks noGrp="1" noChangeArrowheads="1"/>
          </p:cNvSpPr>
          <p:nvPr>
            <p:ph type="body" idx="4294967295"/>
          </p:nvPr>
        </p:nvSpPr>
        <p:spPr>
          <a:xfrm>
            <a:off x="417529" y="1402977"/>
            <a:ext cx="10647550" cy="4953373"/>
          </a:xfrm>
        </p:spPr>
        <p:txBody>
          <a:bodyPr vert="horz" lIns="91429" tIns="45714" rIns="91429" bIns="45714" rtlCol="0">
            <a:normAutofit lnSpcReduction="10000"/>
          </a:bodyPr>
          <a:lstStyle/>
          <a:p>
            <a:pPr marL="0" indent="0" defTabSz="1019175">
              <a:lnSpc>
                <a:spcPct val="150000"/>
              </a:lnSpc>
              <a:buNone/>
            </a:pPr>
            <a:r>
              <a:rPr lang="en-US" altLang="zh-CN" dirty="0">
                <a:latin typeface="楷体" panose="02010609060101010101" pitchFamily="49" charset="-122"/>
                <a:ea typeface="楷体" panose="02010609060101010101" pitchFamily="49" charset="-122"/>
              </a:rPr>
              <a:t>3.1 </a:t>
            </a:r>
            <a:r>
              <a:rPr lang="zh-CN" altLang="en-US" dirty="0">
                <a:latin typeface="楷体" panose="02010609060101010101" pitchFamily="49" charset="-122"/>
                <a:ea typeface="楷体" panose="02010609060101010101" pitchFamily="49" charset="-122"/>
              </a:rPr>
              <a:t>范围</a:t>
            </a:r>
            <a:endParaRPr lang="en-US" altLang="zh-CN" dirty="0">
              <a:latin typeface="楷体" panose="02010609060101010101" pitchFamily="49" charset="-122"/>
              <a:ea typeface="楷体" panose="02010609060101010101" pitchFamily="49" charset="-122"/>
            </a:endParaRPr>
          </a:p>
          <a:p>
            <a:pPr defTabSz="1019175">
              <a:lnSpc>
                <a:spcPct val="150000"/>
              </a:lnSpc>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适用于</a:t>
            </a:r>
            <a:endParaRPr lang="en-US" altLang="zh-CN" dirty="0">
              <a:latin typeface="楷体" panose="02010609060101010101" pitchFamily="49" charset="-122"/>
              <a:ea typeface="楷体" panose="02010609060101010101" pitchFamily="49" charset="-122"/>
            </a:endParaRPr>
          </a:p>
          <a:p>
            <a:pPr lvl="1" defTabSz="1019175">
              <a:lnSpc>
                <a:spcPct val="150000"/>
              </a:lnSpc>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额定制冷量在</a:t>
            </a:r>
            <a:r>
              <a:rPr lang="en-US" altLang="zh-CN" dirty="0">
                <a:latin typeface="楷体" panose="02010609060101010101" pitchFamily="49" charset="-122"/>
                <a:ea typeface="楷体" panose="02010609060101010101" pitchFamily="49" charset="-122"/>
              </a:rPr>
              <a:t>14000W</a:t>
            </a:r>
            <a:r>
              <a:rPr lang="zh-CN" altLang="en-US" dirty="0">
                <a:latin typeface="楷体" panose="02010609060101010101" pitchFamily="49" charset="-122"/>
                <a:ea typeface="楷体" panose="02010609060101010101" pitchFamily="49" charset="-122"/>
              </a:rPr>
              <a:t>及以下、气候类型为</a:t>
            </a:r>
            <a:r>
              <a:rPr lang="en-US" altLang="zh-CN" dirty="0">
                <a:latin typeface="楷体" panose="02010609060101010101" pitchFamily="49" charset="-122"/>
                <a:ea typeface="楷体" panose="02010609060101010101" pitchFamily="49" charset="-122"/>
              </a:rPr>
              <a:t>T1</a:t>
            </a:r>
            <a:r>
              <a:rPr lang="zh-CN" altLang="en-US" dirty="0">
                <a:latin typeface="楷体" panose="02010609060101010101" pitchFamily="49" charset="-122"/>
                <a:ea typeface="楷体" panose="02010609060101010101" pitchFamily="49" charset="-122"/>
              </a:rPr>
              <a:t>、风冷型房间空调器</a:t>
            </a:r>
            <a:endParaRPr lang="en-US" altLang="zh-CN" dirty="0">
              <a:latin typeface="楷体" panose="02010609060101010101" pitchFamily="49" charset="-122"/>
              <a:ea typeface="楷体" panose="02010609060101010101" pitchFamily="49" charset="-122"/>
            </a:endParaRPr>
          </a:p>
          <a:p>
            <a:pPr lvl="1" defTabSz="1019175">
              <a:lnSpc>
                <a:spcPct val="150000"/>
              </a:lnSpc>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低环境温度空气源热泵热风机</a:t>
            </a:r>
            <a:r>
              <a:rPr lang="zh-CN" altLang="en-US" dirty="0">
                <a:solidFill>
                  <a:srgbClr val="FF0000"/>
                </a:solidFill>
                <a:latin typeface="楷体" panose="02010609060101010101" pitchFamily="49" charset="-122"/>
                <a:ea typeface="楷体" panose="02010609060101010101" pitchFamily="49" charset="-122"/>
              </a:rPr>
              <a:t>（新增）</a:t>
            </a:r>
            <a:endParaRPr lang="en-US" altLang="zh-CN" dirty="0">
              <a:solidFill>
                <a:srgbClr val="FF0000"/>
              </a:solidFill>
              <a:latin typeface="楷体" panose="02010609060101010101" pitchFamily="49" charset="-122"/>
              <a:ea typeface="楷体" panose="02010609060101010101" pitchFamily="49" charset="-122"/>
            </a:endParaRPr>
          </a:p>
          <a:p>
            <a:pPr defTabSz="1019175">
              <a:lnSpc>
                <a:spcPct val="150000"/>
              </a:lnSpc>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不适用于</a:t>
            </a:r>
            <a:endParaRPr lang="en-US" altLang="zh-CN" dirty="0">
              <a:latin typeface="楷体" panose="02010609060101010101" pitchFamily="49" charset="-122"/>
              <a:ea typeface="楷体" panose="02010609060101010101" pitchFamily="49" charset="-122"/>
            </a:endParaRPr>
          </a:p>
          <a:p>
            <a:pPr lvl="1" defTabSz="1019175">
              <a:lnSpc>
                <a:spcPct val="150000"/>
              </a:lnSpc>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移动式空调器</a:t>
            </a:r>
            <a:endParaRPr lang="en-US" altLang="zh-CN" dirty="0">
              <a:latin typeface="楷体" panose="02010609060101010101" pitchFamily="49" charset="-122"/>
              <a:ea typeface="楷体" panose="02010609060101010101" pitchFamily="49" charset="-122"/>
            </a:endParaRPr>
          </a:p>
          <a:p>
            <a:pPr lvl="1" defTabSz="1019175">
              <a:lnSpc>
                <a:spcPct val="150000"/>
              </a:lnSpc>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多联式空调机组</a:t>
            </a:r>
            <a:endParaRPr lang="en-US" altLang="zh-CN" dirty="0">
              <a:latin typeface="楷体" panose="02010609060101010101" pitchFamily="49" charset="-122"/>
              <a:ea typeface="楷体" panose="02010609060101010101" pitchFamily="49" charset="-122"/>
            </a:endParaRPr>
          </a:p>
          <a:p>
            <a:pPr lvl="1" defTabSz="1019175">
              <a:lnSpc>
                <a:spcPct val="150000"/>
              </a:lnSpc>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风管送风式空调（热泵）机组</a:t>
            </a:r>
            <a:endParaRPr lang="en-US" altLang="zh-CN" dirty="0">
              <a:latin typeface="楷体" panose="02010609060101010101" pitchFamily="49" charset="-122"/>
              <a:ea typeface="楷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 </a:t>
            </a:r>
            <a:r>
              <a:rPr lang="zh-CN" altLang="en-US" dirty="0"/>
              <a:t>国内外标准</a:t>
            </a:r>
          </a:p>
        </p:txBody>
      </p:sp>
      <p:sp>
        <p:nvSpPr>
          <p:cNvPr id="3" name="内容占位符 2"/>
          <p:cNvSpPr>
            <a:spLocks noGrp="1"/>
          </p:cNvSpPr>
          <p:nvPr>
            <p:ph idx="1"/>
          </p:nvPr>
        </p:nvSpPr>
        <p:spPr>
          <a:xfrm>
            <a:off x="6132352" y="1825625"/>
            <a:ext cx="5754848" cy="4351338"/>
          </a:xfrm>
        </p:spPr>
        <p:txBody>
          <a:bodyPr/>
          <a:lstStyle/>
          <a:p>
            <a:pPr>
              <a:lnSpc>
                <a:spcPct val="150000"/>
              </a:lnSpc>
            </a:pPr>
            <a:r>
              <a:rPr lang="en-US" altLang="zh-CN" dirty="0">
                <a:latin typeface="仿宋_GB2312" panose="02010609030101010101" pitchFamily="49" charset="-122"/>
                <a:ea typeface="仿宋_GB2312" panose="02010609030101010101" pitchFamily="49" charset="-122"/>
              </a:rPr>
              <a:t>GB/T 7725-2004  </a:t>
            </a:r>
            <a:r>
              <a:rPr lang="zh-CN" altLang="zh-CN" dirty="0">
                <a:latin typeface="仿宋_GB2312" panose="02010609030101010101" pitchFamily="49" charset="-122"/>
                <a:ea typeface="仿宋_GB2312" panose="02010609030101010101" pitchFamily="49" charset="-122"/>
              </a:rPr>
              <a:t>房间空气调节器</a:t>
            </a:r>
          </a:p>
          <a:p>
            <a:pPr>
              <a:lnSpc>
                <a:spcPct val="150000"/>
              </a:lnSpc>
            </a:pPr>
            <a:r>
              <a:rPr lang="en-US" altLang="zh-CN" dirty="0">
                <a:latin typeface="仿宋_GB2312" panose="02010609030101010101" pitchFamily="49" charset="-122"/>
                <a:ea typeface="仿宋_GB2312" panose="02010609030101010101" pitchFamily="49" charset="-122"/>
              </a:rPr>
              <a:t>GB/T 35758-2017 </a:t>
            </a:r>
            <a:r>
              <a:rPr lang="zh-CN" altLang="zh-CN" dirty="0">
                <a:latin typeface="仿宋_GB2312" panose="02010609030101010101" pitchFamily="49" charset="-122"/>
                <a:ea typeface="仿宋_GB2312" panose="02010609030101010101" pitchFamily="49" charset="-122"/>
              </a:rPr>
              <a:t>家用电器待机功率测量方法</a:t>
            </a:r>
          </a:p>
          <a:p>
            <a:pPr>
              <a:lnSpc>
                <a:spcPct val="150000"/>
              </a:lnSpc>
            </a:pPr>
            <a:r>
              <a:rPr lang="en-US" altLang="zh-CN" dirty="0">
                <a:latin typeface="仿宋_GB2312" panose="02010609030101010101" pitchFamily="49" charset="-122"/>
                <a:ea typeface="仿宋_GB2312" panose="02010609030101010101" pitchFamily="49" charset="-122"/>
              </a:rPr>
              <a:t>JB/T 13573-2018 </a:t>
            </a:r>
            <a:r>
              <a:rPr lang="zh-CN" altLang="zh-CN" dirty="0">
                <a:latin typeface="仿宋_GB2312" panose="02010609030101010101" pitchFamily="49" charset="-122"/>
                <a:ea typeface="仿宋_GB2312" panose="02010609030101010101" pitchFamily="49" charset="-122"/>
              </a:rPr>
              <a:t>低环境温度空气源热泵热风机</a:t>
            </a:r>
          </a:p>
          <a:p>
            <a:endParaRPr lang="zh-CN" altLang="en-US" dirty="0"/>
          </a:p>
        </p:txBody>
      </p:sp>
      <p:sp>
        <p:nvSpPr>
          <p:cNvPr id="4" name="内容占位符 2"/>
          <p:cNvSpPr txBox="1">
            <a:spLocks/>
          </p:cNvSpPr>
          <p:nvPr/>
        </p:nvSpPr>
        <p:spPr>
          <a:xfrm>
            <a:off x="403412" y="1825625"/>
            <a:ext cx="5346871" cy="4351338"/>
          </a:xfrm>
          <a:prstGeom prst="rect">
            <a:avLst/>
          </a:prstGeom>
        </p:spPr>
        <p:txBody>
          <a:bodyPr vert="horz" lIns="91440" tIns="45720" rIns="91440" bIns="45720" rtlCol="0">
            <a:normAutofit/>
          </a:bodyPr>
          <a:lstStyle/>
          <a:p>
            <a:pPr marL="228600" lvl="0" indent="-228600">
              <a:lnSpc>
                <a:spcPct val="150000"/>
              </a:lnSpc>
              <a:spcBef>
                <a:spcPts val="1000"/>
              </a:spcBef>
              <a:buFont typeface="Arial" panose="020B0604020202020204" pitchFamily="34" charset="0"/>
              <a:buChar char="•"/>
            </a:pPr>
            <a:r>
              <a:rPr lang="en-US" altLang="zh-CN" sz="2800" dirty="0">
                <a:latin typeface="仿宋_GB2312" panose="02010609030101010101" pitchFamily="49" charset="-122"/>
                <a:ea typeface="仿宋_GB2312" panose="02010609030101010101" pitchFamily="49" charset="-122"/>
              </a:rPr>
              <a:t>ISO 5151:2010</a:t>
            </a:r>
            <a:r>
              <a:rPr lang="zh-CN" altLang="zh-CN" sz="2800" dirty="0">
                <a:latin typeface="仿宋_GB2312" panose="02010609030101010101" pitchFamily="49" charset="-122"/>
                <a:ea typeface="仿宋_GB2312" panose="02010609030101010101" pitchFamily="49" charset="-122"/>
              </a:rPr>
              <a:t>，</a:t>
            </a:r>
            <a:r>
              <a:rPr lang="en-US" altLang="zh-CN" sz="2800" dirty="0">
                <a:latin typeface="仿宋_GB2312" panose="02010609030101010101" pitchFamily="49" charset="-122"/>
                <a:ea typeface="仿宋_GB2312" panose="02010609030101010101" pitchFamily="49" charset="-122"/>
              </a:rPr>
              <a:t>Non-ducted air conditioners &amp; heat pumps - Testing &amp; rating for performance</a:t>
            </a:r>
          </a:p>
          <a:p>
            <a:pPr marL="228600" marR="0" lvl="0" indent="-228600" fontAlgn="auto">
              <a:lnSpc>
                <a:spcPct val="150000"/>
              </a:lnSpc>
              <a:spcBef>
                <a:spcPts val="1000"/>
              </a:spcBef>
              <a:spcAft>
                <a:spcPts val="0"/>
              </a:spcAft>
              <a:buClrTx/>
              <a:buSzTx/>
              <a:buFont typeface="Arial" panose="020B0604020202020204" pitchFamily="34" charset="0"/>
              <a:buChar char="•"/>
              <a:tabLst/>
              <a:defRPr/>
            </a:pPr>
            <a:r>
              <a:rPr lang="zh-CN" altLang="en-US" sz="2800" dirty="0">
                <a:latin typeface="仿宋_GB2312" panose="02010609030101010101" pitchFamily="49" charset="-122"/>
                <a:ea typeface="仿宋_GB2312" panose="02010609030101010101" pitchFamily="49" charset="-122"/>
              </a:rPr>
              <a:t>欧盟、美国节能法规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a:extLst>
              <a:ext uri="{FF2B5EF4-FFF2-40B4-BE49-F238E27FC236}">
                <a16:creationId xmlns:a16="http://schemas.microsoft.com/office/drawing/2014/main" id="{AE410799-427E-4CC4-BE96-7E12FDB8290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C7F3C6B-A112-431D-8A49-374877DD8D60}" type="slidenum">
              <a:rPr lang="en-US" altLang="zh-CN" sz="1400">
                <a:latin typeface="Verdana" panose="020B0604030504040204" pitchFamily="34" charset="0"/>
                <a:ea typeface="宋体" panose="02010600030101010101" pitchFamily="2" charset="-122"/>
              </a:rPr>
              <a:pPr fontAlgn="base">
                <a:lnSpc>
                  <a:spcPct val="100000"/>
                </a:lnSpc>
                <a:spcBef>
                  <a:spcPct val="0"/>
                </a:spcBef>
                <a:spcAft>
                  <a:spcPct val="0"/>
                </a:spcAft>
                <a:buFontTx/>
                <a:buNone/>
              </a:pPr>
              <a:t>8</a:t>
            </a:fld>
            <a:endParaRPr lang="en-US" altLang="zh-CN" sz="1400">
              <a:latin typeface="Verdana" panose="020B0604030504040204" pitchFamily="34" charset="0"/>
              <a:ea typeface="宋体" panose="02010600030101010101" pitchFamily="2" charset="-122"/>
            </a:endParaRPr>
          </a:p>
        </p:txBody>
      </p:sp>
      <p:sp>
        <p:nvSpPr>
          <p:cNvPr id="10243" name="Rectangle 2">
            <a:extLst>
              <a:ext uri="{FF2B5EF4-FFF2-40B4-BE49-F238E27FC236}">
                <a16:creationId xmlns:a16="http://schemas.microsoft.com/office/drawing/2014/main" id="{0B4B2D53-7B63-4E0D-A262-E47C4C346FCA}"/>
              </a:ext>
            </a:extLst>
          </p:cNvPr>
          <p:cNvSpPr>
            <a:spLocks noGrp="1" noChangeArrowheads="1"/>
          </p:cNvSpPr>
          <p:nvPr>
            <p:ph type="title" idx="4294967295"/>
          </p:nvPr>
        </p:nvSpPr>
        <p:spPr>
          <a:xfrm>
            <a:off x="384014" y="157165"/>
            <a:ext cx="8540750" cy="1143000"/>
          </a:xfrm>
        </p:spPr>
        <p:txBody>
          <a:bodyPr vert="horz" lIns="91429" tIns="45714" rIns="91429" bIns="45714" rtlCol="0" anchor="ctr">
            <a:normAutofit/>
          </a:bodyPr>
          <a:lstStyle/>
          <a:p>
            <a:r>
              <a:rPr lang="en-US" altLang="zh-CN" dirty="0"/>
              <a:t>3.3 </a:t>
            </a:r>
            <a:r>
              <a:rPr lang="zh-CN" altLang="en-US" dirty="0"/>
              <a:t>产品类别的划分</a:t>
            </a:r>
            <a:endParaRPr lang="zh-CN" altLang="en-US" dirty="0">
              <a:latin typeface="楷体" panose="02010609060101010101" pitchFamily="49" charset="-122"/>
              <a:ea typeface="楷体" panose="02010609060101010101" pitchFamily="49" charset="-122"/>
            </a:endParaRPr>
          </a:p>
        </p:txBody>
      </p:sp>
      <p:sp>
        <p:nvSpPr>
          <p:cNvPr id="10244" name="Rectangle 3">
            <a:extLst>
              <a:ext uri="{FF2B5EF4-FFF2-40B4-BE49-F238E27FC236}">
                <a16:creationId xmlns:a16="http://schemas.microsoft.com/office/drawing/2014/main" id="{565CDFDE-E773-43B0-9F94-54D4519BCE11}"/>
              </a:ext>
            </a:extLst>
          </p:cNvPr>
          <p:cNvSpPr>
            <a:spLocks noGrp="1" noChangeArrowheads="1"/>
          </p:cNvSpPr>
          <p:nvPr>
            <p:ph type="body" idx="4294967295"/>
          </p:nvPr>
        </p:nvSpPr>
        <p:spPr>
          <a:xfrm>
            <a:off x="417530" y="1402977"/>
            <a:ext cx="4146082" cy="4456113"/>
          </a:xfrm>
        </p:spPr>
        <p:txBody>
          <a:bodyPr vert="horz" lIns="91429" tIns="45714" rIns="91429" bIns="45714" rtlCol="0">
            <a:normAutofit/>
          </a:bodyPr>
          <a:lstStyle/>
          <a:p>
            <a:pPr defTabSz="1019175">
              <a:buNone/>
            </a:pPr>
            <a:endParaRPr lang="en-US" altLang="zh-CN" dirty="0">
              <a:latin typeface="楷体" panose="02010609060101010101" pitchFamily="49" charset="-122"/>
              <a:ea typeface="楷体" panose="02010609060101010101" pitchFamily="49" charset="-122"/>
            </a:endParaRPr>
          </a:p>
          <a:p>
            <a:pPr lvl="1" defTabSz="1019175">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结构</a:t>
            </a:r>
            <a:endParaRPr lang="en-US" altLang="zh-CN" dirty="0">
              <a:latin typeface="楷体" panose="02010609060101010101" pitchFamily="49" charset="-122"/>
              <a:ea typeface="楷体" panose="02010609060101010101" pitchFamily="49" charset="-122"/>
            </a:endParaRPr>
          </a:p>
          <a:p>
            <a:pPr lvl="1" defTabSz="1019175">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应用环境</a:t>
            </a:r>
            <a:endParaRPr lang="en-US" altLang="zh-CN" dirty="0">
              <a:latin typeface="楷体" panose="02010609060101010101" pitchFamily="49" charset="-122"/>
              <a:ea typeface="楷体" panose="02010609060101010101" pitchFamily="49" charset="-122"/>
            </a:endParaRPr>
          </a:p>
          <a:p>
            <a:pPr lvl="1" defTabSz="1019175">
              <a:buFont typeface="Wingdings" panose="05000000000000000000" pitchFamily="2" charset="2"/>
              <a:buChar char="ü"/>
            </a:pPr>
            <a:r>
              <a:rPr lang="zh-CN" altLang="en-US" dirty="0">
                <a:latin typeface="楷体" panose="02010609060101010101" pitchFamily="49" charset="-122"/>
                <a:ea typeface="楷体" panose="02010609060101010101" pitchFamily="49" charset="-122"/>
              </a:rPr>
              <a:t>制冷量</a:t>
            </a:r>
          </a:p>
        </p:txBody>
      </p:sp>
      <p:pic>
        <p:nvPicPr>
          <p:cNvPr id="2" name="图片 1">
            <a:extLst>
              <a:ext uri="{FF2B5EF4-FFF2-40B4-BE49-F238E27FC236}">
                <a16:creationId xmlns:a16="http://schemas.microsoft.com/office/drawing/2014/main" id="{80A9F7B8-FA4A-469F-8409-8D77BEDEE8DB}"/>
              </a:ext>
            </a:extLst>
          </p:cNvPr>
          <p:cNvPicPr>
            <a:picLocks noChangeAspect="1"/>
          </p:cNvPicPr>
          <p:nvPr/>
        </p:nvPicPr>
        <p:blipFill>
          <a:blip r:embed="rId2" cstate="print"/>
          <a:stretch>
            <a:fillRect/>
          </a:stretch>
        </p:blipFill>
        <p:spPr>
          <a:xfrm>
            <a:off x="3601679" y="2283759"/>
            <a:ext cx="6327743" cy="3305261"/>
          </a:xfrm>
          <a:prstGeom prst="rect">
            <a:avLst/>
          </a:prstGeom>
        </p:spPr>
      </p:pic>
      <p:sp>
        <p:nvSpPr>
          <p:cNvPr id="6" name="标题 1">
            <a:extLst>
              <a:ext uri="{FF2B5EF4-FFF2-40B4-BE49-F238E27FC236}">
                <a16:creationId xmlns:a16="http://schemas.microsoft.com/office/drawing/2014/main" id="{0B381854-0CEF-43EF-8EAD-15399BC3C93A}"/>
              </a:ext>
            </a:extLst>
          </p:cNvPr>
          <p:cNvSpPr txBox="1">
            <a:spLocks noChangeArrowheads="1"/>
          </p:cNvSpPr>
          <p:nvPr/>
        </p:nvSpPr>
        <p:spPr>
          <a:xfrm>
            <a:off x="4439929" y="1655670"/>
            <a:ext cx="4632191" cy="5423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t>产品类别的划分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33082" y="244138"/>
            <a:ext cx="6721475" cy="811212"/>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印品黑体" panose="00000500000000000000" pitchFamily="2" charset="-122"/>
                <a:ea typeface="+mj-ea"/>
                <a:cs typeface="+mj-cs"/>
              </a:defRPr>
            </a:lvl1pPr>
          </a:lstStyle>
          <a:p>
            <a:pPr algn="l"/>
            <a:r>
              <a:rPr lang="en-US" altLang="zh-CN" sz="2667" dirty="0">
                <a:solidFill>
                  <a:srgbClr val="7030A0"/>
                </a:solidFill>
                <a:latin typeface="黑体" pitchFamily="49" charset="-122"/>
                <a:ea typeface="黑体" pitchFamily="49" charset="-122"/>
              </a:rPr>
              <a:t>3.4 </a:t>
            </a:r>
            <a:r>
              <a:rPr lang="zh-CN" altLang="en-US" sz="2667" dirty="0">
                <a:solidFill>
                  <a:srgbClr val="7030A0"/>
                </a:solidFill>
                <a:latin typeface="黑体" pitchFamily="49" charset="-122"/>
                <a:ea typeface="黑体" pitchFamily="49" charset="-122"/>
              </a:rPr>
              <a:t>能效要求</a:t>
            </a:r>
            <a:endParaRPr lang="en-US" altLang="zh-CN" sz="2667" dirty="0">
              <a:solidFill>
                <a:srgbClr val="7030A0"/>
              </a:solidFill>
              <a:latin typeface="黑体" pitchFamily="49" charset="-122"/>
              <a:ea typeface="黑体" pitchFamily="49" charset="-122"/>
            </a:endParaRPr>
          </a:p>
        </p:txBody>
      </p:sp>
      <p:pic>
        <p:nvPicPr>
          <p:cNvPr id="3" name="图片 2">
            <a:extLst>
              <a:ext uri="{FF2B5EF4-FFF2-40B4-BE49-F238E27FC236}">
                <a16:creationId xmlns:a16="http://schemas.microsoft.com/office/drawing/2014/main" id="{0476C4C4-71B4-46A1-9F0B-B45D2C362714}"/>
              </a:ext>
            </a:extLst>
          </p:cNvPr>
          <p:cNvPicPr>
            <a:picLocks noChangeAspect="1"/>
          </p:cNvPicPr>
          <p:nvPr/>
        </p:nvPicPr>
        <p:blipFill>
          <a:blip r:embed="rId2" cstate="print"/>
          <a:stretch>
            <a:fillRect/>
          </a:stretch>
        </p:blipFill>
        <p:spPr>
          <a:xfrm>
            <a:off x="7122253" y="897623"/>
            <a:ext cx="4463867" cy="3597157"/>
          </a:xfrm>
          <a:prstGeom prst="rect">
            <a:avLst/>
          </a:prstGeom>
        </p:spPr>
      </p:pic>
      <p:graphicFrame>
        <p:nvGraphicFramePr>
          <p:cNvPr id="8" name="表格 7">
            <a:extLst>
              <a:ext uri="{FF2B5EF4-FFF2-40B4-BE49-F238E27FC236}">
                <a16:creationId xmlns:a16="http://schemas.microsoft.com/office/drawing/2014/main" id="{A7EE6CCA-F435-4CC7-A019-13DD3148BE6C}"/>
              </a:ext>
            </a:extLst>
          </p:cNvPr>
          <p:cNvGraphicFramePr>
            <a:graphicFrameLocks noGrp="1"/>
          </p:cNvGraphicFramePr>
          <p:nvPr>
            <p:extLst>
              <p:ext uri="{D42A27DB-BD31-4B8C-83A1-F6EECF244321}">
                <p14:modId xmlns:p14="http://schemas.microsoft.com/office/powerpoint/2010/main" val="3396387200"/>
              </p:ext>
            </p:extLst>
          </p:nvPr>
        </p:nvGraphicFramePr>
        <p:xfrm>
          <a:off x="895812" y="1625368"/>
          <a:ext cx="5016500" cy="2449963"/>
        </p:xfrm>
        <a:graphic>
          <a:graphicData uri="http://schemas.openxmlformats.org/drawingml/2006/table">
            <a:tbl>
              <a:tblPr/>
              <a:tblGrid>
                <a:gridCol w="1631577">
                  <a:extLst>
                    <a:ext uri="{9D8B030D-6E8A-4147-A177-3AD203B41FA5}">
                      <a16:colId xmlns:a16="http://schemas.microsoft.com/office/drawing/2014/main" val="4001738855"/>
                    </a:ext>
                  </a:extLst>
                </a:gridCol>
                <a:gridCol w="696968">
                  <a:extLst>
                    <a:ext uri="{9D8B030D-6E8A-4147-A177-3AD203B41FA5}">
                      <a16:colId xmlns:a16="http://schemas.microsoft.com/office/drawing/2014/main" val="3355637021"/>
                    </a:ext>
                  </a:extLst>
                </a:gridCol>
                <a:gridCol w="630555">
                  <a:extLst>
                    <a:ext uri="{9D8B030D-6E8A-4147-A177-3AD203B41FA5}">
                      <a16:colId xmlns:a16="http://schemas.microsoft.com/office/drawing/2014/main" val="830532838"/>
                    </a:ext>
                  </a:extLst>
                </a:gridCol>
                <a:gridCol w="641350">
                  <a:extLst>
                    <a:ext uri="{9D8B030D-6E8A-4147-A177-3AD203B41FA5}">
                      <a16:colId xmlns:a16="http://schemas.microsoft.com/office/drawing/2014/main" val="2119807560"/>
                    </a:ext>
                  </a:extLst>
                </a:gridCol>
                <a:gridCol w="699135">
                  <a:extLst>
                    <a:ext uri="{9D8B030D-6E8A-4147-A177-3AD203B41FA5}">
                      <a16:colId xmlns:a16="http://schemas.microsoft.com/office/drawing/2014/main" val="2035538081"/>
                    </a:ext>
                  </a:extLst>
                </a:gridCol>
                <a:gridCol w="716915">
                  <a:extLst>
                    <a:ext uri="{9D8B030D-6E8A-4147-A177-3AD203B41FA5}">
                      <a16:colId xmlns:a16="http://schemas.microsoft.com/office/drawing/2014/main" val="526448875"/>
                    </a:ext>
                  </a:extLst>
                </a:gridCol>
              </a:tblGrid>
              <a:tr h="625840">
                <a:tc rowSpan="2">
                  <a:txBody>
                    <a:bodyPr/>
                    <a:lstStyle/>
                    <a:p>
                      <a:pPr algn="ctr">
                        <a:spcAft>
                          <a:spcPts val="0"/>
                        </a:spcAft>
                      </a:pPr>
                      <a:r>
                        <a:rPr lang="zh-CN" sz="1400" kern="100" dirty="0">
                          <a:effectLst/>
                          <a:latin typeface="Times New Roman" panose="02020603050405020304" pitchFamily="18" charset="0"/>
                          <a:ea typeface="宋体" panose="02010600030101010101" pitchFamily="2" charset="-122"/>
                        </a:rPr>
                        <a:t>额定制冷量（</a:t>
                      </a:r>
                      <a:r>
                        <a:rPr lang="en-US" sz="1400" kern="100" dirty="0">
                          <a:effectLst/>
                          <a:latin typeface="Times New Roman" panose="02020603050405020304" pitchFamily="18" charset="0"/>
                          <a:ea typeface="宋体" panose="02010600030101010101" pitchFamily="2" charset="-122"/>
                        </a:rPr>
                        <a:t>CC</a:t>
                      </a:r>
                      <a:r>
                        <a:rPr lang="zh-CN" sz="1400" kern="100" dirty="0">
                          <a:effectLst/>
                          <a:latin typeface="Times New Roman" panose="02020603050405020304" pitchFamily="18" charset="0"/>
                          <a:ea typeface="宋体" panose="02010600030101010101" pitchFamily="2" charset="-122"/>
                        </a:rPr>
                        <a:t>）</a:t>
                      </a:r>
                    </a:p>
                    <a:p>
                      <a:pPr algn="ctr">
                        <a:spcAft>
                          <a:spcPts val="0"/>
                        </a:spcAft>
                      </a:pPr>
                      <a:r>
                        <a:rPr lang="en-US" sz="1400" kern="100" dirty="0">
                          <a:effectLst/>
                          <a:latin typeface="Times New Roman" panose="02020603050405020304" pitchFamily="18" charset="0"/>
                          <a:ea typeface="宋体" panose="02010600030101010101" pitchFamily="2" charset="-122"/>
                        </a:rPr>
                        <a:t>W</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zh-CN" sz="1400" kern="100" dirty="0">
                          <a:effectLst/>
                          <a:latin typeface="Times New Roman" panose="02020603050405020304" pitchFamily="18" charset="0"/>
                          <a:ea typeface="宋体" panose="02010600030101010101" pitchFamily="2" charset="-122"/>
                        </a:rPr>
                        <a:t>全年能源消耗效率</a:t>
                      </a:r>
                      <a:r>
                        <a:rPr lang="en-US" sz="1400" kern="100" dirty="0">
                          <a:effectLst/>
                          <a:latin typeface="Times New Roman" panose="02020603050405020304" pitchFamily="18" charset="0"/>
                          <a:ea typeface="宋体" panose="02010600030101010101" pitchFamily="2" charset="-122"/>
                        </a:rPr>
                        <a:t>(APF)</a:t>
                      </a:r>
                      <a:endParaRPr lang="zh-CN" sz="1400" kern="100" dirty="0">
                        <a:effectLst/>
                        <a:latin typeface="Times New Roman" panose="02020603050405020304" pitchFamily="18" charset="0"/>
                        <a:ea typeface="宋体" panose="02010600030101010101" pitchFamily="2" charset="-122"/>
                      </a:endParaRPr>
                    </a:p>
                    <a:p>
                      <a:pPr algn="ctr">
                        <a:spcAft>
                          <a:spcPts val="0"/>
                        </a:spcAft>
                      </a:pPr>
                      <a:r>
                        <a:rPr lang="zh-CN" altLang="en-US" sz="1400" kern="100" dirty="0">
                          <a:effectLst/>
                          <a:latin typeface="Times New Roman" panose="02020603050405020304" pitchFamily="18" charset="0"/>
                          <a:ea typeface="宋体" panose="02010600030101010101" pitchFamily="2" charset="-122"/>
                        </a:rPr>
                        <a:t>（</a:t>
                      </a:r>
                      <a:r>
                        <a:rPr lang="en-US" altLang="zh-CN" sz="1400" kern="100" dirty="0" err="1">
                          <a:effectLst/>
                          <a:latin typeface="Times New Roman" panose="02020603050405020304" pitchFamily="18" charset="0"/>
                          <a:ea typeface="宋体" panose="02010600030101010101" pitchFamily="2" charset="-122"/>
                        </a:rPr>
                        <a:t>W·h</a:t>
                      </a:r>
                      <a:r>
                        <a:rPr lang="zh-CN" altLang="en-US" sz="1400" kern="100" dirty="0">
                          <a:effectLst/>
                          <a:latin typeface="Times New Roman" panose="02020603050405020304" pitchFamily="18" charset="0"/>
                          <a:ea typeface="宋体" panose="02010600030101010101" pitchFamily="2" charset="-122"/>
                        </a:rPr>
                        <a:t>）</a:t>
                      </a:r>
                      <a:r>
                        <a:rPr lang="en-US" sz="1400" kern="100" dirty="0">
                          <a:effectLst/>
                          <a:latin typeface="Times New Roman" panose="02020603050405020304" pitchFamily="18" charset="0"/>
                          <a:ea typeface="宋体" panose="02010600030101010101" pitchFamily="2" charset="-122"/>
                        </a:rPr>
                        <a:t>/</a:t>
                      </a:r>
                      <a:r>
                        <a:rPr lang="zh-CN" sz="1400" kern="100" dirty="0">
                          <a:effectLst/>
                          <a:latin typeface="Times New Roman" panose="02020603050405020304" pitchFamily="18" charset="0"/>
                          <a:ea typeface="宋体" panose="02010600030101010101" pitchFamily="2" charset="-122"/>
                        </a:rPr>
                        <a:t>（</a:t>
                      </a:r>
                      <a:r>
                        <a:rPr lang="en-US" sz="1400" kern="100" dirty="0" err="1">
                          <a:effectLst/>
                          <a:latin typeface="Times New Roman" panose="02020603050405020304" pitchFamily="18" charset="0"/>
                          <a:ea typeface="宋体" panose="02010600030101010101" pitchFamily="2" charset="-122"/>
                        </a:rPr>
                        <a:t>W·h</a:t>
                      </a:r>
                      <a:r>
                        <a:rPr lang="zh-CN" sz="1400" kern="100" dirty="0">
                          <a:effectLst/>
                          <a:latin typeface="Times New Roman" panose="02020603050405020304" pitchFamily="18" charset="0"/>
                          <a:ea typeface="宋体" panose="02010600030101010101" pitchFamily="2"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34973305"/>
                  </a:ext>
                </a:extLst>
              </a:tr>
              <a:tr h="409776">
                <a:tc vMerge="1">
                  <a:txBody>
                    <a:bodyPr/>
                    <a:lstStyle/>
                    <a:p>
                      <a:endParaRPr lang="zh-CN" altLang="en-US"/>
                    </a:p>
                  </a:txBody>
                  <a:tcPr/>
                </a:tc>
                <a:tc gridSpan="5">
                  <a:txBody>
                    <a:bodyPr/>
                    <a:lstStyle/>
                    <a:p>
                      <a:pPr algn="ctr">
                        <a:spcAft>
                          <a:spcPts val="0"/>
                        </a:spcAft>
                      </a:pPr>
                      <a:r>
                        <a:rPr lang="zh-CN" sz="1400" kern="100">
                          <a:effectLst/>
                          <a:latin typeface="Times New Roman" panose="02020603050405020304" pitchFamily="18" charset="0"/>
                          <a:ea typeface="宋体" panose="02010600030101010101" pitchFamily="2" charset="-122"/>
                        </a:rPr>
                        <a:t>能效等级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40134148"/>
                  </a:ext>
                </a:extLst>
              </a:tr>
              <a:tr h="409776">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 </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1</a:t>
                      </a:r>
                      <a:r>
                        <a:rPr lang="zh-CN" sz="1400" kern="100">
                          <a:effectLst/>
                          <a:latin typeface="Times New Roman" panose="02020603050405020304" pitchFamily="18" charset="0"/>
                          <a:ea typeface="宋体" panose="02010600030101010101" pitchFamily="2" charset="-122"/>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2</a:t>
                      </a:r>
                      <a:r>
                        <a:rPr lang="zh-CN" sz="1400" kern="100">
                          <a:effectLst/>
                          <a:latin typeface="Times New Roman" panose="02020603050405020304" pitchFamily="18" charset="0"/>
                          <a:ea typeface="宋体" panose="02010600030101010101" pitchFamily="2" charset="-122"/>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3</a:t>
                      </a:r>
                      <a:r>
                        <a:rPr lang="zh-CN" sz="1400" kern="100">
                          <a:effectLst/>
                          <a:latin typeface="Times New Roman" panose="02020603050405020304" pitchFamily="18" charset="0"/>
                          <a:ea typeface="宋体" panose="02010600030101010101" pitchFamily="2" charset="-122"/>
                        </a:rPr>
                        <a:t>级</a:t>
                      </a:r>
                      <a:r>
                        <a:rPr lang="zh-CN" sz="1400" kern="100">
                          <a:solidFill>
                            <a:srgbClr val="000000"/>
                          </a:solidFill>
                          <a:effectLst/>
                          <a:latin typeface="Times New Roman" panose="02020603050405020304" pitchFamily="18" charset="0"/>
                          <a:ea typeface="宋体" panose="02010600030101010101" pitchFamily="2" charset="-122"/>
                        </a:rPr>
                        <a:t> </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4</a:t>
                      </a:r>
                      <a:r>
                        <a:rPr lang="zh-CN" sz="1400" kern="100">
                          <a:effectLst/>
                          <a:latin typeface="Times New Roman" panose="02020603050405020304" pitchFamily="18" charset="0"/>
                          <a:ea typeface="宋体" panose="02010600030101010101" pitchFamily="2" charset="-122"/>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5</a:t>
                      </a:r>
                      <a:r>
                        <a:rPr lang="zh-CN" sz="1400" kern="100">
                          <a:effectLst/>
                          <a:latin typeface="Times New Roman" panose="02020603050405020304" pitchFamily="18" charset="0"/>
                          <a:ea typeface="宋体" panose="02010600030101010101" pitchFamily="2" charset="-122"/>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10066"/>
                  </a:ext>
                </a:extLst>
              </a:tr>
              <a:tr h="368798">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CC ≤ 4500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5.00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4.50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4.00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3.50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3.30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337314"/>
                  </a:ext>
                </a:extLst>
              </a:tr>
              <a:tr h="322853">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4500 &lt; CC ≤ 7100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4.50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4.00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3.50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3.30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3.20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199425"/>
                  </a:ext>
                </a:extLst>
              </a:tr>
              <a:tr h="312920">
                <a:tc>
                  <a:txBody>
                    <a:bodyPr/>
                    <a:lstStyle/>
                    <a:p>
                      <a:pPr algn="ctr">
                        <a:spcAft>
                          <a:spcPts val="0"/>
                        </a:spcAft>
                      </a:pPr>
                      <a:r>
                        <a:rPr lang="en-US" sz="1400" kern="100">
                          <a:effectLst/>
                          <a:latin typeface="Times New Roman" panose="02020603050405020304" pitchFamily="18" charset="0"/>
                          <a:ea typeface="宋体" panose="02010600030101010101" pitchFamily="2" charset="-122"/>
                        </a:rPr>
                        <a:t>7100 &lt; CC ≤ 14000</a:t>
                      </a:r>
                      <a:endParaRPr lang="zh-CN" sz="14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4.20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3.70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3.30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宋体" panose="02010600030101010101" pitchFamily="2" charset="-122"/>
                          <a:ea typeface="宋体" panose="02010600030101010101" pitchFamily="2" charset="-122"/>
                          <a:cs typeface="宋体" panose="02010600030101010101" pitchFamily="2" charset="-122"/>
                        </a:rPr>
                        <a:t>3.20</a:t>
                      </a:r>
                      <a:endParaRPr lang="zh-CN" sz="14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3.10</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527456"/>
                  </a:ext>
                </a:extLst>
              </a:tr>
            </a:tbl>
          </a:graphicData>
        </a:graphic>
      </p:graphicFrame>
      <p:graphicFrame>
        <p:nvGraphicFramePr>
          <p:cNvPr id="7" name="表格 6"/>
          <p:cNvGraphicFramePr>
            <a:graphicFrameLocks noGrp="1"/>
          </p:cNvGraphicFramePr>
          <p:nvPr/>
        </p:nvGraphicFramePr>
        <p:xfrm>
          <a:off x="943452" y="4496964"/>
          <a:ext cx="5105011" cy="1719278"/>
        </p:xfrm>
        <a:graphic>
          <a:graphicData uri="http://schemas.openxmlformats.org/drawingml/2006/table">
            <a:tbl>
              <a:tblPr/>
              <a:tblGrid>
                <a:gridCol w="1448802">
                  <a:extLst>
                    <a:ext uri="{9D8B030D-6E8A-4147-A177-3AD203B41FA5}">
                      <a16:colId xmlns:a16="http://schemas.microsoft.com/office/drawing/2014/main" val="20000"/>
                    </a:ext>
                  </a:extLst>
                </a:gridCol>
                <a:gridCol w="724911">
                  <a:extLst>
                    <a:ext uri="{9D8B030D-6E8A-4147-A177-3AD203B41FA5}">
                      <a16:colId xmlns:a16="http://schemas.microsoft.com/office/drawing/2014/main" val="20001"/>
                    </a:ext>
                  </a:extLst>
                </a:gridCol>
                <a:gridCol w="771878">
                  <a:extLst>
                    <a:ext uri="{9D8B030D-6E8A-4147-A177-3AD203B41FA5}">
                      <a16:colId xmlns:a16="http://schemas.microsoft.com/office/drawing/2014/main" val="20002"/>
                    </a:ext>
                  </a:extLst>
                </a:gridCol>
                <a:gridCol w="772899">
                  <a:extLst>
                    <a:ext uri="{9D8B030D-6E8A-4147-A177-3AD203B41FA5}">
                      <a16:colId xmlns:a16="http://schemas.microsoft.com/office/drawing/2014/main" val="20003"/>
                    </a:ext>
                  </a:extLst>
                </a:gridCol>
                <a:gridCol w="772899">
                  <a:extLst>
                    <a:ext uri="{9D8B030D-6E8A-4147-A177-3AD203B41FA5}">
                      <a16:colId xmlns:a16="http://schemas.microsoft.com/office/drawing/2014/main" val="20004"/>
                    </a:ext>
                  </a:extLst>
                </a:gridCol>
                <a:gridCol w="613622">
                  <a:extLst>
                    <a:ext uri="{9D8B030D-6E8A-4147-A177-3AD203B41FA5}">
                      <a16:colId xmlns:a16="http://schemas.microsoft.com/office/drawing/2014/main" val="20005"/>
                    </a:ext>
                  </a:extLst>
                </a:gridCol>
              </a:tblGrid>
              <a:tr h="433258">
                <a:tc rowSpan="3">
                  <a:txBody>
                    <a:bodyPr/>
                    <a:lstStyle/>
                    <a:p>
                      <a:pPr algn="ctr">
                        <a:spcAft>
                          <a:spcPts val="0"/>
                        </a:spcAft>
                      </a:pPr>
                      <a:r>
                        <a:rPr lang="zh-CN" sz="1050" kern="100" dirty="0">
                          <a:latin typeface="Times New Roman"/>
                          <a:ea typeface="宋体"/>
                          <a:cs typeface="Times New Roman"/>
                        </a:rPr>
                        <a:t>额定制冷量（</a:t>
                      </a:r>
                      <a:r>
                        <a:rPr lang="en-US" sz="1050" kern="100" dirty="0">
                          <a:latin typeface="Times New Roman"/>
                          <a:ea typeface="宋体"/>
                          <a:cs typeface="Times New Roman"/>
                        </a:rPr>
                        <a:t>CC</a:t>
                      </a:r>
                      <a:r>
                        <a:rPr lang="zh-CN" sz="1050" kern="100" dirty="0">
                          <a:latin typeface="Times New Roman"/>
                          <a:ea typeface="宋体"/>
                          <a:cs typeface="Times New Roman"/>
                        </a:rPr>
                        <a:t>）</a:t>
                      </a:r>
                      <a:r>
                        <a:rPr lang="en-US" sz="1050" kern="100" dirty="0">
                          <a:latin typeface="Times New Roman"/>
                          <a:ea typeface="宋体"/>
                          <a:cs typeface="Times New Roman"/>
                        </a:rPr>
                        <a:t>W</a:t>
                      </a:r>
                      <a:r>
                        <a:rPr lang="en-US" sz="1050" kern="0" dirty="0">
                          <a:solidFill>
                            <a:srgbClr val="000000"/>
                          </a:solidFill>
                          <a:latin typeface="宋体"/>
                          <a:ea typeface="宋体"/>
                          <a:cs typeface="宋体"/>
                        </a:rPr>
                        <a:t> </a:t>
                      </a:r>
                      <a:endParaRPr lang="zh-CN" sz="105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zh-CN" sz="1050" kern="100">
                          <a:latin typeface="Times New Roman"/>
                          <a:ea typeface="宋体"/>
                          <a:cs typeface="Times New Roman"/>
                        </a:rPr>
                        <a:t>制冷季节能源消耗效率</a:t>
                      </a:r>
                      <a:r>
                        <a:rPr lang="en-US" sz="1050" kern="100">
                          <a:latin typeface="Times New Roman"/>
                          <a:ea typeface="宋体"/>
                          <a:cs typeface="Times New Roman"/>
                        </a:rPr>
                        <a:t>(SEER)</a:t>
                      </a:r>
                      <a:endParaRPr lang="zh-CN" sz="1050" kern="100">
                        <a:latin typeface="Times New Roman"/>
                        <a:ea typeface="宋体"/>
                        <a:cs typeface="Times New Roman"/>
                      </a:endParaRPr>
                    </a:p>
                    <a:p>
                      <a:pPr algn="ctr">
                        <a:spcAft>
                          <a:spcPts val="0"/>
                        </a:spcAft>
                      </a:pPr>
                      <a:r>
                        <a:rPr lang="zh-CN" sz="1050" kern="100">
                          <a:latin typeface="Times New Roman"/>
                          <a:ea typeface="宋体"/>
                          <a:cs typeface="Times New Roman"/>
                        </a:rPr>
                        <a:t>（</a:t>
                      </a:r>
                      <a:r>
                        <a:rPr lang="en-US" sz="1050" kern="100">
                          <a:latin typeface="Times New Roman"/>
                          <a:ea typeface="宋体"/>
                          <a:cs typeface="Times New Roman"/>
                        </a:rPr>
                        <a:t>W·h</a:t>
                      </a:r>
                      <a:r>
                        <a:rPr lang="zh-CN" sz="1050" kern="100">
                          <a:latin typeface="Times New Roman"/>
                          <a:ea typeface="宋体"/>
                          <a:cs typeface="Times New Roman"/>
                        </a:rPr>
                        <a:t>）</a:t>
                      </a:r>
                      <a:r>
                        <a:rPr lang="en-US" sz="1050" kern="100">
                          <a:latin typeface="Times New Roman"/>
                          <a:ea typeface="宋体"/>
                          <a:cs typeface="Times New Roman"/>
                        </a:rPr>
                        <a:t>/</a:t>
                      </a:r>
                      <a:r>
                        <a:rPr lang="zh-CN" sz="1050" kern="100">
                          <a:latin typeface="Times New Roman"/>
                          <a:ea typeface="宋体"/>
                          <a:cs typeface="Times New Roman"/>
                        </a:rPr>
                        <a:t>（</a:t>
                      </a:r>
                      <a:r>
                        <a:rPr lang="en-US" sz="1050" kern="100">
                          <a:latin typeface="Times New Roman"/>
                          <a:ea typeface="宋体"/>
                          <a:cs typeface="Times New Roman"/>
                        </a:rPr>
                        <a:t>W·h</a:t>
                      </a:r>
                      <a:r>
                        <a:rPr lang="zh-CN" sz="1050" kern="100">
                          <a:latin typeface="Times New Roman"/>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3681">
                <a:tc vMerge="1">
                  <a:txBody>
                    <a:bodyPr/>
                    <a:lstStyle/>
                    <a:p>
                      <a:endParaRPr lang="zh-CN" altLang="en-US"/>
                    </a:p>
                  </a:txBody>
                  <a:tcPr/>
                </a:tc>
                <a:tc gridSpan="5">
                  <a:txBody>
                    <a:bodyPr/>
                    <a:lstStyle/>
                    <a:p>
                      <a:pPr algn="ctr">
                        <a:spcAft>
                          <a:spcPts val="0"/>
                        </a:spcAft>
                      </a:pPr>
                      <a:r>
                        <a:rPr lang="zh-CN" sz="1050" kern="100">
                          <a:latin typeface="Times New Roman"/>
                          <a:ea typeface="宋体"/>
                          <a:cs typeface="Times New Roman"/>
                        </a:rPr>
                        <a:t>能效等级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92277">
                <a:tc vMerge="1">
                  <a:txBody>
                    <a:bodyPr/>
                    <a:lstStyle/>
                    <a:p>
                      <a:endParaRPr lang="zh-CN" altLang="en-US"/>
                    </a:p>
                  </a:txBody>
                  <a:tcPr/>
                </a:tc>
                <a:tc>
                  <a:txBody>
                    <a:bodyPr/>
                    <a:lstStyle/>
                    <a:p>
                      <a:pPr algn="ctr">
                        <a:spcAft>
                          <a:spcPts val="0"/>
                        </a:spcAft>
                      </a:pPr>
                      <a:r>
                        <a:rPr lang="en-US" sz="1050" kern="0">
                          <a:solidFill>
                            <a:srgbClr val="000000"/>
                          </a:solidFill>
                          <a:latin typeface="Times New Roman"/>
                          <a:ea typeface="宋体"/>
                          <a:cs typeface="Times New Roman"/>
                        </a:rPr>
                        <a:t>1</a:t>
                      </a:r>
                      <a:r>
                        <a:rPr lang="zh-CN" sz="1050" kern="0">
                          <a:solidFill>
                            <a:srgbClr val="000000"/>
                          </a:solidFill>
                          <a:latin typeface="Times New Roman"/>
                          <a:ea typeface="宋体"/>
                          <a:cs typeface="Times New Roman"/>
                        </a:rPr>
                        <a:t>级</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latin typeface="Times New Roman"/>
                          <a:ea typeface="宋体"/>
                          <a:cs typeface="Times New Roman"/>
                        </a:rPr>
                        <a:t>2</a:t>
                      </a:r>
                      <a:r>
                        <a:rPr lang="zh-CN" sz="1050" kern="0">
                          <a:solidFill>
                            <a:srgbClr val="000000"/>
                          </a:solidFill>
                          <a:latin typeface="Times New Roman"/>
                          <a:ea typeface="宋体"/>
                          <a:cs typeface="Times New Roman"/>
                        </a:rPr>
                        <a:t>级</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latin typeface="Times New Roman"/>
                          <a:ea typeface="宋体"/>
                          <a:cs typeface="Times New Roman"/>
                        </a:rPr>
                        <a:t>3</a:t>
                      </a:r>
                      <a:r>
                        <a:rPr lang="zh-CN" sz="1050" kern="0">
                          <a:solidFill>
                            <a:srgbClr val="000000"/>
                          </a:solidFill>
                          <a:latin typeface="Times New Roman"/>
                          <a:ea typeface="宋体"/>
                          <a:cs typeface="Times New Roman"/>
                        </a:rPr>
                        <a:t>级</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latin typeface="Times New Roman"/>
                          <a:ea typeface="宋体"/>
                          <a:cs typeface="Times New Roman"/>
                        </a:rPr>
                        <a:t>4</a:t>
                      </a:r>
                      <a:r>
                        <a:rPr lang="zh-CN" sz="1050" kern="0">
                          <a:solidFill>
                            <a:srgbClr val="000000"/>
                          </a:solidFill>
                          <a:latin typeface="Times New Roman"/>
                          <a:ea typeface="宋体"/>
                          <a:cs typeface="Times New Roman"/>
                        </a:rPr>
                        <a:t>级</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latin typeface="Times New Roman"/>
                          <a:ea typeface="宋体"/>
                          <a:cs typeface="Times New Roman"/>
                        </a:rPr>
                        <a:t>5</a:t>
                      </a:r>
                      <a:r>
                        <a:rPr lang="zh-CN" sz="1050" kern="0">
                          <a:solidFill>
                            <a:srgbClr val="000000"/>
                          </a:solidFill>
                          <a:latin typeface="Times New Roman"/>
                          <a:ea typeface="宋体"/>
                          <a:cs typeface="Times New Roman"/>
                        </a:rPr>
                        <a:t>级</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4366">
                <a:tc>
                  <a:txBody>
                    <a:bodyPr/>
                    <a:lstStyle/>
                    <a:p>
                      <a:pPr algn="ctr">
                        <a:spcAft>
                          <a:spcPts val="0"/>
                        </a:spcAft>
                      </a:pPr>
                      <a:r>
                        <a:rPr lang="en-US" sz="1050" kern="0">
                          <a:solidFill>
                            <a:srgbClr val="000000"/>
                          </a:solidFill>
                          <a:latin typeface="Times New Roman"/>
                          <a:ea typeface="宋体"/>
                          <a:cs typeface="Times New Roman"/>
                        </a:rPr>
                        <a:t>C</a:t>
                      </a:r>
                      <a:r>
                        <a:rPr lang="en-US" sz="1050" kern="0">
                          <a:solidFill>
                            <a:srgbClr val="000000"/>
                          </a:solidFill>
                          <a:latin typeface="宋体"/>
                          <a:ea typeface="宋体"/>
                          <a:cs typeface="Times New Roman"/>
                        </a:rPr>
                        <a:t>C</a:t>
                      </a:r>
                      <a:r>
                        <a:rPr lang="zh-CN" sz="1050" kern="0">
                          <a:solidFill>
                            <a:srgbClr val="000000"/>
                          </a:solidFill>
                          <a:latin typeface="Times New Roman"/>
                          <a:ea typeface="宋体"/>
                          <a:cs typeface="Times New Roman"/>
                        </a:rPr>
                        <a:t>≤</a:t>
                      </a:r>
                      <a:r>
                        <a:rPr lang="en-US" sz="1050" kern="0">
                          <a:solidFill>
                            <a:srgbClr val="000000"/>
                          </a:solidFill>
                          <a:latin typeface="Times New Roman"/>
                          <a:ea typeface="宋体"/>
                          <a:cs typeface="Times New Roman"/>
                        </a:rPr>
                        <a:t>4500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5.80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5.40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5.00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3.90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3.70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629">
                <a:tc>
                  <a:txBody>
                    <a:bodyPr/>
                    <a:lstStyle/>
                    <a:p>
                      <a:pPr algn="ctr">
                        <a:spcAft>
                          <a:spcPts val="0"/>
                        </a:spcAft>
                      </a:pPr>
                      <a:r>
                        <a:rPr lang="en-US" sz="1050" kern="0">
                          <a:solidFill>
                            <a:srgbClr val="000000"/>
                          </a:solidFill>
                          <a:latin typeface="Times New Roman"/>
                          <a:ea typeface="宋体"/>
                          <a:cs typeface="Times New Roman"/>
                        </a:rPr>
                        <a:t>4500</a:t>
                      </a:r>
                      <a:r>
                        <a:rPr lang="zh-CN" sz="1050" kern="0">
                          <a:solidFill>
                            <a:srgbClr val="000000"/>
                          </a:solidFill>
                          <a:latin typeface="Times New Roman"/>
                          <a:ea typeface="宋体"/>
                          <a:cs typeface="Times New Roman"/>
                        </a:rPr>
                        <a:t>＜</a:t>
                      </a:r>
                      <a:r>
                        <a:rPr lang="en-US" sz="1050" kern="0">
                          <a:solidFill>
                            <a:srgbClr val="000000"/>
                          </a:solidFill>
                          <a:latin typeface="Times New Roman"/>
                          <a:ea typeface="宋体"/>
                          <a:cs typeface="Times New Roman"/>
                        </a:rPr>
                        <a:t>C</a:t>
                      </a:r>
                      <a:r>
                        <a:rPr lang="en-US" sz="1050" kern="0">
                          <a:solidFill>
                            <a:srgbClr val="000000"/>
                          </a:solidFill>
                          <a:latin typeface="宋体"/>
                          <a:ea typeface="宋体"/>
                          <a:cs typeface="Times New Roman"/>
                        </a:rPr>
                        <a:t>C</a:t>
                      </a:r>
                      <a:r>
                        <a:rPr lang="zh-CN" sz="1050" kern="0">
                          <a:solidFill>
                            <a:srgbClr val="000000"/>
                          </a:solidFill>
                          <a:latin typeface="Times New Roman"/>
                          <a:ea typeface="宋体"/>
                          <a:cs typeface="Times New Roman"/>
                        </a:rPr>
                        <a:t>≤</a:t>
                      </a:r>
                      <a:r>
                        <a:rPr lang="en-US" sz="1050" kern="0">
                          <a:solidFill>
                            <a:srgbClr val="000000"/>
                          </a:solidFill>
                          <a:latin typeface="Times New Roman"/>
                          <a:ea typeface="宋体"/>
                          <a:cs typeface="Times New Roman"/>
                        </a:rPr>
                        <a:t>7100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5.50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5.10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4.40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3.80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3.60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9067">
                <a:tc>
                  <a:txBody>
                    <a:bodyPr/>
                    <a:lstStyle/>
                    <a:p>
                      <a:pPr algn="ctr">
                        <a:spcAft>
                          <a:spcPts val="0"/>
                        </a:spcAft>
                      </a:pPr>
                      <a:r>
                        <a:rPr lang="en-US" sz="1050" kern="0">
                          <a:solidFill>
                            <a:srgbClr val="000000"/>
                          </a:solidFill>
                          <a:latin typeface="Times New Roman"/>
                          <a:ea typeface="宋体"/>
                          <a:cs typeface="Times New Roman"/>
                        </a:rPr>
                        <a:t>7100</a:t>
                      </a:r>
                      <a:r>
                        <a:rPr lang="zh-CN" sz="1050" kern="0">
                          <a:solidFill>
                            <a:srgbClr val="000000"/>
                          </a:solidFill>
                          <a:latin typeface="Times New Roman"/>
                          <a:ea typeface="宋体"/>
                          <a:cs typeface="Times New Roman"/>
                        </a:rPr>
                        <a:t>＜</a:t>
                      </a:r>
                      <a:r>
                        <a:rPr lang="en-US" sz="1050" kern="0">
                          <a:solidFill>
                            <a:srgbClr val="000000"/>
                          </a:solidFill>
                          <a:latin typeface="Times New Roman"/>
                          <a:ea typeface="宋体"/>
                          <a:cs typeface="Times New Roman"/>
                        </a:rPr>
                        <a:t>C</a:t>
                      </a:r>
                      <a:r>
                        <a:rPr lang="en-US" sz="1050" kern="0">
                          <a:solidFill>
                            <a:srgbClr val="000000"/>
                          </a:solidFill>
                          <a:latin typeface="宋体"/>
                          <a:ea typeface="宋体"/>
                          <a:cs typeface="Times New Roman"/>
                        </a:rPr>
                        <a:t>C</a:t>
                      </a:r>
                      <a:r>
                        <a:rPr lang="zh-CN" sz="1050" kern="0">
                          <a:solidFill>
                            <a:srgbClr val="000000"/>
                          </a:solidFill>
                          <a:latin typeface="Times New Roman"/>
                          <a:ea typeface="宋体"/>
                          <a:cs typeface="Times New Roman"/>
                        </a:rPr>
                        <a:t>≤</a:t>
                      </a:r>
                      <a:r>
                        <a:rPr lang="en-US" sz="1050" kern="0">
                          <a:solidFill>
                            <a:srgbClr val="000000"/>
                          </a:solidFill>
                          <a:latin typeface="Times New Roman"/>
                          <a:ea typeface="宋体"/>
                          <a:cs typeface="Times New Roman"/>
                        </a:rPr>
                        <a:t>14000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000000"/>
                          </a:solidFill>
                          <a:latin typeface="宋体"/>
                          <a:ea typeface="宋体"/>
                          <a:cs typeface="宋体"/>
                        </a:rPr>
                        <a:t>5.20</a:t>
                      </a:r>
                      <a:endParaRPr lang="zh-CN" sz="105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4.70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4.00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3.70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000000"/>
                          </a:solidFill>
                          <a:latin typeface="宋体"/>
                          <a:ea typeface="宋体"/>
                          <a:cs typeface="宋体"/>
                        </a:rPr>
                        <a:t>3.50</a:t>
                      </a:r>
                      <a:endParaRPr lang="zh-CN" sz="105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表格 8"/>
          <p:cNvGraphicFramePr>
            <a:graphicFrameLocks noGrp="1"/>
          </p:cNvGraphicFramePr>
          <p:nvPr/>
        </p:nvGraphicFramePr>
        <p:xfrm>
          <a:off x="7375058" y="4903102"/>
          <a:ext cx="4326431" cy="1219200"/>
        </p:xfrm>
        <a:graphic>
          <a:graphicData uri="http://schemas.openxmlformats.org/drawingml/2006/table">
            <a:tbl>
              <a:tblPr/>
              <a:tblGrid>
                <a:gridCol w="1254938">
                  <a:extLst>
                    <a:ext uri="{9D8B030D-6E8A-4147-A177-3AD203B41FA5}">
                      <a16:colId xmlns:a16="http://schemas.microsoft.com/office/drawing/2014/main" val="20000"/>
                    </a:ext>
                  </a:extLst>
                </a:gridCol>
                <a:gridCol w="986059">
                  <a:extLst>
                    <a:ext uri="{9D8B030D-6E8A-4147-A177-3AD203B41FA5}">
                      <a16:colId xmlns:a16="http://schemas.microsoft.com/office/drawing/2014/main" val="20001"/>
                    </a:ext>
                  </a:extLst>
                </a:gridCol>
                <a:gridCol w="1042717">
                  <a:extLst>
                    <a:ext uri="{9D8B030D-6E8A-4147-A177-3AD203B41FA5}">
                      <a16:colId xmlns:a16="http://schemas.microsoft.com/office/drawing/2014/main" val="20002"/>
                    </a:ext>
                  </a:extLst>
                </a:gridCol>
                <a:gridCol w="1042717">
                  <a:extLst>
                    <a:ext uri="{9D8B030D-6E8A-4147-A177-3AD203B41FA5}">
                      <a16:colId xmlns:a16="http://schemas.microsoft.com/office/drawing/2014/main" val="20003"/>
                    </a:ext>
                  </a:extLst>
                </a:gridCol>
              </a:tblGrid>
              <a:tr h="209550">
                <a:tc rowSpan="3">
                  <a:txBody>
                    <a:bodyPr/>
                    <a:lstStyle/>
                    <a:p>
                      <a:pPr algn="ctr">
                        <a:spcAft>
                          <a:spcPts val="0"/>
                        </a:spcAft>
                      </a:pPr>
                      <a:r>
                        <a:rPr lang="zh-CN" sz="1050" kern="100" dirty="0">
                          <a:latin typeface="Times New Roman"/>
                          <a:ea typeface="宋体"/>
                          <a:cs typeface="Times New Roman"/>
                        </a:rPr>
                        <a:t>名义制热量（</a:t>
                      </a:r>
                      <a:r>
                        <a:rPr lang="en-US" sz="1050" kern="100" dirty="0">
                          <a:latin typeface="Times New Roman"/>
                          <a:ea typeface="宋体"/>
                          <a:cs typeface="Times New Roman"/>
                        </a:rPr>
                        <a:t>HC</a:t>
                      </a:r>
                      <a:r>
                        <a:rPr lang="zh-CN" sz="1050" kern="100" dirty="0">
                          <a:latin typeface="Times New Roman"/>
                          <a:ea typeface="宋体"/>
                          <a:cs typeface="Times New Roman"/>
                        </a:rPr>
                        <a:t>）</a:t>
                      </a:r>
                    </a:p>
                    <a:p>
                      <a:pPr algn="ctr">
                        <a:spcAft>
                          <a:spcPts val="0"/>
                        </a:spcAft>
                      </a:pPr>
                      <a:r>
                        <a:rPr lang="en-US" sz="1050" kern="100" dirty="0">
                          <a:latin typeface="Times New Roman"/>
                          <a:ea typeface="宋体"/>
                          <a:cs typeface="Times New Roman"/>
                        </a:rPr>
                        <a:t>W</a:t>
                      </a:r>
                      <a:endParaRPr lang="zh-CN" sz="105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1050" kern="100">
                          <a:latin typeface="Times New Roman"/>
                          <a:ea typeface="宋体"/>
                          <a:cs typeface="Times New Roman"/>
                        </a:rPr>
                        <a:t>制热季节性能系数（</a:t>
                      </a:r>
                      <a:r>
                        <a:rPr lang="en-US" sz="1050" kern="100">
                          <a:latin typeface="Times New Roman"/>
                          <a:ea typeface="宋体"/>
                          <a:cs typeface="Times New Roman"/>
                        </a:rPr>
                        <a:t>HSPF</a:t>
                      </a:r>
                      <a:r>
                        <a:rPr lang="zh-CN" sz="1050" kern="100">
                          <a:latin typeface="Times New Roman"/>
                          <a:ea typeface="宋体"/>
                          <a:cs typeface="Times New Roman"/>
                        </a:rPr>
                        <a:t>）</a:t>
                      </a:r>
                    </a:p>
                    <a:p>
                      <a:pPr algn="ctr">
                        <a:spcAft>
                          <a:spcPts val="0"/>
                        </a:spcAft>
                      </a:pPr>
                      <a:r>
                        <a:rPr lang="zh-CN" sz="1050" kern="100">
                          <a:latin typeface="Times New Roman"/>
                          <a:ea typeface="宋体"/>
                          <a:cs typeface="Times New Roman"/>
                        </a:rPr>
                        <a:t>（</a:t>
                      </a:r>
                      <a:r>
                        <a:rPr lang="en-US" sz="1050" kern="100">
                          <a:latin typeface="Times New Roman"/>
                          <a:ea typeface="宋体"/>
                          <a:cs typeface="Times New Roman"/>
                        </a:rPr>
                        <a:t>W·h</a:t>
                      </a:r>
                      <a:r>
                        <a:rPr lang="zh-CN" sz="1050" kern="100">
                          <a:latin typeface="Times New Roman"/>
                          <a:ea typeface="宋体"/>
                          <a:cs typeface="Times New Roman"/>
                        </a:rPr>
                        <a:t>）</a:t>
                      </a:r>
                      <a:r>
                        <a:rPr lang="en-US" sz="1050" kern="100">
                          <a:latin typeface="Times New Roman"/>
                          <a:ea typeface="宋体"/>
                          <a:cs typeface="Times New Roman"/>
                        </a:rPr>
                        <a:t>/</a:t>
                      </a:r>
                      <a:r>
                        <a:rPr lang="zh-CN" sz="1050" kern="100">
                          <a:latin typeface="Times New Roman"/>
                          <a:ea typeface="宋体"/>
                          <a:cs typeface="Times New Roman"/>
                        </a:rPr>
                        <a:t>（</a:t>
                      </a:r>
                      <a:r>
                        <a:rPr lang="en-US" sz="1050" kern="100">
                          <a:latin typeface="Times New Roman"/>
                          <a:ea typeface="宋体"/>
                          <a:cs typeface="Times New Roman"/>
                        </a:rPr>
                        <a:t>W·h</a:t>
                      </a:r>
                      <a:r>
                        <a:rPr lang="zh-CN" sz="1050" kern="100">
                          <a:latin typeface="Times New Roman"/>
                          <a:ea typeface="宋体"/>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9550">
                <a:tc vMerge="1">
                  <a:txBody>
                    <a:bodyPr/>
                    <a:lstStyle/>
                    <a:p>
                      <a:endParaRPr lang="zh-CN" altLang="en-US"/>
                    </a:p>
                  </a:txBody>
                  <a:tcPr/>
                </a:tc>
                <a:tc gridSpan="3">
                  <a:txBody>
                    <a:bodyPr/>
                    <a:lstStyle/>
                    <a:p>
                      <a:pPr algn="ctr">
                        <a:spcAft>
                          <a:spcPts val="0"/>
                        </a:spcAft>
                      </a:pPr>
                      <a:r>
                        <a:rPr lang="zh-CN" sz="1050" kern="100">
                          <a:latin typeface="Times New Roman"/>
                          <a:ea typeface="宋体"/>
                          <a:cs typeface="Times New Roman"/>
                        </a:rPr>
                        <a:t>能效等级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09550">
                <a:tc vMerge="1">
                  <a:txBody>
                    <a:bodyPr/>
                    <a:lstStyle/>
                    <a:p>
                      <a:endParaRPr lang="zh-CN" altLang="en-US"/>
                    </a:p>
                  </a:txBody>
                  <a:tcPr/>
                </a:tc>
                <a:tc>
                  <a:txBody>
                    <a:bodyPr/>
                    <a:lstStyle/>
                    <a:p>
                      <a:pPr algn="ctr">
                        <a:spcAft>
                          <a:spcPts val="0"/>
                        </a:spcAft>
                      </a:pPr>
                      <a:r>
                        <a:rPr lang="en-US" sz="1050" kern="100">
                          <a:latin typeface="Times New Roman"/>
                          <a:ea typeface="宋体"/>
                          <a:cs typeface="Times New Roman"/>
                        </a:rPr>
                        <a:t>1</a:t>
                      </a:r>
                      <a:r>
                        <a:rPr lang="zh-CN" sz="1050" kern="100">
                          <a:latin typeface="Times New Roman"/>
                          <a:ea typeface="宋体"/>
                          <a:cs typeface="Times New Roman"/>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Times New Roman"/>
                          <a:ea typeface="宋体"/>
                          <a:cs typeface="Times New Roman"/>
                        </a:rPr>
                        <a:t>2</a:t>
                      </a:r>
                      <a:r>
                        <a:rPr lang="zh-CN" sz="1050" kern="100">
                          <a:latin typeface="Times New Roman"/>
                          <a:ea typeface="宋体"/>
                          <a:cs typeface="Times New Roman"/>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Times New Roman"/>
                          <a:ea typeface="宋体"/>
                          <a:cs typeface="Times New Roman"/>
                        </a:rPr>
                        <a:t>3</a:t>
                      </a:r>
                      <a:r>
                        <a:rPr lang="zh-CN" sz="1050" kern="100">
                          <a:latin typeface="Times New Roman"/>
                          <a:ea typeface="宋体"/>
                          <a:cs typeface="Times New Roman"/>
                        </a:rPr>
                        <a:t>级</a:t>
                      </a:r>
                      <a:r>
                        <a:rPr lang="zh-CN" sz="1050" kern="100">
                          <a:solidFill>
                            <a:srgbClr val="000000"/>
                          </a:solidFill>
                          <a:latin typeface="Times New Roman"/>
                          <a:ea typeface="宋体"/>
                          <a:cs typeface="Times New Roman"/>
                        </a:rPr>
                        <a:t> </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115">
                <a:tc>
                  <a:txBody>
                    <a:bodyPr/>
                    <a:lstStyle/>
                    <a:p>
                      <a:pPr algn="ctr">
                        <a:spcAft>
                          <a:spcPts val="0"/>
                        </a:spcAft>
                      </a:pPr>
                      <a:r>
                        <a:rPr lang="en-US" sz="1050" kern="100">
                          <a:latin typeface="Times New Roman"/>
                          <a:ea typeface="宋体"/>
                          <a:cs typeface="Times New Roman"/>
                        </a:rPr>
                        <a:t>HC ≤ 4500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3.40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3.20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8115">
                <a:tc>
                  <a:txBody>
                    <a:bodyPr/>
                    <a:lstStyle/>
                    <a:p>
                      <a:pPr algn="ctr">
                        <a:spcAft>
                          <a:spcPts val="0"/>
                        </a:spcAft>
                      </a:pPr>
                      <a:r>
                        <a:rPr lang="en-US" sz="1050" kern="100">
                          <a:latin typeface="Times New Roman"/>
                          <a:ea typeface="宋体"/>
                          <a:cs typeface="Times New Roman"/>
                        </a:rPr>
                        <a:t>4500 &lt; HC ≤ 7100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3.30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3.10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2.90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8115">
                <a:tc>
                  <a:txBody>
                    <a:bodyPr/>
                    <a:lstStyle/>
                    <a:p>
                      <a:pPr algn="ctr">
                        <a:spcAft>
                          <a:spcPts val="0"/>
                        </a:spcAft>
                      </a:pPr>
                      <a:r>
                        <a:rPr lang="en-US" sz="1050" kern="100">
                          <a:latin typeface="Times New Roman"/>
                          <a:ea typeface="宋体"/>
                          <a:cs typeface="Times New Roman"/>
                        </a:rPr>
                        <a:t>7100 &lt; HC ≤ 14000</a:t>
                      </a:r>
                      <a:endParaRPr lang="zh-CN" sz="105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000000"/>
                          </a:solidFill>
                          <a:latin typeface="宋体"/>
                          <a:ea typeface="宋体"/>
                          <a:cs typeface="宋体"/>
                        </a:rPr>
                        <a:t>3.20</a:t>
                      </a:r>
                      <a:endParaRPr lang="zh-CN" sz="105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latin typeface="宋体"/>
                          <a:ea typeface="宋体"/>
                          <a:cs typeface="宋体"/>
                        </a:rPr>
                        <a:t>3.00</a:t>
                      </a:r>
                      <a:endParaRPr lang="zh-CN" sz="105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000000"/>
                          </a:solidFill>
                          <a:latin typeface="宋体"/>
                          <a:ea typeface="宋体"/>
                          <a:cs typeface="宋体"/>
                        </a:rPr>
                        <a:t>2.80</a:t>
                      </a:r>
                      <a:endParaRPr lang="zh-CN" sz="105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矩形 9"/>
          <p:cNvSpPr/>
          <p:nvPr/>
        </p:nvSpPr>
        <p:spPr>
          <a:xfrm>
            <a:off x="7712271" y="4537025"/>
            <a:ext cx="3005951" cy="261610"/>
          </a:xfrm>
          <a:prstGeom prst="rect">
            <a:avLst/>
          </a:prstGeom>
        </p:spPr>
        <p:txBody>
          <a:bodyPr wrap="none">
            <a:spAutoFit/>
          </a:bodyPr>
          <a:lstStyle/>
          <a:p>
            <a:r>
              <a:rPr lang="zh-CN" altLang="zh-CN" sz="1100" dirty="0"/>
              <a:t>低环境温度空气源热泵热风机能效等级指标值</a:t>
            </a:r>
            <a:endParaRPr lang="zh-CN" altLang="en-US" sz="1100" dirty="0"/>
          </a:p>
        </p:txBody>
      </p:sp>
      <p:sp>
        <p:nvSpPr>
          <p:cNvPr id="11" name="矩形 10"/>
          <p:cNvSpPr/>
          <p:nvPr/>
        </p:nvSpPr>
        <p:spPr>
          <a:xfrm>
            <a:off x="1357114" y="1197420"/>
            <a:ext cx="3236784" cy="307777"/>
          </a:xfrm>
          <a:prstGeom prst="rect">
            <a:avLst/>
          </a:prstGeom>
        </p:spPr>
        <p:txBody>
          <a:bodyPr wrap="none">
            <a:spAutoFit/>
          </a:bodyPr>
          <a:lstStyle/>
          <a:p>
            <a:r>
              <a:rPr lang="zh-CN" altLang="zh-CN" sz="1400" dirty="0"/>
              <a:t>热泵型房间空气调节器能效等级指标值</a:t>
            </a:r>
            <a:endParaRPr lang="zh-CN" altLang="en-US" sz="1400" dirty="0"/>
          </a:p>
        </p:txBody>
      </p:sp>
      <p:sp>
        <p:nvSpPr>
          <p:cNvPr id="16386" name="Rectangle 2"/>
          <p:cNvSpPr>
            <a:spLocks noChangeArrowheads="1"/>
          </p:cNvSpPr>
          <p:nvPr/>
        </p:nvSpPr>
        <p:spPr bwMode="auto">
          <a:xfrm>
            <a:off x="1921079" y="4199316"/>
            <a:ext cx="316544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单冷式房间空气调节器能效等级指标值</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74508521"/>
      </p:ext>
    </p:extLst>
  </p:cSld>
  <p:clrMapOvr>
    <a:masterClrMapping/>
  </p:clrMapOvr>
  <p:transition>
    <p:random/>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21923</TotalTime>
  <Words>1153</Words>
  <Application>Microsoft Office PowerPoint</Application>
  <PresentationFormat>宽屏</PresentationFormat>
  <Paragraphs>226</Paragraphs>
  <Slides>18</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18</vt:i4>
      </vt:variant>
    </vt:vector>
  </HeadingPairs>
  <TitlesOfParts>
    <vt:vector size="38" baseType="lpstr">
      <vt:lpstr>等线</vt:lpstr>
      <vt:lpstr>等线 Light</vt:lpstr>
      <vt:lpstr>仿宋</vt:lpstr>
      <vt:lpstr>仿宋_GB2312</vt:lpstr>
      <vt:lpstr>黑体</vt:lpstr>
      <vt:lpstr>华文彩云</vt:lpstr>
      <vt:lpstr>华文琥珀</vt:lpstr>
      <vt:lpstr>华文楷体</vt:lpstr>
      <vt:lpstr>华文隶书</vt:lpstr>
      <vt:lpstr>楷体</vt:lpstr>
      <vt:lpstr>楷体_GB2312</vt:lpstr>
      <vt:lpstr>宋体</vt:lpstr>
      <vt:lpstr>Arial</vt:lpstr>
      <vt:lpstr>Calibri</vt:lpstr>
      <vt:lpstr>Times New Roman</vt:lpstr>
      <vt:lpstr>Verdana</vt:lpstr>
      <vt:lpstr>Wingdings</vt:lpstr>
      <vt:lpstr>Wingdings 2</vt:lpstr>
      <vt:lpstr>Wingdings 3</vt:lpstr>
      <vt:lpstr>Office 主题​​</vt:lpstr>
      <vt:lpstr>GB21455-2019 房间空气调节器能效限定值及能效等级 国家标准介绍</vt:lpstr>
      <vt:lpstr>一、标准修订工作简况</vt:lpstr>
      <vt:lpstr>PowerPoint 演示文稿</vt:lpstr>
      <vt:lpstr>二、修订背景与原则</vt:lpstr>
      <vt:lpstr>国际责任与义务</vt:lpstr>
      <vt:lpstr>三、主要内容与技术要求</vt:lpstr>
      <vt:lpstr>3.2 国内外标准</vt:lpstr>
      <vt:lpstr>3.3 产品类别的划分</vt:lpstr>
      <vt:lpstr>PowerPoint 演示文稿</vt:lpstr>
      <vt:lpstr>待机功率</vt:lpstr>
      <vt:lpstr>电辅助加热</vt:lpstr>
      <vt:lpstr>3.5 试验方法</vt:lpstr>
      <vt:lpstr>四、标准的实施</vt:lpstr>
      <vt:lpstr>与当前国内政策市场匹配性</vt:lpstr>
      <vt:lpstr>实施框架</vt:lpstr>
      <vt:lpstr>新变化</vt:lpstr>
      <vt:lpstr>标准实施节能效果预测</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制冷空调节能标准化现状与趋势</dc:title>
  <dc:creator>jh c</dc:creator>
  <cp:lastModifiedBy>成建宏</cp:lastModifiedBy>
  <cp:revision>342</cp:revision>
  <cp:lastPrinted>2019-05-14T02:06:31Z</cp:lastPrinted>
  <dcterms:created xsi:type="dcterms:W3CDTF">2017-06-30T02:52:05Z</dcterms:created>
  <dcterms:modified xsi:type="dcterms:W3CDTF">2020-04-22T06:54:39Z</dcterms:modified>
</cp:coreProperties>
</file>