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Default Extension="gif" ContentType="image/gif"/>
  <Default Extension="tiff" ContentType="image/tif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37" r:id="rId2"/>
    <p:sldId id="438" r:id="rId3"/>
    <p:sldId id="408" r:id="rId4"/>
    <p:sldId id="450" r:id="rId5"/>
    <p:sldId id="451" r:id="rId6"/>
    <p:sldId id="452" r:id="rId7"/>
    <p:sldId id="453" r:id="rId8"/>
    <p:sldId id="455" r:id="rId9"/>
    <p:sldId id="456" r:id="rId10"/>
    <p:sldId id="457" r:id="rId11"/>
    <p:sldId id="458" r:id="rId12"/>
    <p:sldId id="459" r:id="rId13"/>
    <p:sldId id="460" r:id="rId14"/>
    <p:sldId id="461" r:id="rId15"/>
    <p:sldId id="485" r:id="rId16"/>
    <p:sldId id="486" r:id="rId17"/>
    <p:sldId id="487" r:id="rId18"/>
    <p:sldId id="488" r:id="rId19"/>
    <p:sldId id="490" r:id="rId20"/>
    <p:sldId id="462" r:id="rId21"/>
    <p:sldId id="463" r:id="rId22"/>
    <p:sldId id="464" r:id="rId23"/>
    <p:sldId id="465" r:id="rId24"/>
    <p:sldId id="466" r:id="rId25"/>
    <p:sldId id="469" r:id="rId26"/>
    <p:sldId id="470" r:id="rId27"/>
    <p:sldId id="471" r:id="rId28"/>
    <p:sldId id="472" r:id="rId29"/>
    <p:sldId id="473" r:id="rId30"/>
    <p:sldId id="474" r:id="rId31"/>
    <p:sldId id="478" r:id="rId32"/>
    <p:sldId id="479" r:id="rId33"/>
    <p:sldId id="480" r:id="rId34"/>
    <p:sldId id="481" r:id="rId35"/>
    <p:sldId id="482" r:id="rId36"/>
    <p:sldId id="483" r:id="rId37"/>
    <p:sldId id="491" r:id="rId38"/>
    <p:sldId id="492" r:id="rId39"/>
    <p:sldId id="484" r:id="rId40"/>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gang Wang" initials="L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A2A39"/>
    <a:srgbClr val="FFFFCC"/>
    <a:srgbClr val="CCECFF"/>
    <a:srgbClr val="000066"/>
    <a:srgbClr val="99CCFF"/>
    <a:srgbClr val="CCFFFF"/>
    <a:srgbClr val="CCFFCC"/>
    <a:srgbClr val="0000FF"/>
    <a:srgbClr val="6699FF"/>
    <a:srgbClr val="FFFF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主题样式 2 - 强调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0956" autoAdjust="0"/>
    <p:restoredTop sz="98701" autoAdjust="0"/>
  </p:normalViewPr>
  <p:slideViewPr>
    <p:cSldViewPr>
      <p:cViewPr>
        <p:scale>
          <a:sx n="70" d="100"/>
          <a:sy n="70" d="100"/>
        </p:scale>
        <p:origin x="-1572"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style val="32"/>
  <c:chart>
    <c:title>
      <c:tx>
        <c:rich>
          <a:bodyPr/>
          <a:lstStyle/>
          <a:p>
            <a:pPr>
              <a:defRPr b="1">
                <a:solidFill>
                  <a:schemeClr val="tx1"/>
                </a:solidFill>
                <a:latin typeface="Times New Roman" pitchFamily="18" charset="0"/>
                <a:ea typeface="楷体" pitchFamily="49" charset="-122"/>
                <a:cs typeface="Times New Roman" pitchFamily="18" charset="0"/>
              </a:defRPr>
            </a:pPr>
            <a:r>
              <a:rPr lang="zh-CN" sz="1400" b="1">
                <a:solidFill>
                  <a:schemeClr val="tx1"/>
                </a:solidFill>
                <a:latin typeface="Times New Roman" pitchFamily="18" charset="0"/>
                <a:ea typeface="楷体" pitchFamily="49" charset="-122"/>
                <a:cs typeface="Times New Roman" pitchFamily="18" charset="0"/>
              </a:rPr>
              <a:t>供热煤耗，</a:t>
            </a:r>
            <a:r>
              <a:rPr lang="en-US" sz="1400" b="1">
                <a:solidFill>
                  <a:schemeClr val="tx1"/>
                </a:solidFill>
                <a:latin typeface="Times New Roman" pitchFamily="18" charset="0"/>
                <a:ea typeface="楷体" pitchFamily="49" charset="-122"/>
                <a:cs typeface="Times New Roman" pitchFamily="18" charset="0"/>
              </a:rPr>
              <a:t>kg/GJ</a:t>
            </a:r>
          </a:p>
        </c:rich>
      </c:tx>
      <c:layout>
        <c:manualLayout>
          <c:xMode val="edge"/>
          <c:yMode val="edge"/>
          <c:x val="0.21442366579177621"/>
          <c:y val="0.10185185185185186"/>
        </c:manualLayout>
      </c:layout>
    </c:title>
    <c:view3D>
      <c:rAngAx val="1"/>
    </c:view3D>
    <c:plotArea>
      <c:layout>
        <c:manualLayout>
          <c:layoutTarget val="inner"/>
          <c:xMode val="edge"/>
          <c:yMode val="edge"/>
          <c:x val="7.1988407699037721E-2"/>
          <c:y val="3.3807961504812051E-2"/>
          <c:w val="0.89745603674540719"/>
          <c:h val="0.84653178769320503"/>
        </c:manualLayout>
      </c:layout>
      <c:bar3DChart>
        <c:barDir val="col"/>
        <c:grouping val="clustered"/>
        <c:ser>
          <c:idx val="0"/>
          <c:order val="0"/>
          <c:tx>
            <c:strRef>
              <c:f>Sheet1!$D$3</c:f>
              <c:strCache>
                <c:ptCount val="1"/>
                <c:pt idx="0">
                  <c:v>供热煤耗，kg/GJ</c:v>
                </c:pt>
              </c:strCache>
            </c:strRef>
          </c:tx>
          <c:dLbls>
            <c:dLbl>
              <c:idx val="0"/>
              <c:layout>
                <c:manualLayout>
                  <c:x val="2.2222222222222292E-2"/>
                  <c:y val="-4.1666666666666692E-2"/>
                </c:manualLayout>
              </c:layout>
              <c:showVal val="1"/>
            </c:dLbl>
            <c:dLbl>
              <c:idx val="1"/>
              <c:layout>
                <c:manualLayout>
                  <c:x val="1.6666666666666781E-2"/>
                  <c:y val="-2.7777777777778651E-2"/>
                </c:manualLayout>
              </c:layout>
              <c:showVal val="1"/>
            </c:dLbl>
            <c:dLbl>
              <c:idx val="2"/>
              <c:layout>
                <c:manualLayout>
                  <c:x val="2.2222222222222292E-2"/>
                  <c:y val="-2.3148148148148147E-2"/>
                </c:manualLayout>
              </c:layout>
              <c:showVal val="1"/>
            </c:dLbl>
            <c:delete val="1"/>
          </c:dLbls>
          <c:cat>
            <c:strRef>
              <c:f>Sheet1!$C$4:$C$6</c:f>
              <c:strCache>
                <c:ptCount val="3"/>
                <c:pt idx="0">
                  <c:v>热电联产</c:v>
                </c:pt>
                <c:pt idx="1">
                  <c:v>区域锅炉房</c:v>
                </c:pt>
                <c:pt idx="2">
                  <c:v>分散小锅炉</c:v>
                </c:pt>
              </c:strCache>
            </c:strRef>
          </c:cat>
          <c:val>
            <c:numRef>
              <c:f>Sheet1!$D$4:$D$6</c:f>
              <c:numCache>
                <c:formatCode>General</c:formatCode>
                <c:ptCount val="3"/>
                <c:pt idx="0">
                  <c:v>39.800000000000004</c:v>
                </c:pt>
                <c:pt idx="1">
                  <c:v>50</c:v>
                </c:pt>
                <c:pt idx="2">
                  <c:v>60</c:v>
                </c:pt>
              </c:numCache>
            </c:numRef>
          </c:val>
        </c:ser>
        <c:shape val="cylinder"/>
        <c:axId val="63680512"/>
        <c:axId val="63682048"/>
        <c:axId val="0"/>
      </c:bar3DChart>
      <c:catAx>
        <c:axId val="63680512"/>
        <c:scaling>
          <c:orientation val="minMax"/>
        </c:scaling>
        <c:axPos val="b"/>
        <c:tickLblPos val="nextTo"/>
        <c:txPr>
          <a:bodyPr/>
          <a:lstStyle/>
          <a:p>
            <a:pPr>
              <a:defRPr sz="1400" b="1">
                <a:latin typeface="黑体" pitchFamily="49" charset="-122"/>
                <a:ea typeface="黑体" pitchFamily="49" charset="-122"/>
              </a:defRPr>
            </a:pPr>
            <a:endParaRPr lang="zh-CN"/>
          </a:p>
        </c:txPr>
        <c:crossAx val="63682048"/>
        <c:crosses val="autoZero"/>
        <c:auto val="1"/>
        <c:lblAlgn val="ctr"/>
        <c:lblOffset val="100"/>
      </c:catAx>
      <c:valAx>
        <c:axId val="63682048"/>
        <c:scaling>
          <c:orientation val="minMax"/>
          <c:max val="60"/>
          <c:min val="30"/>
        </c:scaling>
        <c:axPos val="l"/>
        <c:majorGridlines/>
        <c:numFmt formatCode="General" sourceLinked="1"/>
        <c:tickLblPos val="nextTo"/>
        <c:txPr>
          <a:bodyPr/>
          <a:lstStyle/>
          <a:p>
            <a:pPr>
              <a:defRPr sz="1400" b="1">
                <a:latin typeface="Times New Roman" pitchFamily="18" charset="0"/>
                <a:ea typeface="黑体" pitchFamily="49" charset="-122"/>
                <a:cs typeface="Times New Roman" pitchFamily="18" charset="0"/>
              </a:defRPr>
            </a:pPr>
            <a:endParaRPr lang="zh-CN"/>
          </a:p>
        </c:txPr>
        <c:crossAx val="63680512"/>
        <c:crosses val="autoZero"/>
        <c:crossBetween val="between"/>
        <c:majorUnit val="10"/>
        <c:minorUnit val="5"/>
      </c:valAx>
    </c:plotArea>
    <c:plotVisOnly val="1"/>
  </c:chart>
  <c:spPr>
    <a:ln>
      <a:noFill/>
    </a:ln>
  </c:spPr>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5.wmf"/><Relationship Id="rId4"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D378D29A-55A2-492F-B8CC-79CA2CF2794A}" type="datetimeFigureOut">
              <a:rPr lang="zh-CN" altLang="en-US"/>
              <a:pPr>
                <a:defRPr/>
              </a:pPr>
              <a:t>2016-7-1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56724E1F-C660-41DF-8D32-A86F03BD06B4}" type="slidenum">
              <a:rPr lang="zh-CN" altLang="en-US"/>
              <a:pPr>
                <a:defRPr/>
              </a:pPr>
              <a:t>‹#›</a:t>
            </a:fld>
            <a:endParaRPr lang="zh-CN" altLang="en-US"/>
          </a:p>
        </p:txBody>
      </p:sp>
    </p:spTree>
    <p:extLst>
      <p:ext uri="{BB962C8B-B14F-4D97-AF65-F5344CB8AC3E}">
        <p14:creationId xmlns="" xmlns:p14="http://schemas.microsoft.com/office/powerpoint/2010/main" val="36311917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p:spPr>
      </p:sp>
      <p:sp>
        <p:nvSpPr>
          <p:cNvPr id="93187"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747954D-535E-4696-A583-59EBED6A5583}" type="datetimeFigureOut">
              <a:rPr lang="zh-CN" altLang="en-US"/>
              <a:pPr>
                <a:defRPr/>
              </a:pPr>
              <a:t>2016-7-1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DF74792-2729-4BCC-9576-B2A20673A29D}" type="slidenum">
              <a:rPr lang="zh-CN" altLang="en-US"/>
              <a:pPr>
                <a:defRPr/>
              </a:pPr>
              <a:t>‹#›</a:t>
            </a:fld>
            <a:endParaRPr lang="zh-CN" altLang="en-US"/>
          </a:p>
        </p:txBody>
      </p:sp>
    </p:spTree>
    <p:extLst>
      <p:ext uri="{BB962C8B-B14F-4D97-AF65-F5344CB8AC3E}">
        <p14:creationId xmlns="" xmlns:p14="http://schemas.microsoft.com/office/powerpoint/2010/main" val="184192427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8B418F33-D5E9-4228-BDE5-A3703D180414}" type="datetimeFigureOut">
              <a:rPr lang="zh-CN" altLang="en-US"/>
              <a:pPr>
                <a:defRPr/>
              </a:pPr>
              <a:t>2016-7-1</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690D20B3-B2F8-4FBF-A8C5-6C376B50E741}" type="slidenum">
              <a:rPr lang="zh-CN" altLang="en-US"/>
              <a:pPr>
                <a:defRPr/>
              </a:pPr>
              <a:t>‹#›</a:t>
            </a:fld>
            <a:endParaRPr lang="zh-CN" altLang="en-US"/>
          </a:p>
        </p:txBody>
      </p:sp>
      <p:sp>
        <p:nvSpPr>
          <p:cNvPr id="5" name="Line 4"/>
          <p:cNvSpPr>
            <a:spLocks noChangeShapeType="1"/>
          </p:cNvSpPr>
          <p:nvPr userDrawn="1"/>
        </p:nvSpPr>
        <p:spPr bwMode="auto">
          <a:xfrm>
            <a:off x="0" y="908051"/>
            <a:ext cx="9144000" cy="0"/>
          </a:xfrm>
          <a:prstGeom prst="line">
            <a:avLst/>
          </a:prstGeom>
          <a:ln>
            <a:solidFill>
              <a:srgbClr val="FF0000"/>
            </a:solidFill>
            <a:headEnd/>
            <a:tailEnd/>
          </a:ln>
        </p:spPr>
        <p:style>
          <a:lnRef idx="3">
            <a:schemeClr val="dk1"/>
          </a:lnRef>
          <a:fillRef idx="0">
            <a:schemeClr val="dk1"/>
          </a:fillRef>
          <a:effectRef idx="2">
            <a:schemeClr val="dk1"/>
          </a:effectRef>
          <a:fontRef idx="minor">
            <a:schemeClr val="tx1"/>
          </a:fontRef>
        </p:style>
        <p:txBody>
          <a:bodyPr wrap="none" anchor="ctr"/>
          <a:lstStyle/>
          <a:p>
            <a:pPr algn="ctr" eaLnBrk="0" hangingPunct="0">
              <a:defRPr/>
            </a:pPr>
            <a:endParaRPr lang="zh-CN" altLang="en-US"/>
          </a:p>
        </p:txBody>
      </p:sp>
    </p:spTree>
    <p:extLst>
      <p:ext uri="{BB962C8B-B14F-4D97-AF65-F5344CB8AC3E}">
        <p14:creationId xmlns="" xmlns:p14="http://schemas.microsoft.com/office/powerpoint/2010/main" val="186397089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1_标题幻灯片">
    <p:spTree>
      <p:nvGrpSpPr>
        <p:cNvPr id="1" name=""/>
        <p:cNvGrpSpPr/>
        <p:nvPr/>
      </p:nvGrpSpPr>
      <p:grpSpPr>
        <a:xfrm>
          <a:off x="0" y="0"/>
          <a:ext cx="0" cy="0"/>
          <a:chOff x="0" y="0"/>
          <a:chExt cx="0" cy="0"/>
        </a:xfrm>
      </p:grpSpPr>
      <p:pic>
        <p:nvPicPr>
          <p:cNvPr id="4" name="图片 3" descr="大楼.jpg"/>
          <p:cNvPicPr>
            <a:picLocks noChangeAspect="1"/>
          </p:cNvPicPr>
          <p:nvPr userDrawn="1"/>
        </p:nvPicPr>
        <p:blipFill>
          <a:blip r:embed="rId2" cstate="print">
            <a:duotone>
              <a:schemeClr val="accent5">
                <a:shade val="45000"/>
                <a:satMod val="135000"/>
              </a:schemeClr>
              <a:prstClr val="white"/>
            </a:duotone>
          </a:blip>
          <a:srcRect r="16393" b="29066"/>
          <a:stretch>
            <a:fillRect/>
          </a:stretch>
        </p:blipFill>
        <p:spPr bwMode="auto">
          <a:xfrm>
            <a:off x="0" y="1785938"/>
            <a:ext cx="9144000" cy="5072062"/>
          </a:xfrm>
          <a:prstGeom prst="rect">
            <a:avLst/>
          </a:prstGeom>
          <a:noFill/>
          <a:ln w="9525">
            <a:noFill/>
            <a:miter lim="800000"/>
            <a:headEnd/>
            <a:tailEnd/>
          </a:ln>
        </p:spPr>
      </p:pic>
      <p:sp>
        <p:nvSpPr>
          <p:cNvPr id="5" name="矩形 4"/>
          <p:cNvSpPr/>
          <p:nvPr userDrawn="1"/>
        </p:nvSpPr>
        <p:spPr bwMode="ltGray">
          <a:xfrm>
            <a:off x="0" y="571480"/>
            <a:ext cx="9144000" cy="5429288"/>
          </a:xfrm>
          <a:prstGeom prst="rect">
            <a:avLst/>
          </a:prstGeom>
          <a:gradFill flip="none" rotWithShape="1">
            <a:gsLst>
              <a:gs pos="14000">
                <a:srgbClr val="FFFFFF">
                  <a:alpha val="0"/>
                </a:srgbClr>
              </a:gs>
              <a:gs pos="71000">
                <a:srgbClr val="FFFFFF"/>
              </a:gs>
            </a:gsLst>
            <a:lin ang="16200000" scaled="1"/>
            <a:tileRect/>
          </a:gradFill>
          <a:ln w="6350" algn="ctr">
            <a:noFill/>
            <a:prstDash val="sysDot"/>
            <a:round/>
            <a:headEnd/>
            <a:tailEnd/>
          </a:ln>
          <a:effectLst/>
        </p:spPr>
        <p:txBody>
          <a:bodyPr wrap="none" anchor="ctr"/>
          <a:lstStyle/>
          <a:p>
            <a:pPr algn="ctr">
              <a:defRPr/>
            </a:pPr>
            <a:endParaRPr lang="zh-CN" altLang="en-US">
              <a:latin typeface="Arial" charset="0"/>
            </a:endParaRPr>
          </a:p>
        </p:txBody>
      </p:sp>
      <p:pic>
        <p:nvPicPr>
          <p:cNvPr id="6" name="图片 10" descr="国电LOGO.png"/>
          <p:cNvPicPr>
            <a:picLocks noChangeAspect="1"/>
          </p:cNvPicPr>
          <p:nvPr/>
        </p:nvPicPr>
        <p:blipFill>
          <a:blip r:embed="rId3" cstate="print"/>
          <a:srcRect/>
          <a:stretch>
            <a:fillRect/>
          </a:stretch>
        </p:blipFill>
        <p:spPr bwMode="auto">
          <a:xfrm>
            <a:off x="214282" y="214290"/>
            <a:ext cx="1921119" cy="582613"/>
          </a:xfrm>
          <a:prstGeom prst="rect">
            <a:avLst/>
          </a:prstGeom>
          <a:noFill/>
          <a:ln w="9525">
            <a:noFill/>
            <a:miter lim="800000"/>
            <a:headEnd/>
            <a:tailEnd/>
          </a:ln>
        </p:spPr>
      </p:pic>
      <p:grpSp>
        <p:nvGrpSpPr>
          <p:cNvPr id="2" name="Group 15"/>
          <p:cNvGrpSpPr>
            <a:grpSpLocks/>
          </p:cNvGrpSpPr>
          <p:nvPr/>
        </p:nvGrpSpPr>
        <p:grpSpPr bwMode="auto">
          <a:xfrm>
            <a:off x="152401" y="381000"/>
            <a:ext cx="6838950" cy="3365500"/>
            <a:chOff x="664" y="1951"/>
            <a:chExt cx="4308" cy="2120"/>
          </a:xfrm>
        </p:grpSpPr>
        <p:sp>
          <p:nvSpPr>
            <p:cNvPr id="8" name="Freeform 16"/>
            <p:cNvSpPr>
              <a:spLocks/>
            </p:cNvSpPr>
            <p:nvPr/>
          </p:nvSpPr>
          <p:spPr bwMode="invGray">
            <a:xfrm>
              <a:off x="743" y="2045"/>
              <a:ext cx="1266" cy="1938"/>
            </a:xfrm>
            <a:custGeom>
              <a:avLst/>
              <a:gdLst/>
              <a:ahLst/>
              <a:cxnLst>
                <a:cxn ang="0">
                  <a:pos x="116" y="258"/>
                </a:cxn>
                <a:cxn ang="0">
                  <a:pos x="320" y="210"/>
                </a:cxn>
                <a:cxn ang="0">
                  <a:pos x="434" y="240"/>
                </a:cxn>
                <a:cxn ang="0">
                  <a:pos x="416" y="444"/>
                </a:cxn>
                <a:cxn ang="0">
                  <a:pos x="272" y="582"/>
                </a:cxn>
                <a:cxn ang="0">
                  <a:pos x="218" y="714"/>
                </a:cxn>
                <a:cxn ang="0">
                  <a:pos x="284" y="964"/>
                </a:cxn>
                <a:cxn ang="0">
                  <a:pos x="316" y="960"/>
                </a:cxn>
                <a:cxn ang="0">
                  <a:pos x="328" y="906"/>
                </a:cxn>
                <a:cxn ang="0">
                  <a:pos x="478" y="1154"/>
                </a:cxn>
                <a:cxn ang="0">
                  <a:pos x="650" y="1200"/>
                </a:cxn>
                <a:cxn ang="0">
                  <a:pos x="794" y="1350"/>
                </a:cxn>
                <a:cxn ang="0">
                  <a:pos x="854" y="1422"/>
                </a:cxn>
                <a:cxn ang="0">
                  <a:pos x="770" y="1608"/>
                </a:cxn>
                <a:cxn ang="0">
                  <a:pos x="916" y="1782"/>
                </a:cxn>
                <a:cxn ang="0">
                  <a:pos x="1034" y="2022"/>
                </a:cxn>
                <a:cxn ang="0">
                  <a:pos x="1094" y="2310"/>
                </a:cxn>
                <a:cxn ang="0">
                  <a:pos x="1194" y="2540"/>
                </a:cxn>
                <a:cxn ang="0">
                  <a:pos x="1280" y="2520"/>
                </a:cxn>
                <a:cxn ang="0">
                  <a:pos x="1244" y="2394"/>
                </a:cxn>
                <a:cxn ang="0">
                  <a:pos x="1288" y="2306"/>
                </a:cxn>
                <a:cxn ang="0">
                  <a:pos x="1368" y="2228"/>
                </a:cxn>
                <a:cxn ang="0">
                  <a:pos x="1448" y="2076"/>
                </a:cxn>
                <a:cxn ang="0">
                  <a:pos x="1568" y="1950"/>
                </a:cxn>
                <a:cxn ang="0">
                  <a:pos x="1622" y="1746"/>
                </a:cxn>
                <a:cxn ang="0">
                  <a:pos x="1552" y="1538"/>
                </a:cxn>
                <a:cxn ang="0">
                  <a:pos x="1376" y="1410"/>
                </a:cxn>
                <a:cxn ang="0">
                  <a:pos x="1104" y="1280"/>
                </a:cxn>
                <a:cxn ang="0">
                  <a:pos x="974" y="1260"/>
                </a:cxn>
                <a:cxn ang="0">
                  <a:pos x="904" y="1268"/>
                </a:cxn>
                <a:cxn ang="0">
                  <a:pos x="794" y="1308"/>
                </a:cxn>
                <a:cxn ang="0">
                  <a:pos x="758" y="1174"/>
                </a:cxn>
                <a:cxn ang="0">
                  <a:pos x="736" y="1062"/>
                </a:cxn>
                <a:cxn ang="0">
                  <a:pos x="632" y="1104"/>
                </a:cxn>
                <a:cxn ang="0">
                  <a:pos x="568" y="950"/>
                </a:cxn>
                <a:cxn ang="0">
                  <a:pos x="740" y="912"/>
                </a:cxn>
                <a:cxn ang="0">
                  <a:pos x="842" y="906"/>
                </a:cxn>
                <a:cxn ang="0">
                  <a:pos x="896" y="900"/>
                </a:cxn>
                <a:cxn ang="0">
                  <a:pos x="1058" y="750"/>
                </a:cxn>
                <a:cxn ang="0">
                  <a:pos x="1184" y="678"/>
                </a:cxn>
                <a:cxn ang="0">
                  <a:pos x="1278" y="636"/>
                </a:cxn>
                <a:cxn ang="0">
                  <a:pos x="1340" y="538"/>
                </a:cxn>
                <a:cxn ang="0">
                  <a:pos x="1288" y="512"/>
                </a:cxn>
                <a:cxn ang="0">
                  <a:pos x="1526" y="456"/>
                </a:cxn>
                <a:cxn ang="0">
                  <a:pos x="1406" y="342"/>
                </a:cxn>
                <a:cxn ang="0">
                  <a:pos x="1328" y="264"/>
                </a:cxn>
                <a:cxn ang="0">
                  <a:pos x="1222" y="364"/>
                </a:cxn>
                <a:cxn ang="0">
                  <a:pos x="1110" y="444"/>
                </a:cxn>
                <a:cxn ang="0">
                  <a:pos x="1022" y="304"/>
                </a:cxn>
                <a:cxn ang="0">
                  <a:pos x="1212" y="240"/>
                </a:cxn>
                <a:cxn ang="0">
                  <a:pos x="1266" y="198"/>
                </a:cxn>
                <a:cxn ang="0">
                  <a:pos x="1328" y="172"/>
                </a:cxn>
                <a:cxn ang="0">
                  <a:pos x="1286" y="144"/>
                </a:cxn>
                <a:cxn ang="0">
                  <a:pos x="1262" y="120"/>
                </a:cxn>
                <a:cxn ang="0">
                  <a:pos x="1202" y="102"/>
                </a:cxn>
                <a:cxn ang="0">
                  <a:pos x="1106" y="136"/>
                </a:cxn>
                <a:cxn ang="0">
                  <a:pos x="950" y="120"/>
                </a:cxn>
                <a:cxn ang="0">
                  <a:pos x="550" y="0"/>
                </a:cxn>
                <a:cxn ang="0">
                  <a:pos x="344" y="32"/>
                </a:cxn>
                <a:cxn ang="0">
                  <a:pos x="290" y="102"/>
                </a:cxn>
                <a:cxn ang="0">
                  <a:pos x="128" y="174"/>
                </a:cxn>
                <a:cxn ang="0">
                  <a:pos x="128" y="216"/>
                </a:cxn>
                <a:cxn ang="0">
                  <a:pos x="2" y="252"/>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9" name="Freeform 17"/>
            <p:cNvSpPr>
              <a:spLocks/>
            </p:cNvSpPr>
            <p:nvPr/>
          </p:nvSpPr>
          <p:spPr bwMode="invGray">
            <a:xfrm>
              <a:off x="703" y="2230"/>
              <a:ext cx="34" cy="28"/>
            </a:xfrm>
            <a:custGeom>
              <a:avLst/>
              <a:gdLst/>
              <a:ahLst/>
              <a:cxnLst>
                <a:cxn ang="0">
                  <a:pos x="16" y="4"/>
                </a:cxn>
                <a:cxn ang="0">
                  <a:pos x="0" y="22"/>
                </a:cxn>
                <a:cxn ang="0">
                  <a:pos x="22" y="38"/>
                </a:cxn>
                <a:cxn ang="0">
                  <a:pos x="46" y="26"/>
                </a:cxn>
                <a:cxn ang="0">
                  <a:pos x="30" y="0"/>
                </a:cxn>
                <a:cxn ang="0">
                  <a:pos x="16" y="4"/>
                </a:cxn>
              </a:cxnLst>
              <a:rect l="0" t="0" r="r" b="b"/>
              <a:pathLst>
                <a:path w="46" h="38">
                  <a:moveTo>
                    <a:pt x="16" y="4"/>
                  </a:moveTo>
                  <a:lnTo>
                    <a:pt x="0" y="22"/>
                  </a:lnTo>
                  <a:lnTo>
                    <a:pt x="22" y="38"/>
                  </a:lnTo>
                  <a:lnTo>
                    <a:pt x="46" y="26"/>
                  </a:lnTo>
                  <a:lnTo>
                    <a:pt x="30" y="0"/>
                  </a:lnTo>
                  <a:lnTo>
                    <a:pt x="16" y="4"/>
                  </a:ln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10" name="Freeform 18"/>
            <p:cNvSpPr>
              <a:spLocks/>
            </p:cNvSpPr>
            <p:nvPr/>
          </p:nvSpPr>
          <p:spPr bwMode="invGray">
            <a:xfrm>
              <a:off x="1010" y="2353"/>
              <a:ext cx="39" cy="32"/>
            </a:xfrm>
            <a:custGeom>
              <a:avLst/>
              <a:gdLst/>
              <a:ahLst/>
              <a:cxnLst>
                <a:cxn ang="0">
                  <a:pos x="12" y="0"/>
                </a:cxn>
                <a:cxn ang="0">
                  <a:pos x="26" y="44"/>
                </a:cxn>
                <a:cxn ang="0">
                  <a:pos x="42" y="42"/>
                </a:cxn>
                <a:cxn ang="0">
                  <a:pos x="38" y="16"/>
                </a:cxn>
                <a:cxn ang="0">
                  <a:pos x="26" y="2"/>
                </a:cxn>
                <a:cxn ang="0">
                  <a:pos x="12" y="0"/>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11" name="Freeform 19"/>
            <p:cNvSpPr>
              <a:spLocks/>
            </p:cNvSpPr>
            <p:nvPr/>
          </p:nvSpPr>
          <p:spPr bwMode="invGray">
            <a:xfrm>
              <a:off x="1792" y="2409"/>
              <a:ext cx="98" cy="74"/>
            </a:xfrm>
            <a:custGeom>
              <a:avLst/>
              <a:gdLst/>
              <a:ahLst/>
              <a:cxnLst>
                <a:cxn ang="0">
                  <a:pos x="97" y="0"/>
                </a:cxn>
                <a:cxn ang="0">
                  <a:pos x="79" y="8"/>
                </a:cxn>
                <a:cxn ang="0">
                  <a:pos x="53" y="24"/>
                </a:cxn>
                <a:cxn ang="0">
                  <a:pos x="39" y="40"/>
                </a:cxn>
                <a:cxn ang="0">
                  <a:pos x="21" y="52"/>
                </a:cxn>
                <a:cxn ang="0">
                  <a:pos x="63" y="82"/>
                </a:cxn>
                <a:cxn ang="0">
                  <a:pos x="79" y="94"/>
                </a:cxn>
                <a:cxn ang="0">
                  <a:pos x="85" y="92"/>
                </a:cxn>
                <a:cxn ang="0">
                  <a:pos x="89" y="86"/>
                </a:cxn>
                <a:cxn ang="0">
                  <a:pos x="97" y="98"/>
                </a:cxn>
                <a:cxn ang="0">
                  <a:pos x="123" y="86"/>
                </a:cxn>
                <a:cxn ang="0">
                  <a:pos x="129" y="74"/>
                </a:cxn>
                <a:cxn ang="0">
                  <a:pos x="101" y="40"/>
                </a:cxn>
                <a:cxn ang="0">
                  <a:pos x="115" y="24"/>
                </a:cxn>
                <a:cxn ang="0">
                  <a:pos x="111" y="4"/>
                </a:cxn>
                <a:cxn ang="0">
                  <a:pos x="97" y="0"/>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12" name="Freeform 20"/>
            <p:cNvSpPr>
              <a:spLocks/>
            </p:cNvSpPr>
            <p:nvPr/>
          </p:nvSpPr>
          <p:spPr bwMode="invGray">
            <a:xfrm>
              <a:off x="1318" y="2793"/>
              <a:ext cx="158" cy="84"/>
            </a:xfrm>
            <a:custGeom>
              <a:avLst/>
              <a:gdLst/>
              <a:ahLst/>
              <a:cxnLst>
                <a:cxn ang="0">
                  <a:pos x="47" y="12"/>
                </a:cxn>
                <a:cxn ang="0">
                  <a:pos x="17" y="12"/>
                </a:cxn>
                <a:cxn ang="0">
                  <a:pos x="5" y="16"/>
                </a:cxn>
                <a:cxn ang="0">
                  <a:pos x="25" y="52"/>
                </a:cxn>
                <a:cxn ang="0">
                  <a:pos x="51" y="44"/>
                </a:cxn>
                <a:cxn ang="0">
                  <a:pos x="93" y="54"/>
                </a:cxn>
                <a:cxn ang="0">
                  <a:pos x="111" y="60"/>
                </a:cxn>
                <a:cxn ang="0">
                  <a:pos x="133" y="88"/>
                </a:cxn>
                <a:cxn ang="0">
                  <a:pos x="141" y="112"/>
                </a:cxn>
                <a:cxn ang="0">
                  <a:pos x="157" y="100"/>
                </a:cxn>
                <a:cxn ang="0">
                  <a:pos x="169" y="96"/>
                </a:cxn>
                <a:cxn ang="0">
                  <a:pos x="187" y="102"/>
                </a:cxn>
                <a:cxn ang="0">
                  <a:pos x="195" y="80"/>
                </a:cxn>
                <a:cxn ang="0">
                  <a:pos x="153" y="54"/>
                </a:cxn>
                <a:cxn ang="0">
                  <a:pos x="105" y="20"/>
                </a:cxn>
                <a:cxn ang="0">
                  <a:pos x="53" y="26"/>
                </a:cxn>
                <a:cxn ang="0">
                  <a:pos x="47" y="12"/>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13" name="Freeform 21"/>
            <p:cNvSpPr>
              <a:spLocks/>
            </p:cNvSpPr>
            <p:nvPr/>
          </p:nvSpPr>
          <p:spPr bwMode="invGray">
            <a:xfrm>
              <a:off x="1448" y="2857"/>
              <a:ext cx="102" cy="41"/>
            </a:xfrm>
            <a:custGeom>
              <a:avLst/>
              <a:gdLst/>
              <a:ahLst/>
              <a:cxnLst>
                <a:cxn ang="0">
                  <a:pos x="57" y="0"/>
                </a:cxn>
                <a:cxn ang="0">
                  <a:pos x="43" y="6"/>
                </a:cxn>
                <a:cxn ang="0">
                  <a:pos x="31" y="30"/>
                </a:cxn>
                <a:cxn ang="0">
                  <a:pos x="15" y="34"/>
                </a:cxn>
                <a:cxn ang="0">
                  <a:pos x="3" y="42"/>
                </a:cxn>
                <a:cxn ang="0">
                  <a:pos x="13" y="54"/>
                </a:cxn>
                <a:cxn ang="0">
                  <a:pos x="133" y="34"/>
                </a:cxn>
                <a:cxn ang="0">
                  <a:pos x="123" y="16"/>
                </a:cxn>
                <a:cxn ang="0">
                  <a:pos x="105" y="8"/>
                </a:cxn>
                <a:cxn ang="0">
                  <a:pos x="101" y="24"/>
                </a:cxn>
                <a:cxn ang="0">
                  <a:pos x="89" y="18"/>
                </a:cxn>
                <a:cxn ang="0">
                  <a:pos x="67" y="14"/>
                </a:cxn>
                <a:cxn ang="0">
                  <a:pos x="57" y="0"/>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14" name="Freeform 22"/>
            <p:cNvSpPr>
              <a:spLocks/>
            </p:cNvSpPr>
            <p:nvPr/>
          </p:nvSpPr>
          <p:spPr bwMode="invGray">
            <a:xfrm>
              <a:off x="1553" y="2883"/>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15" name="Freeform 23"/>
            <p:cNvSpPr>
              <a:spLocks/>
            </p:cNvSpPr>
            <p:nvPr/>
          </p:nvSpPr>
          <p:spPr bwMode="invGray">
            <a:xfrm>
              <a:off x="1609" y="2886"/>
              <a:ext cx="12" cy="25"/>
            </a:xfrm>
            <a:custGeom>
              <a:avLst/>
              <a:gdLst/>
              <a:ahLst/>
              <a:cxnLst>
                <a:cxn ang="0">
                  <a:pos x="14" y="0"/>
                </a:cxn>
                <a:cxn ang="0">
                  <a:pos x="0" y="14"/>
                </a:cxn>
                <a:cxn ang="0">
                  <a:pos x="16" y="34"/>
                </a:cxn>
                <a:cxn ang="0">
                  <a:pos x="12" y="18"/>
                </a:cxn>
                <a:cxn ang="0">
                  <a:pos x="16" y="6"/>
                </a:cxn>
                <a:cxn ang="0">
                  <a:pos x="14" y="0"/>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16" name="Freeform 24"/>
            <p:cNvSpPr>
              <a:spLocks/>
            </p:cNvSpPr>
            <p:nvPr/>
          </p:nvSpPr>
          <p:spPr bwMode="invGray">
            <a:xfrm>
              <a:off x="1426" y="2040"/>
              <a:ext cx="180" cy="88"/>
            </a:xfrm>
            <a:custGeom>
              <a:avLst/>
              <a:gdLst/>
              <a:ahLst/>
              <a:cxnLst>
                <a:cxn ang="0">
                  <a:pos x="64" y="1"/>
                </a:cxn>
                <a:cxn ang="0">
                  <a:pos x="24" y="31"/>
                </a:cxn>
                <a:cxn ang="0">
                  <a:pos x="6" y="37"/>
                </a:cxn>
                <a:cxn ang="0">
                  <a:pos x="0" y="39"/>
                </a:cxn>
                <a:cxn ang="0">
                  <a:pos x="26" y="59"/>
                </a:cxn>
                <a:cxn ang="0">
                  <a:pos x="38" y="63"/>
                </a:cxn>
                <a:cxn ang="0">
                  <a:pos x="68" y="47"/>
                </a:cxn>
                <a:cxn ang="0">
                  <a:pos x="80" y="43"/>
                </a:cxn>
                <a:cxn ang="0">
                  <a:pos x="82" y="55"/>
                </a:cxn>
                <a:cxn ang="0">
                  <a:pos x="64" y="61"/>
                </a:cxn>
                <a:cxn ang="0">
                  <a:pos x="72" y="73"/>
                </a:cxn>
                <a:cxn ang="0">
                  <a:pos x="40" y="87"/>
                </a:cxn>
                <a:cxn ang="0">
                  <a:pos x="70" y="109"/>
                </a:cxn>
                <a:cxn ang="0">
                  <a:pos x="82" y="113"/>
                </a:cxn>
                <a:cxn ang="0">
                  <a:pos x="118" y="103"/>
                </a:cxn>
                <a:cxn ang="0">
                  <a:pos x="150" y="105"/>
                </a:cxn>
                <a:cxn ang="0">
                  <a:pos x="168" y="117"/>
                </a:cxn>
                <a:cxn ang="0">
                  <a:pos x="204" y="109"/>
                </a:cxn>
                <a:cxn ang="0">
                  <a:pos x="224" y="103"/>
                </a:cxn>
                <a:cxn ang="0">
                  <a:pos x="222" y="77"/>
                </a:cxn>
                <a:cxn ang="0">
                  <a:pos x="234" y="69"/>
                </a:cxn>
                <a:cxn ang="0">
                  <a:pos x="238" y="47"/>
                </a:cxn>
                <a:cxn ang="0">
                  <a:pos x="210" y="57"/>
                </a:cxn>
                <a:cxn ang="0">
                  <a:pos x="200" y="43"/>
                </a:cxn>
                <a:cxn ang="0">
                  <a:pos x="172" y="45"/>
                </a:cxn>
                <a:cxn ang="0">
                  <a:pos x="134" y="9"/>
                </a:cxn>
                <a:cxn ang="0">
                  <a:pos x="94" y="11"/>
                </a:cxn>
                <a:cxn ang="0">
                  <a:pos x="82" y="1"/>
                </a:cxn>
                <a:cxn ang="0">
                  <a:pos x="64" y="1"/>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17" name="Freeform 25"/>
            <p:cNvSpPr>
              <a:spLocks/>
            </p:cNvSpPr>
            <p:nvPr/>
          </p:nvSpPr>
          <p:spPr bwMode="invGray">
            <a:xfrm>
              <a:off x="1506" y="1999"/>
              <a:ext cx="146" cy="60"/>
            </a:xfrm>
            <a:custGeom>
              <a:avLst/>
              <a:gdLst/>
              <a:ahLst/>
              <a:cxnLst>
                <a:cxn ang="0">
                  <a:pos x="97" y="10"/>
                </a:cxn>
                <a:cxn ang="0">
                  <a:pos x="13" y="24"/>
                </a:cxn>
                <a:cxn ang="0">
                  <a:pos x="9" y="34"/>
                </a:cxn>
                <a:cxn ang="0">
                  <a:pos x="57" y="52"/>
                </a:cxn>
                <a:cxn ang="0">
                  <a:pos x="135" y="74"/>
                </a:cxn>
                <a:cxn ang="0">
                  <a:pos x="175" y="68"/>
                </a:cxn>
                <a:cxn ang="0">
                  <a:pos x="187" y="64"/>
                </a:cxn>
                <a:cxn ang="0">
                  <a:pos x="175" y="44"/>
                </a:cxn>
                <a:cxn ang="0">
                  <a:pos x="163" y="36"/>
                </a:cxn>
                <a:cxn ang="0">
                  <a:pos x="129" y="26"/>
                </a:cxn>
                <a:cxn ang="0">
                  <a:pos x="97" y="10"/>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18" name="Freeform 26"/>
            <p:cNvSpPr>
              <a:spLocks/>
            </p:cNvSpPr>
            <p:nvPr/>
          </p:nvSpPr>
          <p:spPr bwMode="invGray">
            <a:xfrm>
              <a:off x="1711" y="2069"/>
              <a:ext cx="234" cy="190"/>
            </a:xfrm>
            <a:custGeom>
              <a:avLst/>
              <a:gdLst/>
              <a:ahLst/>
              <a:cxnLst>
                <a:cxn ang="0">
                  <a:pos x="67" y="9"/>
                </a:cxn>
                <a:cxn ang="0">
                  <a:pos x="51" y="23"/>
                </a:cxn>
                <a:cxn ang="0">
                  <a:pos x="21" y="39"/>
                </a:cxn>
                <a:cxn ang="0">
                  <a:pos x="53" y="77"/>
                </a:cxn>
                <a:cxn ang="0">
                  <a:pos x="79" y="85"/>
                </a:cxn>
                <a:cxn ang="0">
                  <a:pos x="103" y="99"/>
                </a:cxn>
                <a:cxn ang="0">
                  <a:pos x="127" y="85"/>
                </a:cxn>
                <a:cxn ang="0">
                  <a:pos x="143" y="101"/>
                </a:cxn>
                <a:cxn ang="0">
                  <a:pos x="149" y="127"/>
                </a:cxn>
                <a:cxn ang="0">
                  <a:pos x="115" y="151"/>
                </a:cxn>
                <a:cxn ang="0">
                  <a:pos x="89" y="173"/>
                </a:cxn>
                <a:cxn ang="0">
                  <a:pos x="69" y="169"/>
                </a:cxn>
                <a:cxn ang="0">
                  <a:pos x="57" y="165"/>
                </a:cxn>
                <a:cxn ang="0">
                  <a:pos x="43" y="187"/>
                </a:cxn>
                <a:cxn ang="0">
                  <a:pos x="39" y="199"/>
                </a:cxn>
                <a:cxn ang="0">
                  <a:pos x="73" y="205"/>
                </a:cxn>
                <a:cxn ang="0">
                  <a:pos x="95" y="203"/>
                </a:cxn>
                <a:cxn ang="0">
                  <a:pos x="115" y="231"/>
                </a:cxn>
                <a:cxn ang="0">
                  <a:pos x="127" y="235"/>
                </a:cxn>
                <a:cxn ang="0">
                  <a:pos x="139" y="239"/>
                </a:cxn>
                <a:cxn ang="0">
                  <a:pos x="155" y="251"/>
                </a:cxn>
                <a:cxn ang="0">
                  <a:pos x="181" y="237"/>
                </a:cxn>
                <a:cxn ang="0">
                  <a:pos x="203" y="235"/>
                </a:cxn>
                <a:cxn ang="0">
                  <a:pos x="229" y="213"/>
                </a:cxn>
                <a:cxn ang="0">
                  <a:pos x="225" y="185"/>
                </a:cxn>
                <a:cxn ang="0">
                  <a:pos x="217" y="173"/>
                </a:cxn>
                <a:cxn ang="0">
                  <a:pos x="233" y="167"/>
                </a:cxn>
                <a:cxn ang="0">
                  <a:pos x="245" y="183"/>
                </a:cxn>
                <a:cxn ang="0">
                  <a:pos x="247" y="197"/>
                </a:cxn>
                <a:cxn ang="0">
                  <a:pos x="261" y="193"/>
                </a:cxn>
                <a:cxn ang="0">
                  <a:pos x="303" y="169"/>
                </a:cxn>
                <a:cxn ang="0">
                  <a:pos x="293" y="147"/>
                </a:cxn>
                <a:cxn ang="0">
                  <a:pos x="259" y="123"/>
                </a:cxn>
                <a:cxn ang="0">
                  <a:pos x="265" y="107"/>
                </a:cxn>
                <a:cxn ang="0">
                  <a:pos x="277" y="103"/>
                </a:cxn>
                <a:cxn ang="0">
                  <a:pos x="253" y="63"/>
                </a:cxn>
                <a:cxn ang="0">
                  <a:pos x="233" y="59"/>
                </a:cxn>
                <a:cxn ang="0">
                  <a:pos x="221" y="55"/>
                </a:cxn>
                <a:cxn ang="0">
                  <a:pos x="201" y="33"/>
                </a:cxn>
                <a:cxn ang="0">
                  <a:pos x="155" y="45"/>
                </a:cxn>
                <a:cxn ang="0">
                  <a:pos x="167" y="25"/>
                </a:cxn>
                <a:cxn ang="0">
                  <a:pos x="139" y="17"/>
                </a:cxn>
                <a:cxn ang="0">
                  <a:pos x="119" y="19"/>
                </a:cxn>
                <a:cxn ang="0">
                  <a:pos x="67" y="9"/>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19" name="Freeform 27"/>
            <p:cNvSpPr>
              <a:spLocks/>
            </p:cNvSpPr>
            <p:nvPr/>
          </p:nvSpPr>
          <p:spPr bwMode="invGray">
            <a:xfrm>
              <a:off x="1709" y="1987"/>
              <a:ext cx="44" cy="37"/>
            </a:xfrm>
            <a:custGeom>
              <a:avLst/>
              <a:gdLst/>
              <a:ahLst/>
              <a:cxnLst>
                <a:cxn ang="0">
                  <a:pos x="26" y="0"/>
                </a:cxn>
                <a:cxn ang="0">
                  <a:pos x="0" y="10"/>
                </a:cxn>
                <a:cxn ang="0">
                  <a:pos x="30" y="40"/>
                </a:cxn>
                <a:cxn ang="0">
                  <a:pos x="48" y="50"/>
                </a:cxn>
                <a:cxn ang="0">
                  <a:pos x="58" y="28"/>
                </a:cxn>
                <a:cxn ang="0">
                  <a:pos x="44" y="8"/>
                </a:cxn>
                <a:cxn ang="0">
                  <a:pos x="26" y="0"/>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20" name="Freeform 28"/>
            <p:cNvSpPr>
              <a:spLocks/>
            </p:cNvSpPr>
            <p:nvPr/>
          </p:nvSpPr>
          <p:spPr bwMode="invGray">
            <a:xfrm>
              <a:off x="1625" y="2057"/>
              <a:ext cx="66" cy="42"/>
            </a:xfrm>
            <a:custGeom>
              <a:avLst/>
              <a:gdLst/>
              <a:ahLst/>
              <a:cxnLst>
                <a:cxn ang="0">
                  <a:pos x="44" y="7"/>
                </a:cxn>
                <a:cxn ang="0">
                  <a:pos x="24" y="25"/>
                </a:cxn>
                <a:cxn ang="0">
                  <a:pos x="4" y="27"/>
                </a:cxn>
                <a:cxn ang="0">
                  <a:pos x="16" y="57"/>
                </a:cxn>
                <a:cxn ang="0">
                  <a:pos x="74" y="35"/>
                </a:cxn>
                <a:cxn ang="0">
                  <a:pos x="86" y="17"/>
                </a:cxn>
                <a:cxn ang="0">
                  <a:pos x="56" y="7"/>
                </a:cxn>
                <a:cxn ang="0">
                  <a:pos x="44" y="7"/>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21" name="Freeform 29"/>
            <p:cNvSpPr>
              <a:spLocks/>
            </p:cNvSpPr>
            <p:nvPr/>
          </p:nvSpPr>
          <p:spPr bwMode="invGray">
            <a:xfrm>
              <a:off x="1693" y="2065"/>
              <a:ext cx="54" cy="25"/>
            </a:xfrm>
            <a:custGeom>
              <a:avLst/>
              <a:gdLst/>
              <a:ahLst/>
              <a:cxnLst>
                <a:cxn ang="0">
                  <a:pos x="40" y="0"/>
                </a:cxn>
                <a:cxn ang="0">
                  <a:pos x="10" y="16"/>
                </a:cxn>
                <a:cxn ang="0">
                  <a:pos x="24" y="34"/>
                </a:cxn>
                <a:cxn ang="0">
                  <a:pos x="52" y="28"/>
                </a:cxn>
                <a:cxn ang="0">
                  <a:pos x="64" y="20"/>
                </a:cxn>
                <a:cxn ang="0">
                  <a:pos x="40" y="0"/>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22" name="Freeform 30"/>
            <p:cNvSpPr>
              <a:spLocks/>
            </p:cNvSpPr>
            <p:nvPr/>
          </p:nvSpPr>
          <p:spPr bwMode="invGray">
            <a:xfrm>
              <a:off x="1664" y="2029"/>
              <a:ext cx="66" cy="34"/>
            </a:xfrm>
            <a:custGeom>
              <a:avLst/>
              <a:gdLst/>
              <a:ahLst/>
              <a:cxnLst>
                <a:cxn ang="0">
                  <a:pos x="58" y="10"/>
                </a:cxn>
                <a:cxn ang="0">
                  <a:pos x="28" y="4"/>
                </a:cxn>
                <a:cxn ang="0">
                  <a:pos x="0" y="18"/>
                </a:cxn>
                <a:cxn ang="0">
                  <a:pos x="40" y="32"/>
                </a:cxn>
                <a:cxn ang="0">
                  <a:pos x="64" y="40"/>
                </a:cxn>
                <a:cxn ang="0">
                  <a:pos x="84" y="18"/>
                </a:cxn>
                <a:cxn ang="0">
                  <a:pos x="82" y="6"/>
                </a:cxn>
                <a:cxn ang="0">
                  <a:pos x="64" y="0"/>
                </a:cxn>
                <a:cxn ang="0">
                  <a:pos x="58" y="10"/>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23" name="Freeform 31"/>
            <p:cNvSpPr>
              <a:spLocks/>
            </p:cNvSpPr>
            <p:nvPr/>
          </p:nvSpPr>
          <p:spPr bwMode="invGray">
            <a:xfrm>
              <a:off x="1637" y="1997"/>
              <a:ext cx="44" cy="24"/>
            </a:xfrm>
            <a:custGeom>
              <a:avLst/>
              <a:gdLst/>
              <a:ahLst/>
              <a:cxnLst>
                <a:cxn ang="0">
                  <a:pos x="16" y="4"/>
                </a:cxn>
                <a:cxn ang="0">
                  <a:pos x="0" y="18"/>
                </a:cxn>
                <a:cxn ang="0">
                  <a:pos x="20" y="28"/>
                </a:cxn>
                <a:cxn ang="0">
                  <a:pos x="28" y="20"/>
                </a:cxn>
                <a:cxn ang="0">
                  <a:pos x="52" y="12"/>
                </a:cxn>
                <a:cxn ang="0">
                  <a:pos x="44" y="0"/>
                </a:cxn>
                <a:cxn ang="0">
                  <a:pos x="16" y="4"/>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24" name="Freeform 32"/>
            <p:cNvSpPr>
              <a:spLocks/>
            </p:cNvSpPr>
            <p:nvPr/>
          </p:nvSpPr>
          <p:spPr bwMode="invGray">
            <a:xfrm>
              <a:off x="1751" y="2000"/>
              <a:ext cx="114" cy="77"/>
            </a:xfrm>
            <a:custGeom>
              <a:avLst/>
              <a:gdLst/>
              <a:ahLst/>
              <a:cxnLst>
                <a:cxn ang="0">
                  <a:pos x="38" y="0"/>
                </a:cxn>
                <a:cxn ang="0">
                  <a:pos x="14" y="6"/>
                </a:cxn>
                <a:cxn ang="0">
                  <a:pos x="4" y="38"/>
                </a:cxn>
                <a:cxn ang="0">
                  <a:pos x="12" y="56"/>
                </a:cxn>
                <a:cxn ang="0">
                  <a:pos x="0" y="72"/>
                </a:cxn>
                <a:cxn ang="0">
                  <a:pos x="56" y="86"/>
                </a:cxn>
                <a:cxn ang="0">
                  <a:pos x="82" y="92"/>
                </a:cxn>
                <a:cxn ang="0">
                  <a:pos x="152" y="86"/>
                </a:cxn>
                <a:cxn ang="0">
                  <a:pos x="76" y="70"/>
                </a:cxn>
                <a:cxn ang="0">
                  <a:pos x="54" y="62"/>
                </a:cxn>
                <a:cxn ang="0">
                  <a:pos x="44" y="52"/>
                </a:cxn>
                <a:cxn ang="0">
                  <a:pos x="50" y="34"/>
                </a:cxn>
                <a:cxn ang="0">
                  <a:pos x="38" y="0"/>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25" name="Freeform 33"/>
            <p:cNvSpPr>
              <a:spLocks/>
            </p:cNvSpPr>
            <p:nvPr/>
          </p:nvSpPr>
          <p:spPr bwMode="invGray">
            <a:xfrm>
              <a:off x="664" y="2245"/>
              <a:ext cx="25" cy="15"/>
            </a:xfrm>
            <a:custGeom>
              <a:avLst/>
              <a:gdLst/>
              <a:ahLst/>
              <a:cxnLst>
                <a:cxn ang="0">
                  <a:pos x="34" y="0"/>
                </a:cxn>
                <a:cxn ang="0">
                  <a:pos x="24" y="20"/>
                </a:cxn>
                <a:cxn ang="0">
                  <a:pos x="4" y="18"/>
                </a:cxn>
                <a:cxn ang="0">
                  <a:pos x="4" y="6"/>
                </a:cxn>
                <a:cxn ang="0">
                  <a:pos x="34" y="0"/>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26" name="Freeform 34"/>
            <p:cNvSpPr>
              <a:spLocks/>
            </p:cNvSpPr>
            <p:nvPr/>
          </p:nvSpPr>
          <p:spPr bwMode="invGray">
            <a:xfrm>
              <a:off x="1421" y="2756"/>
              <a:ext cx="16"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27" name="Freeform 35"/>
            <p:cNvSpPr>
              <a:spLocks/>
            </p:cNvSpPr>
            <p:nvPr/>
          </p:nvSpPr>
          <p:spPr bwMode="invGray">
            <a:xfrm>
              <a:off x="1424" y="2781"/>
              <a:ext cx="18"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28" name="Freeform 36"/>
            <p:cNvSpPr>
              <a:spLocks/>
            </p:cNvSpPr>
            <p:nvPr/>
          </p:nvSpPr>
          <p:spPr bwMode="invGray">
            <a:xfrm>
              <a:off x="1628" y="2913"/>
              <a:ext cx="18"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29" name="Freeform 37"/>
            <p:cNvSpPr>
              <a:spLocks/>
            </p:cNvSpPr>
            <p:nvPr/>
          </p:nvSpPr>
          <p:spPr bwMode="invGray">
            <a:xfrm>
              <a:off x="1752" y="2429"/>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30" name="Freeform 38"/>
            <p:cNvSpPr>
              <a:spLocks/>
            </p:cNvSpPr>
            <p:nvPr/>
          </p:nvSpPr>
          <p:spPr bwMode="invGray">
            <a:xfrm>
              <a:off x="1652" y="2224"/>
              <a:ext cx="42"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31" name="Freeform 39"/>
            <p:cNvSpPr>
              <a:spLocks/>
            </p:cNvSpPr>
            <p:nvPr/>
          </p:nvSpPr>
          <p:spPr bwMode="invGray">
            <a:xfrm>
              <a:off x="1717" y="2045"/>
              <a:ext cx="39"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32" name="Freeform 40"/>
            <p:cNvSpPr>
              <a:spLocks/>
            </p:cNvSpPr>
            <p:nvPr/>
          </p:nvSpPr>
          <p:spPr bwMode="invGray">
            <a:xfrm>
              <a:off x="1780" y="2153"/>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33" name="Freeform 41"/>
            <p:cNvSpPr>
              <a:spLocks/>
            </p:cNvSpPr>
            <p:nvPr/>
          </p:nvSpPr>
          <p:spPr bwMode="invGray">
            <a:xfrm>
              <a:off x="1796" y="1951"/>
              <a:ext cx="696" cy="346"/>
            </a:xfrm>
            <a:custGeom>
              <a:avLst/>
              <a:gdLst/>
              <a:ahLst/>
              <a:cxnLst>
                <a:cxn ang="0">
                  <a:pos x="28" y="56"/>
                </a:cxn>
                <a:cxn ang="0">
                  <a:pos x="6" y="92"/>
                </a:cxn>
                <a:cxn ang="0">
                  <a:pos x="36" y="100"/>
                </a:cxn>
                <a:cxn ang="0">
                  <a:pos x="16" y="116"/>
                </a:cxn>
                <a:cxn ang="0">
                  <a:pos x="104" y="136"/>
                </a:cxn>
                <a:cxn ang="0">
                  <a:pos x="142" y="130"/>
                </a:cxn>
                <a:cxn ang="0">
                  <a:pos x="250" y="78"/>
                </a:cxn>
                <a:cxn ang="0">
                  <a:pos x="300" y="66"/>
                </a:cxn>
                <a:cxn ang="0">
                  <a:pos x="324" y="80"/>
                </a:cxn>
                <a:cxn ang="0">
                  <a:pos x="272" y="88"/>
                </a:cxn>
                <a:cxn ang="0">
                  <a:pos x="242" y="112"/>
                </a:cxn>
                <a:cxn ang="0">
                  <a:pos x="254" y="120"/>
                </a:cxn>
                <a:cxn ang="0">
                  <a:pos x="260" y="158"/>
                </a:cxn>
                <a:cxn ang="0">
                  <a:pos x="350" y="192"/>
                </a:cxn>
                <a:cxn ang="0">
                  <a:pos x="336" y="210"/>
                </a:cxn>
                <a:cxn ang="0">
                  <a:pos x="368" y="246"/>
                </a:cxn>
                <a:cxn ang="0">
                  <a:pos x="348" y="266"/>
                </a:cxn>
                <a:cxn ang="0">
                  <a:pos x="324" y="294"/>
                </a:cxn>
                <a:cxn ang="0">
                  <a:pos x="294" y="324"/>
                </a:cxn>
                <a:cxn ang="0">
                  <a:pos x="292" y="420"/>
                </a:cxn>
                <a:cxn ang="0">
                  <a:pos x="332" y="446"/>
                </a:cxn>
                <a:cxn ang="0">
                  <a:pos x="388" y="448"/>
                </a:cxn>
                <a:cxn ang="0">
                  <a:pos x="412" y="422"/>
                </a:cxn>
                <a:cxn ang="0">
                  <a:pos x="506" y="356"/>
                </a:cxn>
                <a:cxn ang="0">
                  <a:pos x="572" y="334"/>
                </a:cxn>
                <a:cxn ang="0">
                  <a:pos x="646" y="308"/>
                </a:cxn>
                <a:cxn ang="0">
                  <a:pos x="720" y="290"/>
                </a:cxn>
                <a:cxn ang="0">
                  <a:pos x="762" y="260"/>
                </a:cxn>
                <a:cxn ang="0">
                  <a:pos x="800" y="200"/>
                </a:cxn>
                <a:cxn ang="0">
                  <a:pos x="802" y="154"/>
                </a:cxn>
                <a:cxn ang="0">
                  <a:pos x="802" y="124"/>
                </a:cxn>
                <a:cxn ang="0">
                  <a:pos x="832" y="90"/>
                </a:cxn>
                <a:cxn ang="0">
                  <a:pos x="876" y="94"/>
                </a:cxn>
                <a:cxn ang="0">
                  <a:pos x="922" y="52"/>
                </a:cxn>
                <a:cxn ang="0">
                  <a:pos x="888" y="56"/>
                </a:cxn>
                <a:cxn ang="0">
                  <a:pos x="848" y="46"/>
                </a:cxn>
                <a:cxn ang="0">
                  <a:pos x="794" y="22"/>
                </a:cxn>
                <a:cxn ang="0">
                  <a:pos x="642" y="26"/>
                </a:cxn>
                <a:cxn ang="0">
                  <a:pos x="584" y="38"/>
                </a:cxn>
                <a:cxn ang="0">
                  <a:pos x="556" y="38"/>
                </a:cxn>
                <a:cxn ang="0">
                  <a:pos x="516" y="54"/>
                </a:cxn>
                <a:cxn ang="0">
                  <a:pos x="478" y="30"/>
                </a:cxn>
                <a:cxn ang="0">
                  <a:pos x="432" y="40"/>
                </a:cxn>
                <a:cxn ang="0">
                  <a:pos x="366" y="52"/>
                </a:cxn>
                <a:cxn ang="0">
                  <a:pos x="410" y="38"/>
                </a:cxn>
                <a:cxn ang="0">
                  <a:pos x="352" y="8"/>
                </a:cxn>
                <a:cxn ang="0">
                  <a:pos x="334" y="2"/>
                </a:cxn>
                <a:cxn ang="0">
                  <a:pos x="314" y="8"/>
                </a:cxn>
                <a:cxn ang="0">
                  <a:pos x="240" y="16"/>
                </a:cxn>
                <a:cxn ang="0">
                  <a:pos x="160" y="28"/>
                </a:cxn>
                <a:cxn ang="0">
                  <a:pos x="108" y="26"/>
                </a:cxn>
                <a:cxn ang="0">
                  <a:pos x="114" y="68"/>
                </a:cxn>
                <a:cxn ang="0">
                  <a:pos x="104" y="52"/>
                </a:cxn>
                <a:cxn ang="0">
                  <a:pos x="60" y="42"/>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34" name="Freeform 42"/>
            <p:cNvSpPr>
              <a:spLocks/>
            </p:cNvSpPr>
            <p:nvPr/>
          </p:nvSpPr>
          <p:spPr bwMode="invGray">
            <a:xfrm>
              <a:off x="2009" y="2135"/>
              <a:ext cx="39" cy="24"/>
            </a:xfrm>
            <a:custGeom>
              <a:avLst/>
              <a:gdLst/>
              <a:ahLst/>
              <a:cxnLst>
                <a:cxn ang="0">
                  <a:pos x="34" y="0"/>
                </a:cxn>
                <a:cxn ang="0">
                  <a:pos x="8" y="20"/>
                </a:cxn>
                <a:cxn ang="0">
                  <a:pos x="24" y="32"/>
                </a:cxn>
                <a:cxn ang="0">
                  <a:pos x="42" y="30"/>
                </a:cxn>
                <a:cxn ang="0">
                  <a:pos x="34" y="0"/>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35" name="Freeform 43"/>
            <p:cNvSpPr>
              <a:spLocks/>
            </p:cNvSpPr>
            <p:nvPr/>
          </p:nvSpPr>
          <p:spPr bwMode="invGray">
            <a:xfrm>
              <a:off x="2292" y="2201"/>
              <a:ext cx="126" cy="54"/>
            </a:xfrm>
            <a:custGeom>
              <a:avLst/>
              <a:gdLst/>
              <a:ahLst/>
              <a:cxnLst>
                <a:cxn ang="0">
                  <a:pos x="102" y="8"/>
                </a:cxn>
                <a:cxn ang="0">
                  <a:pos x="66" y="4"/>
                </a:cxn>
                <a:cxn ang="0">
                  <a:pos x="54" y="0"/>
                </a:cxn>
                <a:cxn ang="0">
                  <a:pos x="0" y="28"/>
                </a:cxn>
                <a:cxn ang="0">
                  <a:pos x="28" y="40"/>
                </a:cxn>
                <a:cxn ang="0">
                  <a:pos x="42" y="60"/>
                </a:cxn>
                <a:cxn ang="0">
                  <a:pos x="66" y="68"/>
                </a:cxn>
                <a:cxn ang="0">
                  <a:pos x="78" y="72"/>
                </a:cxn>
                <a:cxn ang="0">
                  <a:pos x="130" y="60"/>
                </a:cxn>
                <a:cxn ang="0">
                  <a:pos x="172" y="44"/>
                </a:cxn>
                <a:cxn ang="0">
                  <a:pos x="148" y="18"/>
                </a:cxn>
                <a:cxn ang="0">
                  <a:pos x="136" y="4"/>
                </a:cxn>
                <a:cxn ang="0">
                  <a:pos x="102" y="8"/>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36" name="Freeform 44"/>
            <p:cNvSpPr>
              <a:spLocks/>
            </p:cNvSpPr>
            <p:nvPr/>
          </p:nvSpPr>
          <p:spPr bwMode="invGray">
            <a:xfrm>
              <a:off x="2393" y="2038"/>
              <a:ext cx="39" cy="24"/>
            </a:xfrm>
            <a:custGeom>
              <a:avLst/>
              <a:gdLst/>
              <a:ahLst/>
              <a:cxnLst>
                <a:cxn ang="0">
                  <a:pos x="34" y="0"/>
                </a:cxn>
                <a:cxn ang="0">
                  <a:pos x="8" y="20"/>
                </a:cxn>
                <a:cxn ang="0">
                  <a:pos x="24" y="32"/>
                </a:cxn>
                <a:cxn ang="0">
                  <a:pos x="42" y="30"/>
                </a:cxn>
                <a:cxn ang="0">
                  <a:pos x="34" y="0"/>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37" name="Freeform 45"/>
            <p:cNvSpPr>
              <a:spLocks/>
            </p:cNvSpPr>
            <p:nvPr/>
          </p:nvSpPr>
          <p:spPr bwMode="invGray">
            <a:xfrm>
              <a:off x="2662" y="2006"/>
              <a:ext cx="150" cy="63"/>
            </a:xfrm>
            <a:custGeom>
              <a:avLst/>
              <a:gdLst/>
              <a:ahLst/>
              <a:cxnLst>
                <a:cxn ang="0">
                  <a:pos x="191" y="7"/>
                </a:cxn>
                <a:cxn ang="0">
                  <a:pos x="103" y="9"/>
                </a:cxn>
                <a:cxn ang="0">
                  <a:pos x="109" y="25"/>
                </a:cxn>
                <a:cxn ang="0">
                  <a:pos x="107" y="33"/>
                </a:cxn>
                <a:cxn ang="0">
                  <a:pos x="89" y="27"/>
                </a:cxn>
                <a:cxn ang="0">
                  <a:pos x="77" y="19"/>
                </a:cxn>
                <a:cxn ang="0">
                  <a:pos x="23" y="27"/>
                </a:cxn>
                <a:cxn ang="0">
                  <a:pos x="31" y="49"/>
                </a:cxn>
                <a:cxn ang="0">
                  <a:pos x="55" y="53"/>
                </a:cxn>
                <a:cxn ang="0">
                  <a:pos x="75" y="73"/>
                </a:cxn>
                <a:cxn ang="0">
                  <a:pos x="89" y="85"/>
                </a:cxn>
                <a:cxn ang="0">
                  <a:pos x="109" y="67"/>
                </a:cxn>
                <a:cxn ang="0">
                  <a:pos x="121" y="59"/>
                </a:cxn>
                <a:cxn ang="0">
                  <a:pos x="127" y="47"/>
                </a:cxn>
                <a:cxn ang="0">
                  <a:pos x="167" y="35"/>
                </a:cxn>
                <a:cxn ang="0">
                  <a:pos x="187" y="31"/>
                </a:cxn>
                <a:cxn ang="0">
                  <a:pos x="199" y="27"/>
                </a:cxn>
                <a:cxn ang="0">
                  <a:pos x="191" y="7"/>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38" name="Freeform 46"/>
            <p:cNvSpPr>
              <a:spLocks/>
            </p:cNvSpPr>
            <p:nvPr/>
          </p:nvSpPr>
          <p:spPr bwMode="invGray">
            <a:xfrm>
              <a:off x="2759" y="2039"/>
              <a:ext cx="48" cy="21"/>
            </a:xfrm>
            <a:custGeom>
              <a:avLst/>
              <a:gdLst/>
              <a:ahLst/>
              <a:cxnLst>
                <a:cxn ang="0">
                  <a:pos x="36" y="6"/>
                </a:cxn>
                <a:cxn ang="0">
                  <a:pos x="8" y="4"/>
                </a:cxn>
                <a:cxn ang="0">
                  <a:pos x="24" y="28"/>
                </a:cxn>
                <a:cxn ang="0">
                  <a:pos x="54" y="14"/>
                </a:cxn>
                <a:cxn ang="0">
                  <a:pos x="36" y="6"/>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39" name="Freeform 47"/>
            <p:cNvSpPr>
              <a:spLocks/>
            </p:cNvSpPr>
            <p:nvPr/>
          </p:nvSpPr>
          <p:spPr bwMode="invGray">
            <a:xfrm>
              <a:off x="2467" y="2311"/>
              <a:ext cx="109" cy="132"/>
            </a:xfrm>
            <a:custGeom>
              <a:avLst/>
              <a:gdLst/>
              <a:ahLst/>
              <a:cxnLst>
                <a:cxn ang="0">
                  <a:pos x="24" y="19"/>
                </a:cxn>
                <a:cxn ang="0">
                  <a:pos x="0" y="25"/>
                </a:cxn>
                <a:cxn ang="0">
                  <a:pos x="14" y="43"/>
                </a:cxn>
                <a:cxn ang="0">
                  <a:pos x="34" y="87"/>
                </a:cxn>
                <a:cxn ang="0">
                  <a:pos x="52" y="91"/>
                </a:cxn>
                <a:cxn ang="0">
                  <a:pos x="50" y="107"/>
                </a:cxn>
                <a:cxn ang="0">
                  <a:pos x="28" y="113"/>
                </a:cxn>
                <a:cxn ang="0">
                  <a:pos x="16" y="131"/>
                </a:cxn>
                <a:cxn ang="0">
                  <a:pos x="18" y="137"/>
                </a:cxn>
                <a:cxn ang="0">
                  <a:pos x="30" y="141"/>
                </a:cxn>
                <a:cxn ang="0">
                  <a:pos x="18" y="169"/>
                </a:cxn>
                <a:cxn ang="0">
                  <a:pos x="20" y="175"/>
                </a:cxn>
                <a:cxn ang="0">
                  <a:pos x="34" y="171"/>
                </a:cxn>
                <a:cxn ang="0">
                  <a:pos x="58" y="169"/>
                </a:cxn>
                <a:cxn ang="0">
                  <a:pos x="92" y="171"/>
                </a:cxn>
                <a:cxn ang="0">
                  <a:pos x="110" y="169"/>
                </a:cxn>
                <a:cxn ang="0">
                  <a:pos x="122" y="165"/>
                </a:cxn>
                <a:cxn ang="0">
                  <a:pos x="128" y="141"/>
                </a:cxn>
                <a:cxn ang="0">
                  <a:pos x="146" y="133"/>
                </a:cxn>
                <a:cxn ang="0">
                  <a:pos x="110" y="109"/>
                </a:cxn>
                <a:cxn ang="0">
                  <a:pos x="88" y="83"/>
                </a:cxn>
                <a:cxn ang="0">
                  <a:pos x="82" y="69"/>
                </a:cxn>
                <a:cxn ang="0">
                  <a:pos x="64" y="61"/>
                </a:cxn>
                <a:cxn ang="0">
                  <a:pos x="86" y="45"/>
                </a:cxn>
                <a:cxn ang="0">
                  <a:pos x="64" y="31"/>
                </a:cxn>
                <a:cxn ang="0">
                  <a:pos x="70" y="13"/>
                </a:cxn>
                <a:cxn ang="0">
                  <a:pos x="46" y="1"/>
                </a:cxn>
                <a:cxn ang="0">
                  <a:pos x="30" y="9"/>
                </a:cxn>
                <a:cxn ang="0">
                  <a:pos x="24" y="19"/>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40" name="Freeform 48"/>
            <p:cNvSpPr>
              <a:spLocks/>
            </p:cNvSpPr>
            <p:nvPr/>
          </p:nvSpPr>
          <p:spPr bwMode="invGray">
            <a:xfrm>
              <a:off x="2413" y="2359"/>
              <a:ext cx="69" cy="68"/>
            </a:xfrm>
            <a:custGeom>
              <a:avLst/>
              <a:gdLst/>
              <a:ahLst/>
              <a:cxnLst>
                <a:cxn ang="0">
                  <a:pos x="58" y="6"/>
                </a:cxn>
                <a:cxn ang="0">
                  <a:pos x="82" y="8"/>
                </a:cxn>
                <a:cxn ang="0">
                  <a:pos x="92" y="26"/>
                </a:cxn>
                <a:cxn ang="0">
                  <a:pos x="78" y="48"/>
                </a:cxn>
                <a:cxn ang="0">
                  <a:pos x="46" y="76"/>
                </a:cxn>
                <a:cxn ang="0">
                  <a:pos x="18" y="92"/>
                </a:cxn>
                <a:cxn ang="0">
                  <a:pos x="8" y="72"/>
                </a:cxn>
                <a:cxn ang="0">
                  <a:pos x="20" y="64"/>
                </a:cxn>
                <a:cxn ang="0">
                  <a:pos x="14" y="46"/>
                </a:cxn>
                <a:cxn ang="0">
                  <a:pos x="40" y="28"/>
                </a:cxn>
                <a:cxn ang="0">
                  <a:pos x="58" y="6"/>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41" name="Freeform 49"/>
            <p:cNvSpPr>
              <a:spLocks/>
            </p:cNvSpPr>
            <p:nvPr/>
          </p:nvSpPr>
          <p:spPr bwMode="invGray">
            <a:xfrm>
              <a:off x="4099" y="3502"/>
              <a:ext cx="474" cy="495"/>
            </a:xfrm>
            <a:custGeom>
              <a:avLst/>
              <a:gdLst/>
              <a:ahLst/>
              <a:cxnLst>
                <a:cxn ang="0">
                  <a:pos x="212" y="11"/>
                </a:cxn>
                <a:cxn ang="0">
                  <a:pos x="176" y="19"/>
                </a:cxn>
                <a:cxn ang="0">
                  <a:pos x="144" y="51"/>
                </a:cxn>
                <a:cxn ang="0">
                  <a:pos x="104" y="59"/>
                </a:cxn>
                <a:cxn ang="0">
                  <a:pos x="84" y="75"/>
                </a:cxn>
                <a:cxn ang="0">
                  <a:pos x="68" y="115"/>
                </a:cxn>
                <a:cxn ang="0">
                  <a:pos x="36" y="167"/>
                </a:cxn>
                <a:cxn ang="0">
                  <a:pos x="0" y="179"/>
                </a:cxn>
                <a:cxn ang="0">
                  <a:pos x="72" y="323"/>
                </a:cxn>
                <a:cxn ang="0">
                  <a:pos x="120" y="427"/>
                </a:cxn>
                <a:cxn ang="0">
                  <a:pos x="144" y="443"/>
                </a:cxn>
                <a:cxn ang="0">
                  <a:pos x="168" y="451"/>
                </a:cxn>
                <a:cxn ang="0">
                  <a:pos x="228" y="431"/>
                </a:cxn>
                <a:cxn ang="0">
                  <a:pos x="252" y="423"/>
                </a:cxn>
                <a:cxn ang="0">
                  <a:pos x="300" y="451"/>
                </a:cxn>
                <a:cxn ang="0">
                  <a:pos x="324" y="527"/>
                </a:cxn>
                <a:cxn ang="0">
                  <a:pos x="336" y="523"/>
                </a:cxn>
                <a:cxn ang="0">
                  <a:pos x="344" y="511"/>
                </a:cxn>
                <a:cxn ang="0">
                  <a:pos x="368" y="547"/>
                </a:cxn>
                <a:cxn ang="0">
                  <a:pos x="404" y="571"/>
                </a:cxn>
                <a:cxn ang="0">
                  <a:pos x="436" y="603"/>
                </a:cxn>
                <a:cxn ang="0">
                  <a:pos x="444" y="615"/>
                </a:cxn>
                <a:cxn ang="0">
                  <a:pos x="456" y="623"/>
                </a:cxn>
                <a:cxn ang="0">
                  <a:pos x="484" y="655"/>
                </a:cxn>
                <a:cxn ang="0">
                  <a:pos x="492" y="631"/>
                </a:cxn>
                <a:cxn ang="0">
                  <a:pos x="540" y="659"/>
                </a:cxn>
                <a:cxn ang="0">
                  <a:pos x="588" y="655"/>
                </a:cxn>
                <a:cxn ang="0">
                  <a:pos x="616" y="531"/>
                </a:cxn>
                <a:cxn ang="0">
                  <a:pos x="632" y="463"/>
                </a:cxn>
                <a:cxn ang="0">
                  <a:pos x="620" y="367"/>
                </a:cxn>
                <a:cxn ang="0">
                  <a:pos x="536" y="271"/>
                </a:cxn>
                <a:cxn ang="0">
                  <a:pos x="528" y="235"/>
                </a:cxn>
                <a:cxn ang="0">
                  <a:pos x="460" y="179"/>
                </a:cxn>
                <a:cxn ang="0">
                  <a:pos x="472" y="155"/>
                </a:cxn>
                <a:cxn ang="0">
                  <a:pos x="456" y="131"/>
                </a:cxn>
                <a:cxn ang="0">
                  <a:pos x="416" y="79"/>
                </a:cxn>
                <a:cxn ang="0">
                  <a:pos x="392" y="31"/>
                </a:cxn>
                <a:cxn ang="0">
                  <a:pos x="388" y="19"/>
                </a:cxn>
                <a:cxn ang="0">
                  <a:pos x="364" y="151"/>
                </a:cxn>
                <a:cxn ang="0">
                  <a:pos x="324" y="115"/>
                </a:cxn>
                <a:cxn ang="0">
                  <a:pos x="292" y="111"/>
                </a:cxn>
                <a:cxn ang="0">
                  <a:pos x="272" y="87"/>
                </a:cxn>
                <a:cxn ang="0">
                  <a:pos x="264" y="63"/>
                </a:cxn>
                <a:cxn ang="0">
                  <a:pos x="276" y="55"/>
                </a:cxn>
                <a:cxn ang="0">
                  <a:pos x="240" y="19"/>
                </a:cxn>
                <a:cxn ang="0">
                  <a:pos x="216" y="11"/>
                </a:cxn>
                <a:cxn ang="0">
                  <a:pos x="204" y="7"/>
                </a:cxn>
                <a:cxn ang="0">
                  <a:pos x="212" y="11"/>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42" name="Freeform 50"/>
            <p:cNvSpPr>
              <a:spLocks/>
            </p:cNvSpPr>
            <p:nvPr/>
          </p:nvSpPr>
          <p:spPr bwMode="invGray">
            <a:xfrm>
              <a:off x="4246" y="3241"/>
              <a:ext cx="318" cy="210"/>
            </a:xfrm>
            <a:custGeom>
              <a:avLst/>
              <a:gdLst/>
              <a:ahLst/>
              <a:cxnLst>
                <a:cxn ang="0">
                  <a:pos x="84" y="60"/>
                </a:cxn>
                <a:cxn ang="0">
                  <a:pos x="68" y="36"/>
                </a:cxn>
                <a:cxn ang="0">
                  <a:pos x="64" y="16"/>
                </a:cxn>
                <a:cxn ang="0">
                  <a:pos x="52" y="12"/>
                </a:cxn>
                <a:cxn ang="0">
                  <a:pos x="16" y="16"/>
                </a:cxn>
                <a:cxn ang="0">
                  <a:pos x="44" y="40"/>
                </a:cxn>
                <a:cxn ang="0">
                  <a:pos x="48" y="52"/>
                </a:cxn>
                <a:cxn ang="0">
                  <a:pos x="24" y="68"/>
                </a:cxn>
                <a:cxn ang="0">
                  <a:pos x="88" y="92"/>
                </a:cxn>
                <a:cxn ang="0">
                  <a:pos x="124" y="112"/>
                </a:cxn>
                <a:cxn ang="0">
                  <a:pos x="128" y="124"/>
                </a:cxn>
                <a:cxn ang="0">
                  <a:pos x="140" y="132"/>
                </a:cxn>
                <a:cxn ang="0">
                  <a:pos x="148" y="156"/>
                </a:cxn>
                <a:cxn ang="0">
                  <a:pos x="132" y="196"/>
                </a:cxn>
                <a:cxn ang="0">
                  <a:pos x="180" y="188"/>
                </a:cxn>
                <a:cxn ang="0">
                  <a:pos x="192" y="216"/>
                </a:cxn>
                <a:cxn ang="0">
                  <a:pos x="216" y="224"/>
                </a:cxn>
                <a:cxn ang="0">
                  <a:pos x="228" y="228"/>
                </a:cxn>
                <a:cxn ang="0">
                  <a:pos x="252" y="224"/>
                </a:cxn>
                <a:cxn ang="0">
                  <a:pos x="276" y="196"/>
                </a:cxn>
                <a:cxn ang="0">
                  <a:pos x="336" y="252"/>
                </a:cxn>
                <a:cxn ang="0">
                  <a:pos x="364" y="280"/>
                </a:cxn>
                <a:cxn ang="0">
                  <a:pos x="360" y="224"/>
                </a:cxn>
                <a:cxn ang="0">
                  <a:pos x="336" y="200"/>
                </a:cxn>
                <a:cxn ang="0">
                  <a:pos x="372" y="168"/>
                </a:cxn>
                <a:cxn ang="0">
                  <a:pos x="408" y="156"/>
                </a:cxn>
                <a:cxn ang="0">
                  <a:pos x="420" y="152"/>
                </a:cxn>
                <a:cxn ang="0">
                  <a:pos x="424" y="140"/>
                </a:cxn>
                <a:cxn ang="0">
                  <a:pos x="356" y="148"/>
                </a:cxn>
                <a:cxn ang="0">
                  <a:pos x="304" y="140"/>
                </a:cxn>
                <a:cxn ang="0">
                  <a:pos x="300" y="128"/>
                </a:cxn>
                <a:cxn ang="0">
                  <a:pos x="292" y="116"/>
                </a:cxn>
                <a:cxn ang="0">
                  <a:pos x="220" y="80"/>
                </a:cxn>
                <a:cxn ang="0">
                  <a:pos x="160" y="60"/>
                </a:cxn>
                <a:cxn ang="0">
                  <a:pos x="136" y="52"/>
                </a:cxn>
                <a:cxn ang="0">
                  <a:pos x="80" y="52"/>
                </a:cxn>
                <a:cxn ang="0">
                  <a:pos x="68" y="32"/>
                </a:cxn>
                <a:cxn ang="0">
                  <a:pos x="68" y="0"/>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43" name="Freeform 51"/>
            <p:cNvSpPr>
              <a:spLocks/>
            </p:cNvSpPr>
            <p:nvPr/>
          </p:nvSpPr>
          <p:spPr bwMode="invGray">
            <a:xfrm>
              <a:off x="4255" y="3243"/>
              <a:ext cx="311" cy="211"/>
            </a:xfrm>
            <a:custGeom>
              <a:avLst/>
              <a:gdLst/>
              <a:ahLst/>
              <a:cxnLst>
                <a:cxn ang="0">
                  <a:pos x="0" y="1"/>
                </a:cxn>
                <a:cxn ang="0">
                  <a:pos x="20" y="37"/>
                </a:cxn>
                <a:cxn ang="0">
                  <a:pos x="28" y="49"/>
                </a:cxn>
                <a:cxn ang="0">
                  <a:pos x="84" y="89"/>
                </a:cxn>
                <a:cxn ang="0">
                  <a:pos x="120" y="113"/>
                </a:cxn>
                <a:cxn ang="0">
                  <a:pos x="132" y="121"/>
                </a:cxn>
                <a:cxn ang="0">
                  <a:pos x="136" y="169"/>
                </a:cxn>
                <a:cxn ang="0">
                  <a:pos x="116" y="201"/>
                </a:cxn>
                <a:cxn ang="0">
                  <a:pos x="136" y="197"/>
                </a:cxn>
                <a:cxn ang="0">
                  <a:pos x="148" y="189"/>
                </a:cxn>
                <a:cxn ang="0">
                  <a:pos x="160" y="201"/>
                </a:cxn>
                <a:cxn ang="0">
                  <a:pos x="184" y="217"/>
                </a:cxn>
                <a:cxn ang="0">
                  <a:pos x="208" y="233"/>
                </a:cxn>
                <a:cxn ang="0">
                  <a:pos x="240" y="221"/>
                </a:cxn>
                <a:cxn ang="0">
                  <a:pos x="248" y="197"/>
                </a:cxn>
                <a:cxn ang="0">
                  <a:pos x="268" y="201"/>
                </a:cxn>
                <a:cxn ang="0">
                  <a:pos x="292" y="209"/>
                </a:cxn>
                <a:cxn ang="0">
                  <a:pos x="340" y="281"/>
                </a:cxn>
                <a:cxn ang="0">
                  <a:pos x="356" y="277"/>
                </a:cxn>
                <a:cxn ang="0">
                  <a:pos x="352" y="253"/>
                </a:cxn>
                <a:cxn ang="0">
                  <a:pos x="316" y="197"/>
                </a:cxn>
                <a:cxn ang="0">
                  <a:pos x="360" y="173"/>
                </a:cxn>
                <a:cxn ang="0">
                  <a:pos x="408" y="145"/>
                </a:cxn>
                <a:cxn ang="0">
                  <a:pos x="409" y="120"/>
                </a:cxn>
                <a:cxn ang="0">
                  <a:pos x="367" y="138"/>
                </a:cxn>
                <a:cxn ang="0">
                  <a:pos x="308" y="137"/>
                </a:cxn>
                <a:cxn ang="0">
                  <a:pos x="264" y="97"/>
                </a:cxn>
                <a:cxn ang="0">
                  <a:pos x="180" y="61"/>
                </a:cxn>
                <a:cxn ang="0">
                  <a:pos x="132" y="33"/>
                </a:cxn>
                <a:cxn ang="0">
                  <a:pos x="92" y="41"/>
                </a:cxn>
                <a:cxn ang="0">
                  <a:pos x="76" y="57"/>
                </a:cxn>
                <a:cxn ang="0">
                  <a:pos x="56" y="17"/>
                </a:cxn>
                <a:cxn ang="0">
                  <a:pos x="0" y="1"/>
                </a:cxn>
              </a:cxnLst>
              <a:rect l="0" t="0" r="r" b="b"/>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44" name="Freeform 52"/>
            <p:cNvSpPr>
              <a:spLocks/>
            </p:cNvSpPr>
            <p:nvPr/>
          </p:nvSpPr>
          <p:spPr bwMode="invGray">
            <a:xfrm>
              <a:off x="4485" y="4013"/>
              <a:ext cx="45" cy="58"/>
            </a:xfrm>
            <a:custGeom>
              <a:avLst/>
              <a:gdLst/>
              <a:ahLst/>
              <a:cxnLst>
                <a:cxn ang="0">
                  <a:pos x="32" y="18"/>
                </a:cxn>
                <a:cxn ang="0">
                  <a:pos x="0" y="18"/>
                </a:cxn>
                <a:cxn ang="0">
                  <a:pos x="20" y="42"/>
                </a:cxn>
                <a:cxn ang="0">
                  <a:pos x="28" y="66"/>
                </a:cxn>
                <a:cxn ang="0">
                  <a:pos x="32" y="78"/>
                </a:cxn>
                <a:cxn ang="0">
                  <a:pos x="60" y="50"/>
                </a:cxn>
                <a:cxn ang="0">
                  <a:pos x="32" y="18"/>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45" name="Freeform 53"/>
            <p:cNvSpPr>
              <a:spLocks/>
            </p:cNvSpPr>
            <p:nvPr/>
          </p:nvSpPr>
          <p:spPr bwMode="invGray">
            <a:xfrm>
              <a:off x="4621" y="3923"/>
              <a:ext cx="162" cy="85"/>
            </a:xfrm>
            <a:custGeom>
              <a:avLst/>
              <a:gdLst/>
              <a:ahLst/>
              <a:cxnLst>
                <a:cxn ang="0">
                  <a:pos x="47" y="73"/>
                </a:cxn>
                <a:cxn ang="0">
                  <a:pos x="39" y="61"/>
                </a:cxn>
                <a:cxn ang="0">
                  <a:pos x="15" y="69"/>
                </a:cxn>
                <a:cxn ang="0">
                  <a:pos x="39" y="113"/>
                </a:cxn>
                <a:cxn ang="0">
                  <a:pos x="123" y="89"/>
                </a:cxn>
                <a:cxn ang="0">
                  <a:pos x="147" y="73"/>
                </a:cxn>
                <a:cxn ang="0">
                  <a:pos x="171" y="65"/>
                </a:cxn>
                <a:cxn ang="0">
                  <a:pos x="219" y="19"/>
                </a:cxn>
                <a:cxn ang="0">
                  <a:pos x="210" y="0"/>
                </a:cxn>
                <a:cxn ang="0">
                  <a:pos x="179" y="17"/>
                </a:cxn>
                <a:cxn ang="0">
                  <a:pos x="107" y="41"/>
                </a:cxn>
                <a:cxn ang="0">
                  <a:pos x="83" y="45"/>
                </a:cxn>
                <a:cxn ang="0">
                  <a:pos x="59" y="53"/>
                </a:cxn>
                <a:cxn ang="0">
                  <a:pos x="47" y="73"/>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46" name="Freeform 54"/>
            <p:cNvSpPr>
              <a:spLocks/>
            </p:cNvSpPr>
            <p:nvPr/>
          </p:nvSpPr>
          <p:spPr bwMode="invGray">
            <a:xfrm>
              <a:off x="4791" y="3873"/>
              <a:ext cx="104" cy="92"/>
            </a:xfrm>
            <a:custGeom>
              <a:avLst/>
              <a:gdLst/>
              <a:ahLst/>
              <a:cxnLst>
                <a:cxn ang="0">
                  <a:pos x="12" y="60"/>
                </a:cxn>
                <a:cxn ang="0">
                  <a:pos x="8" y="84"/>
                </a:cxn>
                <a:cxn ang="0">
                  <a:pos x="0" y="108"/>
                </a:cxn>
                <a:cxn ang="0">
                  <a:pos x="36" y="116"/>
                </a:cxn>
                <a:cxn ang="0">
                  <a:pos x="52" y="96"/>
                </a:cxn>
                <a:cxn ang="0">
                  <a:pos x="124" y="68"/>
                </a:cxn>
                <a:cxn ang="0">
                  <a:pos x="136" y="44"/>
                </a:cxn>
                <a:cxn ang="0">
                  <a:pos x="112" y="28"/>
                </a:cxn>
                <a:cxn ang="0">
                  <a:pos x="100" y="20"/>
                </a:cxn>
                <a:cxn ang="0">
                  <a:pos x="64" y="12"/>
                </a:cxn>
                <a:cxn ang="0">
                  <a:pos x="52" y="36"/>
                </a:cxn>
                <a:cxn ang="0">
                  <a:pos x="12" y="60"/>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47" name="Freeform 55"/>
            <p:cNvSpPr>
              <a:spLocks/>
            </p:cNvSpPr>
            <p:nvPr/>
          </p:nvSpPr>
          <p:spPr bwMode="invGray">
            <a:xfrm>
              <a:off x="4846" y="3832"/>
              <a:ext cx="37" cy="26"/>
            </a:xfrm>
            <a:custGeom>
              <a:avLst/>
              <a:gdLst/>
              <a:ahLst/>
              <a:cxnLst>
                <a:cxn ang="0">
                  <a:pos x="29" y="0"/>
                </a:cxn>
                <a:cxn ang="0">
                  <a:pos x="8" y="11"/>
                </a:cxn>
                <a:cxn ang="0">
                  <a:pos x="24" y="35"/>
                </a:cxn>
                <a:cxn ang="0">
                  <a:pos x="39" y="26"/>
                </a:cxn>
                <a:cxn ang="0">
                  <a:pos x="29" y="0"/>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48" name="Freeform 56"/>
            <p:cNvSpPr>
              <a:spLocks/>
            </p:cNvSpPr>
            <p:nvPr/>
          </p:nvSpPr>
          <p:spPr bwMode="invGray">
            <a:xfrm>
              <a:off x="3123" y="3346"/>
              <a:ext cx="123" cy="201"/>
            </a:xfrm>
            <a:custGeom>
              <a:avLst/>
              <a:gdLst/>
              <a:ahLst/>
              <a:cxnLst>
                <a:cxn ang="0">
                  <a:pos x="128" y="0"/>
                </a:cxn>
                <a:cxn ang="0">
                  <a:pos x="104" y="28"/>
                </a:cxn>
                <a:cxn ang="0">
                  <a:pos x="88" y="64"/>
                </a:cxn>
                <a:cxn ang="0">
                  <a:pos x="36" y="84"/>
                </a:cxn>
                <a:cxn ang="0">
                  <a:pos x="28" y="96"/>
                </a:cxn>
                <a:cxn ang="0">
                  <a:pos x="16" y="100"/>
                </a:cxn>
                <a:cxn ang="0">
                  <a:pos x="20" y="132"/>
                </a:cxn>
                <a:cxn ang="0">
                  <a:pos x="28" y="156"/>
                </a:cxn>
                <a:cxn ang="0">
                  <a:pos x="0" y="200"/>
                </a:cxn>
                <a:cxn ang="0">
                  <a:pos x="28" y="260"/>
                </a:cxn>
                <a:cxn ang="0">
                  <a:pos x="52" y="268"/>
                </a:cxn>
                <a:cxn ang="0">
                  <a:pos x="88" y="216"/>
                </a:cxn>
                <a:cxn ang="0">
                  <a:pos x="104" y="192"/>
                </a:cxn>
                <a:cxn ang="0">
                  <a:pos x="128" y="116"/>
                </a:cxn>
                <a:cxn ang="0">
                  <a:pos x="140" y="76"/>
                </a:cxn>
                <a:cxn ang="0">
                  <a:pos x="164" y="72"/>
                </a:cxn>
                <a:cxn ang="0">
                  <a:pos x="128" y="0"/>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49" name="Freeform 57"/>
            <p:cNvSpPr>
              <a:spLocks/>
            </p:cNvSpPr>
            <p:nvPr/>
          </p:nvSpPr>
          <p:spPr bwMode="invGray">
            <a:xfrm>
              <a:off x="3655" y="3034"/>
              <a:ext cx="49" cy="61"/>
            </a:xfrm>
            <a:custGeom>
              <a:avLst/>
              <a:gdLst/>
              <a:ahLst/>
              <a:cxnLst>
                <a:cxn ang="0">
                  <a:pos x="29" y="0"/>
                </a:cxn>
                <a:cxn ang="0">
                  <a:pos x="25" y="60"/>
                </a:cxn>
                <a:cxn ang="0">
                  <a:pos x="29" y="76"/>
                </a:cxn>
                <a:cxn ang="0">
                  <a:pos x="41" y="80"/>
                </a:cxn>
                <a:cxn ang="0">
                  <a:pos x="57" y="76"/>
                </a:cxn>
                <a:cxn ang="0">
                  <a:pos x="29" y="0"/>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50" name="Freeform 58"/>
            <p:cNvSpPr>
              <a:spLocks/>
            </p:cNvSpPr>
            <p:nvPr/>
          </p:nvSpPr>
          <p:spPr bwMode="invGray">
            <a:xfrm>
              <a:off x="3988" y="3100"/>
              <a:ext cx="111" cy="183"/>
            </a:xfrm>
            <a:custGeom>
              <a:avLst/>
              <a:gdLst/>
              <a:ahLst/>
              <a:cxnLst>
                <a:cxn ang="0">
                  <a:pos x="96" y="0"/>
                </a:cxn>
                <a:cxn ang="0">
                  <a:pos x="60" y="84"/>
                </a:cxn>
                <a:cxn ang="0">
                  <a:pos x="36" y="92"/>
                </a:cxn>
                <a:cxn ang="0">
                  <a:pos x="12" y="108"/>
                </a:cxn>
                <a:cxn ang="0">
                  <a:pos x="40" y="188"/>
                </a:cxn>
                <a:cxn ang="0">
                  <a:pos x="52" y="224"/>
                </a:cxn>
                <a:cxn ang="0">
                  <a:pos x="60" y="236"/>
                </a:cxn>
                <a:cxn ang="0">
                  <a:pos x="84" y="244"/>
                </a:cxn>
                <a:cxn ang="0">
                  <a:pos x="96" y="196"/>
                </a:cxn>
                <a:cxn ang="0">
                  <a:pos x="124" y="168"/>
                </a:cxn>
                <a:cxn ang="0">
                  <a:pos x="112" y="68"/>
                </a:cxn>
                <a:cxn ang="0">
                  <a:pos x="140" y="48"/>
                </a:cxn>
                <a:cxn ang="0">
                  <a:pos x="112" y="20"/>
                </a:cxn>
                <a:cxn ang="0">
                  <a:pos x="96" y="0"/>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51" name="Freeform 59"/>
            <p:cNvSpPr>
              <a:spLocks/>
            </p:cNvSpPr>
            <p:nvPr/>
          </p:nvSpPr>
          <p:spPr bwMode="invGray">
            <a:xfrm>
              <a:off x="3894" y="3043"/>
              <a:ext cx="72" cy="137"/>
            </a:xfrm>
            <a:custGeom>
              <a:avLst/>
              <a:gdLst/>
              <a:ahLst/>
              <a:cxnLst>
                <a:cxn ang="0">
                  <a:pos x="48" y="2"/>
                </a:cxn>
                <a:cxn ang="0">
                  <a:pos x="51" y="35"/>
                </a:cxn>
                <a:cxn ang="0">
                  <a:pos x="60" y="62"/>
                </a:cxn>
                <a:cxn ang="0">
                  <a:pos x="62" y="92"/>
                </a:cxn>
                <a:cxn ang="0">
                  <a:pos x="68" y="105"/>
                </a:cxn>
                <a:cxn ang="0">
                  <a:pos x="71" y="126"/>
                </a:cxn>
                <a:cxn ang="0">
                  <a:pos x="57" y="93"/>
                </a:cxn>
                <a:cxn ang="0">
                  <a:pos x="35" y="78"/>
                </a:cxn>
                <a:cxn ang="0">
                  <a:pos x="5" y="83"/>
                </a:cxn>
                <a:cxn ang="0">
                  <a:pos x="8" y="102"/>
                </a:cxn>
                <a:cxn ang="0">
                  <a:pos x="41" y="114"/>
                </a:cxn>
                <a:cxn ang="0">
                  <a:pos x="57" y="135"/>
                </a:cxn>
                <a:cxn ang="0">
                  <a:pos x="71" y="135"/>
                </a:cxn>
                <a:cxn ang="0">
                  <a:pos x="78" y="150"/>
                </a:cxn>
                <a:cxn ang="0">
                  <a:pos x="96" y="179"/>
                </a:cxn>
                <a:cxn ang="0">
                  <a:pos x="81" y="126"/>
                </a:cxn>
                <a:cxn ang="0">
                  <a:pos x="80" y="93"/>
                </a:cxn>
                <a:cxn ang="0">
                  <a:pos x="71" y="63"/>
                </a:cxn>
                <a:cxn ang="0">
                  <a:pos x="63" y="41"/>
                </a:cxn>
                <a:cxn ang="0">
                  <a:pos x="57" y="20"/>
                </a:cxn>
                <a:cxn ang="0">
                  <a:pos x="48" y="2"/>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52" name="Freeform 60"/>
            <p:cNvSpPr>
              <a:spLocks/>
            </p:cNvSpPr>
            <p:nvPr/>
          </p:nvSpPr>
          <p:spPr bwMode="invGray">
            <a:xfrm>
              <a:off x="3943" y="3153"/>
              <a:ext cx="42" cy="131"/>
            </a:xfrm>
            <a:custGeom>
              <a:avLst/>
              <a:gdLst/>
              <a:ahLst/>
              <a:cxnLst>
                <a:cxn ang="0">
                  <a:pos x="6" y="0"/>
                </a:cxn>
                <a:cxn ang="0">
                  <a:pos x="0" y="25"/>
                </a:cxn>
                <a:cxn ang="0">
                  <a:pos x="9" y="54"/>
                </a:cxn>
                <a:cxn ang="0">
                  <a:pos x="18" y="94"/>
                </a:cxn>
                <a:cxn ang="0">
                  <a:pos x="34" y="129"/>
                </a:cxn>
                <a:cxn ang="0">
                  <a:pos x="54" y="175"/>
                </a:cxn>
                <a:cxn ang="0">
                  <a:pos x="40" y="115"/>
                </a:cxn>
                <a:cxn ang="0">
                  <a:pos x="34" y="93"/>
                </a:cxn>
                <a:cxn ang="0">
                  <a:pos x="28" y="61"/>
                </a:cxn>
                <a:cxn ang="0">
                  <a:pos x="25" y="46"/>
                </a:cxn>
                <a:cxn ang="0">
                  <a:pos x="16" y="37"/>
                </a:cxn>
                <a:cxn ang="0">
                  <a:pos x="6" y="0"/>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53" name="Freeform 61"/>
            <p:cNvSpPr>
              <a:spLocks/>
            </p:cNvSpPr>
            <p:nvPr/>
          </p:nvSpPr>
          <p:spPr bwMode="invGray">
            <a:xfrm>
              <a:off x="3988" y="3290"/>
              <a:ext cx="65" cy="54"/>
            </a:xfrm>
            <a:custGeom>
              <a:avLst/>
              <a:gdLst/>
              <a:ahLst/>
              <a:cxnLst>
                <a:cxn ang="0">
                  <a:pos x="2" y="0"/>
                </a:cxn>
                <a:cxn ang="0">
                  <a:pos x="8" y="34"/>
                </a:cxn>
                <a:cxn ang="0">
                  <a:pos x="23" y="43"/>
                </a:cxn>
                <a:cxn ang="0">
                  <a:pos x="48" y="49"/>
                </a:cxn>
                <a:cxn ang="0">
                  <a:pos x="62" y="57"/>
                </a:cxn>
                <a:cxn ang="0">
                  <a:pos x="74" y="66"/>
                </a:cxn>
                <a:cxn ang="0">
                  <a:pos x="86" y="69"/>
                </a:cxn>
                <a:cxn ang="0">
                  <a:pos x="72" y="39"/>
                </a:cxn>
                <a:cxn ang="0">
                  <a:pos x="63" y="22"/>
                </a:cxn>
                <a:cxn ang="0">
                  <a:pos x="36" y="24"/>
                </a:cxn>
                <a:cxn ang="0">
                  <a:pos x="24" y="19"/>
                </a:cxn>
                <a:cxn ang="0">
                  <a:pos x="6" y="0"/>
                </a:cxn>
                <a:cxn ang="0">
                  <a:pos x="2" y="0"/>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54" name="Freeform 62"/>
            <p:cNvSpPr>
              <a:spLocks/>
            </p:cNvSpPr>
            <p:nvPr/>
          </p:nvSpPr>
          <p:spPr bwMode="invGray">
            <a:xfrm>
              <a:off x="4092" y="3195"/>
              <a:ext cx="83" cy="117"/>
            </a:xfrm>
            <a:custGeom>
              <a:avLst/>
              <a:gdLst/>
              <a:ahLst/>
              <a:cxnLst>
                <a:cxn ang="0">
                  <a:pos x="98" y="0"/>
                </a:cxn>
                <a:cxn ang="0">
                  <a:pos x="75" y="10"/>
                </a:cxn>
                <a:cxn ang="0">
                  <a:pos x="23" y="15"/>
                </a:cxn>
                <a:cxn ang="0">
                  <a:pos x="14" y="33"/>
                </a:cxn>
                <a:cxn ang="0">
                  <a:pos x="11" y="61"/>
                </a:cxn>
                <a:cxn ang="0">
                  <a:pos x="14" y="75"/>
                </a:cxn>
                <a:cxn ang="0">
                  <a:pos x="3" y="88"/>
                </a:cxn>
                <a:cxn ang="0">
                  <a:pos x="14" y="109"/>
                </a:cxn>
                <a:cxn ang="0">
                  <a:pos x="23" y="124"/>
                </a:cxn>
                <a:cxn ang="0">
                  <a:pos x="15" y="144"/>
                </a:cxn>
                <a:cxn ang="0">
                  <a:pos x="24" y="156"/>
                </a:cxn>
                <a:cxn ang="0">
                  <a:pos x="42" y="144"/>
                </a:cxn>
                <a:cxn ang="0">
                  <a:pos x="50" y="93"/>
                </a:cxn>
                <a:cxn ang="0">
                  <a:pos x="56" y="126"/>
                </a:cxn>
                <a:cxn ang="0">
                  <a:pos x="65" y="145"/>
                </a:cxn>
                <a:cxn ang="0">
                  <a:pos x="62" y="112"/>
                </a:cxn>
                <a:cxn ang="0">
                  <a:pos x="72" y="73"/>
                </a:cxn>
                <a:cxn ang="0">
                  <a:pos x="69" y="51"/>
                </a:cxn>
                <a:cxn ang="0">
                  <a:pos x="54" y="60"/>
                </a:cxn>
                <a:cxn ang="0">
                  <a:pos x="35" y="54"/>
                </a:cxn>
                <a:cxn ang="0">
                  <a:pos x="41" y="36"/>
                </a:cxn>
                <a:cxn ang="0">
                  <a:pos x="62" y="34"/>
                </a:cxn>
                <a:cxn ang="0">
                  <a:pos x="78" y="39"/>
                </a:cxn>
                <a:cxn ang="0">
                  <a:pos x="98" y="30"/>
                </a:cxn>
                <a:cxn ang="0">
                  <a:pos x="111" y="13"/>
                </a:cxn>
                <a:cxn ang="0">
                  <a:pos x="98" y="0"/>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55" name="Freeform 63"/>
            <p:cNvSpPr>
              <a:spLocks/>
            </p:cNvSpPr>
            <p:nvPr/>
          </p:nvSpPr>
          <p:spPr bwMode="invGray">
            <a:xfrm>
              <a:off x="4064" y="2777"/>
              <a:ext cx="22" cy="71"/>
            </a:xfrm>
            <a:custGeom>
              <a:avLst/>
              <a:gdLst/>
              <a:ahLst/>
              <a:cxnLst>
                <a:cxn ang="0">
                  <a:pos x="12" y="0"/>
                </a:cxn>
                <a:cxn ang="0">
                  <a:pos x="0" y="16"/>
                </a:cxn>
                <a:cxn ang="0">
                  <a:pos x="6" y="37"/>
                </a:cxn>
                <a:cxn ang="0">
                  <a:pos x="1" y="61"/>
                </a:cxn>
                <a:cxn ang="0">
                  <a:pos x="16" y="94"/>
                </a:cxn>
                <a:cxn ang="0">
                  <a:pos x="30" y="82"/>
                </a:cxn>
                <a:cxn ang="0">
                  <a:pos x="22" y="61"/>
                </a:cxn>
                <a:cxn ang="0">
                  <a:pos x="12" y="0"/>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56" name="Freeform 64"/>
            <p:cNvSpPr>
              <a:spLocks/>
            </p:cNvSpPr>
            <p:nvPr/>
          </p:nvSpPr>
          <p:spPr bwMode="invGray">
            <a:xfrm>
              <a:off x="4078" y="2896"/>
              <a:ext cx="61" cy="118"/>
            </a:xfrm>
            <a:custGeom>
              <a:avLst/>
              <a:gdLst/>
              <a:ahLst/>
              <a:cxnLst>
                <a:cxn ang="0">
                  <a:pos x="12" y="2"/>
                </a:cxn>
                <a:cxn ang="0">
                  <a:pos x="0" y="20"/>
                </a:cxn>
                <a:cxn ang="0">
                  <a:pos x="8" y="49"/>
                </a:cxn>
                <a:cxn ang="0">
                  <a:pos x="6" y="107"/>
                </a:cxn>
                <a:cxn ang="0">
                  <a:pos x="17" y="103"/>
                </a:cxn>
                <a:cxn ang="0">
                  <a:pos x="20" y="115"/>
                </a:cxn>
                <a:cxn ang="0">
                  <a:pos x="29" y="122"/>
                </a:cxn>
                <a:cxn ang="0">
                  <a:pos x="38" y="140"/>
                </a:cxn>
                <a:cxn ang="0">
                  <a:pos x="48" y="128"/>
                </a:cxn>
                <a:cxn ang="0">
                  <a:pos x="65" y="134"/>
                </a:cxn>
                <a:cxn ang="0">
                  <a:pos x="63" y="109"/>
                </a:cxn>
                <a:cxn ang="0">
                  <a:pos x="48" y="104"/>
                </a:cxn>
                <a:cxn ang="0">
                  <a:pos x="39" y="91"/>
                </a:cxn>
                <a:cxn ang="0">
                  <a:pos x="33" y="73"/>
                </a:cxn>
                <a:cxn ang="0">
                  <a:pos x="41" y="53"/>
                </a:cxn>
                <a:cxn ang="0">
                  <a:pos x="35" y="35"/>
                </a:cxn>
                <a:cxn ang="0">
                  <a:pos x="42" y="20"/>
                </a:cxn>
                <a:cxn ang="0">
                  <a:pos x="29" y="4"/>
                </a:cxn>
                <a:cxn ang="0">
                  <a:pos x="18" y="7"/>
                </a:cxn>
                <a:cxn ang="0">
                  <a:pos x="12" y="2"/>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57" name="Freeform 65"/>
            <p:cNvSpPr>
              <a:spLocks/>
            </p:cNvSpPr>
            <p:nvPr/>
          </p:nvSpPr>
          <p:spPr bwMode="invGray">
            <a:xfrm>
              <a:off x="4121" y="3052"/>
              <a:ext cx="64" cy="79"/>
            </a:xfrm>
            <a:custGeom>
              <a:avLst/>
              <a:gdLst/>
              <a:ahLst/>
              <a:cxnLst>
                <a:cxn ang="0">
                  <a:pos x="52" y="0"/>
                </a:cxn>
                <a:cxn ang="0">
                  <a:pos x="44" y="18"/>
                </a:cxn>
                <a:cxn ang="0">
                  <a:pos x="32" y="30"/>
                </a:cxn>
                <a:cxn ang="0">
                  <a:pos x="16" y="35"/>
                </a:cxn>
                <a:cxn ang="0">
                  <a:pos x="8" y="48"/>
                </a:cxn>
                <a:cxn ang="0">
                  <a:pos x="4" y="74"/>
                </a:cxn>
                <a:cxn ang="0">
                  <a:pos x="13" y="71"/>
                </a:cxn>
                <a:cxn ang="0">
                  <a:pos x="25" y="62"/>
                </a:cxn>
                <a:cxn ang="0">
                  <a:pos x="34" y="69"/>
                </a:cxn>
                <a:cxn ang="0">
                  <a:pos x="58" y="99"/>
                </a:cxn>
                <a:cxn ang="0">
                  <a:pos x="71" y="72"/>
                </a:cxn>
                <a:cxn ang="0">
                  <a:pos x="85" y="68"/>
                </a:cxn>
                <a:cxn ang="0">
                  <a:pos x="74" y="39"/>
                </a:cxn>
                <a:cxn ang="0">
                  <a:pos x="52" y="0"/>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58" name="Freeform 66"/>
            <p:cNvSpPr>
              <a:spLocks/>
            </p:cNvSpPr>
            <p:nvPr/>
          </p:nvSpPr>
          <p:spPr bwMode="invGray">
            <a:xfrm>
              <a:off x="4197" y="3193"/>
              <a:ext cx="30" cy="49"/>
            </a:xfrm>
            <a:custGeom>
              <a:avLst/>
              <a:gdLst/>
              <a:ahLst/>
              <a:cxnLst>
                <a:cxn ang="0">
                  <a:pos x="6" y="27"/>
                </a:cxn>
                <a:cxn ang="0">
                  <a:pos x="26" y="66"/>
                </a:cxn>
                <a:cxn ang="0">
                  <a:pos x="30" y="52"/>
                </a:cxn>
                <a:cxn ang="0">
                  <a:pos x="38" y="40"/>
                </a:cxn>
                <a:cxn ang="0">
                  <a:pos x="30" y="25"/>
                </a:cxn>
                <a:cxn ang="0">
                  <a:pos x="20" y="13"/>
                </a:cxn>
                <a:cxn ang="0">
                  <a:pos x="11" y="1"/>
                </a:cxn>
                <a:cxn ang="0">
                  <a:pos x="2" y="12"/>
                </a:cxn>
                <a:cxn ang="0">
                  <a:pos x="6" y="2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59" name="Freeform 67"/>
            <p:cNvSpPr>
              <a:spLocks/>
            </p:cNvSpPr>
            <p:nvPr/>
          </p:nvSpPr>
          <p:spPr bwMode="invGray">
            <a:xfrm>
              <a:off x="4181" y="3275"/>
              <a:ext cx="18" cy="17"/>
            </a:xfrm>
            <a:custGeom>
              <a:avLst/>
              <a:gdLst/>
              <a:ahLst/>
              <a:cxnLst>
                <a:cxn ang="0">
                  <a:pos x="0" y="0"/>
                </a:cxn>
                <a:cxn ang="0">
                  <a:pos x="6" y="23"/>
                </a:cxn>
                <a:cxn ang="0">
                  <a:pos x="24" y="11"/>
                </a:cxn>
                <a:cxn ang="0">
                  <a:pos x="0" y="0"/>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60" name="Freeform 68"/>
            <p:cNvSpPr>
              <a:spLocks/>
            </p:cNvSpPr>
            <p:nvPr/>
          </p:nvSpPr>
          <p:spPr bwMode="invGray">
            <a:xfrm>
              <a:off x="4208" y="3265"/>
              <a:ext cx="45" cy="37"/>
            </a:xfrm>
            <a:custGeom>
              <a:avLst/>
              <a:gdLst/>
              <a:ahLst/>
              <a:cxnLst>
                <a:cxn ang="0">
                  <a:pos x="9" y="0"/>
                </a:cxn>
                <a:cxn ang="0">
                  <a:pos x="0" y="18"/>
                </a:cxn>
                <a:cxn ang="0">
                  <a:pos x="28" y="33"/>
                </a:cxn>
                <a:cxn ang="0">
                  <a:pos x="42" y="46"/>
                </a:cxn>
                <a:cxn ang="0">
                  <a:pos x="60" y="42"/>
                </a:cxn>
                <a:cxn ang="0">
                  <a:pos x="49" y="24"/>
                </a:cxn>
                <a:cxn ang="0">
                  <a:pos x="28" y="3"/>
                </a:cxn>
                <a:cxn ang="0">
                  <a:pos x="19" y="16"/>
                </a:cxn>
                <a:cxn ang="0">
                  <a:pos x="9" y="0"/>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61" name="Freeform 69"/>
            <p:cNvSpPr>
              <a:spLocks/>
            </p:cNvSpPr>
            <p:nvPr/>
          </p:nvSpPr>
          <p:spPr bwMode="invGray">
            <a:xfrm>
              <a:off x="4277" y="3335"/>
              <a:ext cx="24" cy="33"/>
            </a:xfrm>
            <a:custGeom>
              <a:avLst/>
              <a:gdLst/>
              <a:ahLst/>
              <a:cxnLst>
                <a:cxn ang="0">
                  <a:pos x="28" y="0"/>
                </a:cxn>
                <a:cxn ang="0">
                  <a:pos x="10" y="11"/>
                </a:cxn>
                <a:cxn ang="0">
                  <a:pos x="12" y="32"/>
                </a:cxn>
                <a:cxn ang="0">
                  <a:pos x="24" y="36"/>
                </a:cxn>
                <a:cxn ang="0">
                  <a:pos x="28" y="0"/>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62" name="Freeform 70"/>
            <p:cNvSpPr>
              <a:spLocks/>
            </p:cNvSpPr>
            <p:nvPr/>
          </p:nvSpPr>
          <p:spPr bwMode="invGray">
            <a:xfrm>
              <a:off x="4544" y="3293"/>
              <a:ext cx="46" cy="47"/>
            </a:xfrm>
            <a:custGeom>
              <a:avLst/>
              <a:gdLst/>
              <a:ahLst/>
              <a:cxnLst>
                <a:cxn ang="0">
                  <a:pos x="7" y="0"/>
                </a:cxn>
                <a:cxn ang="0">
                  <a:pos x="0" y="14"/>
                </a:cxn>
                <a:cxn ang="0">
                  <a:pos x="24" y="35"/>
                </a:cxn>
                <a:cxn ang="0">
                  <a:pos x="36" y="54"/>
                </a:cxn>
                <a:cxn ang="0">
                  <a:pos x="46" y="63"/>
                </a:cxn>
                <a:cxn ang="0">
                  <a:pos x="61" y="56"/>
                </a:cxn>
                <a:cxn ang="0">
                  <a:pos x="33" y="17"/>
                </a:cxn>
                <a:cxn ang="0">
                  <a:pos x="7" y="0"/>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63" name="Freeform 71"/>
            <p:cNvSpPr>
              <a:spLocks/>
            </p:cNvSpPr>
            <p:nvPr/>
          </p:nvSpPr>
          <p:spPr bwMode="invGray">
            <a:xfrm>
              <a:off x="4147" y="3352"/>
              <a:ext cx="46" cy="50"/>
            </a:xfrm>
            <a:custGeom>
              <a:avLst/>
              <a:gdLst/>
              <a:ahLst/>
              <a:cxnLst>
                <a:cxn ang="0">
                  <a:pos x="28" y="7"/>
                </a:cxn>
                <a:cxn ang="0">
                  <a:pos x="30" y="34"/>
                </a:cxn>
                <a:cxn ang="0">
                  <a:pos x="16" y="43"/>
                </a:cxn>
                <a:cxn ang="0">
                  <a:pos x="22" y="67"/>
                </a:cxn>
                <a:cxn ang="0">
                  <a:pos x="48" y="58"/>
                </a:cxn>
                <a:cxn ang="0">
                  <a:pos x="60" y="47"/>
                </a:cxn>
                <a:cxn ang="0">
                  <a:pos x="51" y="28"/>
                </a:cxn>
                <a:cxn ang="0">
                  <a:pos x="57" y="14"/>
                </a:cxn>
                <a:cxn ang="0">
                  <a:pos x="55" y="2"/>
                </a:cxn>
                <a:cxn ang="0">
                  <a:pos x="46" y="4"/>
                </a:cxn>
                <a:cxn ang="0">
                  <a:pos x="51" y="5"/>
                </a:cxn>
                <a:cxn ang="0">
                  <a:pos x="49" y="16"/>
                </a:cxn>
                <a:cxn ang="0">
                  <a:pos x="43" y="23"/>
                </a:cxn>
                <a:cxn ang="0">
                  <a:pos x="28" y="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64" name="Freeform 72"/>
            <p:cNvSpPr>
              <a:spLocks/>
            </p:cNvSpPr>
            <p:nvPr/>
          </p:nvSpPr>
          <p:spPr bwMode="invGray">
            <a:xfrm>
              <a:off x="4098" y="3371"/>
              <a:ext cx="32" cy="27"/>
            </a:xfrm>
            <a:custGeom>
              <a:avLst/>
              <a:gdLst/>
              <a:ahLst/>
              <a:cxnLst>
                <a:cxn ang="0">
                  <a:pos x="21" y="3"/>
                </a:cxn>
                <a:cxn ang="0">
                  <a:pos x="6" y="6"/>
                </a:cxn>
                <a:cxn ang="0">
                  <a:pos x="33" y="36"/>
                </a:cxn>
                <a:cxn ang="0">
                  <a:pos x="42" y="30"/>
                </a:cxn>
                <a:cxn ang="0">
                  <a:pos x="21" y="3"/>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65" name="Freeform 73"/>
            <p:cNvSpPr>
              <a:spLocks/>
            </p:cNvSpPr>
            <p:nvPr/>
          </p:nvSpPr>
          <p:spPr bwMode="invGray">
            <a:xfrm>
              <a:off x="4077" y="3342"/>
              <a:ext cx="24" cy="31"/>
            </a:xfrm>
            <a:custGeom>
              <a:avLst/>
              <a:gdLst/>
              <a:ahLst/>
              <a:cxnLst>
                <a:cxn ang="0">
                  <a:pos x="21" y="0"/>
                </a:cxn>
                <a:cxn ang="0">
                  <a:pos x="0" y="26"/>
                </a:cxn>
                <a:cxn ang="0">
                  <a:pos x="16" y="24"/>
                </a:cxn>
                <a:cxn ang="0">
                  <a:pos x="19" y="29"/>
                </a:cxn>
                <a:cxn ang="0">
                  <a:pos x="16" y="35"/>
                </a:cxn>
                <a:cxn ang="0">
                  <a:pos x="30" y="21"/>
                </a:cxn>
                <a:cxn ang="0">
                  <a:pos x="24" y="9"/>
                </a:cxn>
                <a:cxn ang="0">
                  <a:pos x="21" y="0"/>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66" name="Freeform 74"/>
            <p:cNvSpPr>
              <a:spLocks/>
            </p:cNvSpPr>
            <p:nvPr/>
          </p:nvSpPr>
          <p:spPr bwMode="invGray">
            <a:xfrm>
              <a:off x="4111" y="3353"/>
              <a:ext cx="34" cy="24"/>
            </a:xfrm>
            <a:custGeom>
              <a:avLst/>
              <a:gdLst/>
              <a:ahLst/>
              <a:cxnLst>
                <a:cxn ang="0">
                  <a:pos x="21" y="0"/>
                </a:cxn>
                <a:cxn ang="0">
                  <a:pos x="0" y="7"/>
                </a:cxn>
                <a:cxn ang="0">
                  <a:pos x="27" y="31"/>
                </a:cxn>
                <a:cxn ang="0">
                  <a:pos x="45" y="24"/>
                </a:cxn>
                <a:cxn ang="0">
                  <a:pos x="22" y="10"/>
                </a:cxn>
                <a:cxn ang="0">
                  <a:pos x="21" y="0"/>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67" name="Freeform 75"/>
            <p:cNvSpPr>
              <a:spLocks/>
            </p:cNvSpPr>
            <p:nvPr/>
          </p:nvSpPr>
          <p:spPr bwMode="invGray">
            <a:xfrm>
              <a:off x="4062" y="3021"/>
              <a:ext cx="27" cy="55"/>
            </a:xfrm>
            <a:custGeom>
              <a:avLst/>
              <a:gdLst/>
              <a:ahLst/>
              <a:cxnLst>
                <a:cxn ang="0">
                  <a:pos x="30" y="0"/>
                </a:cxn>
                <a:cxn ang="0">
                  <a:pos x="21" y="15"/>
                </a:cxn>
                <a:cxn ang="0">
                  <a:pos x="9" y="36"/>
                </a:cxn>
                <a:cxn ang="0">
                  <a:pos x="0" y="59"/>
                </a:cxn>
                <a:cxn ang="0">
                  <a:pos x="8" y="74"/>
                </a:cxn>
                <a:cxn ang="0">
                  <a:pos x="20" y="59"/>
                </a:cxn>
                <a:cxn ang="0">
                  <a:pos x="35" y="32"/>
                </a:cxn>
                <a:cxn ang="0">
                  <a:pos x="30" y="0"/>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68" name="Freeform 76"/>
            <p:cNvSpPr>
              <a:spLocks/>
            </p:cNvSpPr>
            <p:nvPr/>
          </p:nvSpPr>
          <p:spPr bwMode="invGray">
            <a:xfrm>
              <a:off x="4113" y="3012"/>
              <a:ext cx="19" cy="55"/>
            </a:xfrm>
            <a:custGeom>
              <a:avLst/>
              <a:gdLst/>
              <a:ahLst/>
              <a:cxnLst>
                <a:cxn ang="0">
                  <a:pos x="13" y="7"/>
                </a:cxn>
                <a:cxn ang="0">
                  <a:pos x="4" y="8"/>
                </a:cxn>
                <a:cxn ang="0">
                  <a:pos x="0" y="22"/>
                </a:cxn>
                <a:cxn ang="0">
                  <a:pos x="15" y="41"/>
                </a:cxn>
                <a:cxn ang="0">
                  <a:pos x="25" y="56"/>
                </a:cxn>
                <a:cxn ang="0">
                  <a:pos x="16" y="20"/>
                </a:cxn>
                <a:cxn ang="0">
                  <a:pos x="13" y="7"/>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69" name="Freeform 77"/>
            <p:cNvSpPr>
              <a:spLocks/>
            </p:cNvSpPr>
            <p:nvPr/>
          </p:nvSpPr>
          <p:spPr bwMode="invGray">
            <a:xfrm>
              <a:off x="4135" y="2995"/>
              <a:ext cx="10" cy="25"/>
            </a:xfrm>
            <a:custGeom>
              <a:avLst/>
              <a:gdLst/>
              <a:ahLst/>
              <a:cxnLst>
                <a:cxn ang="0">
                  <a:pos x="11" y="0"/>
                </a:cxn>
                <a:cxn ang="0">
                  <a:pos x="1" y="10"/>
                </a:cxn>
                <a:cxn ang="0">
                  <a:pos x="11" y="25"/>
                </a:cxn>
                <a:cxn ang="0">
                  <a:pos x="11" y="0"/>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70" name="Freeform 78"/>
            <p:cNvSpPr>
              <a:spLocks/>
            </p:cNvSpPr>
            <p:nvPr/>
          </p:nvSpPr>
          <p:spPr bwMode="invGray">
            <a:xfrm>
              <a:off x="4145" y="3007"/>
              <a:ext cx="21" cy="48"/>
            </a:xfrm>
            <a:custGeom>
              <a:avLst/>
              <a:gdLst/>
              <a:ahLst/>
              <a:cxnLst>
                <a:cxn ang="0">
                  <a:pos x="5" y="0"/>
                </a:cxn>
                <a:cxn ang="0">
                  <a:pos x="11" y="14"/>
                </a:cxn>
                <a:cxn ang="0">
                  <a:pos x="20" y="21"/>
                </a:cxn>
                <a:cxn ang="0">
                  <a:pos x="8" y="39"/>
                </a:cxn>
                <a:cxn ang="0">
                  <a:pos x="0" y="56"/>
                </a:cxn>
                <a:cxn ang="0">
                  <a:pos x="11" y="57"/>
                </a:cxn>
                <a:cxn ang="0">
                  <a:pos x="26" y="26"/>
                </a:cxn>
                <a:cxn ang="0">
                  <a:pos x="5" y="0"/>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71" name="Freeform 79"/>
            <p:cNvSpPr>
              <a:spLocks/>
            </p:cNvSpPr>
            <p:nvPr/>
          </p:nvSpPr>
          <p:spPr bwMode="invGray">
            <a:xfrm>
              <a:off x="3876" y="3076"/>
              <a:ext cx="12" cy="27"/>
            </a:xfrm>
            <a:custGeom>
              <a:avLst/>
              <a:gdLst/>
              <a:ahLst/>
              <a:cxnLst>
                <a:cxn ang="0">
                  <a:pos x="14" y="3"/>
                </a:cxn>
                <a:cxn ang="0">
                  <a:pos x="0" y="7"/>
                </a:cxn>
                <a:cxn ang="0">
                  <a:pos x="8" y="22"/>
                </a:cxn>
                <a:cxn ang="0">
                  <a:pos x="14" y="3"/>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72" name="Freeform 80"/>
            <p:cNvSpPr>
              <a:spLocks/>
            </p:cNvSpPr>
            <p:nvPr/>
          </p:nvSpPr>
          <p:spPr bwMode="invGray">
            <a:xfrm>
              <a:off x="3866" y="3053"/>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73" name="Freeform 81"/>
            <p:cNvSpPr>
              <a:spLocks/>
            </p:cNvSpPr>
            <p:nvPr/>
          </p:nvSpPr>
          <p:spPr bwMode="invGray">
            <a:xfrm>
              <a:off x="3862" y="3035"/>
              <a:ext cx="12" cy="14"/>
            </a:xfrm>
            <a:custGeom>
              <a:avLst/>
              <a:gdLst/>
              <a:ahLst/>
              <a:cxnLst>
                <a:cxn ang="0">
                  <a:pos x="10" y="5"/>
                </a:cxn>
                <a:cxn ang="0">
                  <a:pos x="0" y="10"/>
                </a:cxn>
                <a:cxn ang="0">
                  <a:pos x="12" y="19"/>
                </a:cxn>
                <a:cxn ang="0">
                  <a:pos x="10" y="5"/>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74" name="Freeform 82"/>
            <p:cNvSpPr>
              <a:spLocks/>
            </p:cNvSpPr>
            <p:nvPr/>
          </p:nvSpPr>
          <p:spPr bwMode="invGray">
            <a:xfrm>
              <a:off x="3850" y="2995"/>
              <a:ext cx="6"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75" name="Freeform 83"/>
            <p:cNvSpPr>
              <a:spLocks/>
            </p:cNvSpPr>
            <p:nvPr/>
          </p:nvSpPr>
          <p:spPr bwMode="invGray">
            <a:xfrm>
              <a:off x="3852" y="3020"/>
              <a:ext cx="16" cy="13"/>
            </a:xfrm>
            <a:custGeom>
              <a:avLst/>
              <a:gdLst/>
              <a:ahLst/>
              <a:cxnLst>
                <a:cxn ang="0">
                  <a:pos x="13" y="0"/>
                </a:cxn>
                <a:cxn ang="0">
                  <a:pos x="19" y="18"/>
                </a:cxn>
                <a:cxn ang="0">
                  <a:pos x="14" y="6"/>
                </a:cxn>
                <a:cxn ang="0">
                  <a:pos x="13" y="0"/>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76" name="Freeform 84"/>
            <p:cNvSpPr>
              <a:spLocks/>
            </p:cNvSpPr>
            <p:nvPr/>
          </p:nvSpPr>
          <p:spPr bwMode="invGray">
            <a:xfrm>
              <a:off x="4688" y="3643"/>
              <a:ext cx="45" cy="60"/>
            </a:xfrm>
            <a:custGeom>
              <a:avLst/>
              <a:gdLst/>
              <a:ahLst/>
              <a:cxnLst>
                <a:cxn ang="0">
                  <a:pos x="10" y="7"/>
                </a:cxn>
                <a:cxn ang="0">
                  <a:pos x="3" y="18"/>
                </a:cxn>
                <a:cxn ang="0">
                  <a:pos x="15" y="39"/>
                </a:cxn>
                <a:cxn ang="0">
                  <a:pos x="27" y="54"/>
                </a:cxn>
                <a:cxn ang="0">
                  <a:pos x="40" y="63"/>
                </a:cxn>
                <a:cxn ang="0">
                  <a:pos x="51" y="81"/>
                </a:cxn>
                <a:cxn ang="0">
                  <a:pos x="52" y="57"/>
                </a:cxn>
                <a:cxn ang="0">
                  <a:pos x="43" y="37"/>
                </a:cxn>
                <a:cxn ang="0">
                  <a:pos x="25" y="18"/>
                </a:cxn>
                <a:cxn ang="0">
                  <a:pos x="10" y="7"/>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77" name="Freeform 85"/>
            <p:cNvSpPr>
              <a:spLocks/>
            </p:cNvSpPr>
            <p:nvPr/>
          </p:nvSpPr>
          <p:spPr bwMode="invGray">
            <a:xfrm>
              <a:off x="4919" y="3594"/>
              <a:ext cx="53" cy="46"/>
            </a:xfrm>
            <a:custGeom>
              <a:avLst/>
              <a:gdLst/>
              <a:ahLst/>
              <a:cxnLst>
                <a:cxn ang="0">
                  <a:pos x="28" y="23"/>
                </a:cxn>
                <a:cxn ang="0">
                  <a:pos x="13" y="32"/>
                </a:cxn>
                <a:cxn ang="0">
                  <a:pos x="1" y="44"/>
                </a:cxn>
                <a:cxn ang="0">
                  <a:pos x="13" y="59"/>
                </a:cxn>
                <a:cxn ang="0">
                  <a:pos x="28" y="44"/>
                </a:cxn>
                <a:cxn ang="0">
                  <a:pos x="40" y="23"/>
                </a:cxn>
                <a:cxn ang="0">
                  <a:pos x="55" y="0"/>
                </a:cxn>
                <a:cxn ang="0">
                  <a:pos x="71" y="11"/>
                </a:cxn>
                <a:cxn ang="0">
                  <a:pos x="35" y="23"/>
                </a:cxn>
                <a:cxn ang="0">
                  <a:pos x="28" y="23"/>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78" name="Freeform 86"/>
            <p:cNvSpPr>
              <a:spLocks/>
            </p:cNvSpPr>
            <p:nvPr/>
          </p:nvSpPr>
          <p:spPr bwMode="invGray">
            <a:xfrm>
              <a:off x="4759" y="3569"/>
              <a:ext cx="18" cy="23"/>
            </a:xfrm>
            <a:custGeom>
              <a:avLst/>
              <a:gdLst/>
              <a:ahLst/>
              <a:cxnLst>
                <a:cxn ang="0">
                  <a:pos x="9" y="0"/>
                </a:cxn>
                <a:cxn ang="0">
                  <a:pos x="0" y="14"/>
                </a:cxn>
                <a:cxn ang="0">
                  <a:pos x="12" y="30"/>
                </a:cxn>
                <a:cxn ang="0">
                  <a:pos x="9" y="0"/>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79" name="Freeform 87"/>
            <p:cNvSpPr>
              <a:spLocks/>
            </p:cNvSpPr>
            <p:nvPr/>
          </p:nvSpPr>
          <p:spPr bwMode="invGray">
            <a:xfrm>
              <a:off x="4751" y="3547"/>
              <a:ext cx="18" cy="17"/>
            </a:xfrm>
            <a:custGeom>
              <a:avLst/>
              <a:gdLst/>
              <a:ahLst/>
              <a:cxnLst>
                <a:cxn ang="0">
                  <a:pos x="19" y="0"/>
                </a:cxn>
                <a:cxn ang="0">
                  <a:pos x="0" y="14"/>
                </a:cxn>
                <a:cxn ang="0">
                  <a:pos x="21" y="20"/>
                </a:cxn>
                <a:cxn ang="0">
                  <a:pos x="19" y="0"/>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80" name="Freeform 88"/>
            <p:cNvSpPr>
              <a:spLocks/>
            </p:cNvSpPr>
            <p:nvPr/>
          </p:nvSpPr>
          <p:spPr bwMode="invGray">
            <a:xfrm>
              <a:off x="4598" y="3353"/>
              <a:ext cx="24" cy="33"/>
            </a:xfrm>
            <a:custGeom>
              <a:avLst/>
              <a:gdLst/>
              <a:ahLst/>
              <a:cxnLst>
                <a:cxn ang="0">
                  <a:pos x="28" y="0"/>
                </a:cxn>
                <a:cxn ang="0">
                  <a:pos x="10" y="11"/>
                </a:cxn>
                <a:cxn ang="0">
                  <a:pos x="12" y="32"/>
                </a:cxn>
                <a:cxn ang="0">
                  <a:pos x="24" y="36"/>
                </a:cxn>
                <a:cxn ang="0">
                  <a:pos x="28" y="0"/>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81" name="Freeform 89"/>
            <p:cNvSpPr>
              <a:spLocks/>
            </p:cNvSpPr>
            <p:nvPr/>
          </p:nvSpPr>
          <p:spPr bwMode="invGray">
            <a:xfrm>
              <a:off x="4632" y="3396"/>
              <a:ext cx="26" cy="33"/>
            </a:xfrm>
            <a:custGeom>
              <a:avLst/>
              <a:gdLst/>
              <a:ahLst/>
              <a:cxnLst>
                <a:cxn ang="0">
                  <a:pos x="30" y="0"/>
                </a:cxn>
                <a:cxn ang="0">
                  <a:pos x="10" y="9"/>
                </a:cxn>
                <a:cxn ang="0">
                  <a:pos x="14" y="32"/>
                </a:cxn>
                <a:cxn ang="0">
                  <a:pos x="26" y="36"/>
                </a:cxn>
                <a:cxn ang="0">
                  <a:pos x="30" y="0"/>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82" name="Freeform 90"/>
            <p:cNvSpPr>
              <a:spLocks/>
            </p:cNvSpPr>
            <p:nvPr/>
          </p:nvSpPr>
          <p:spPr bwMode="invGray">
            <a:xfrm>
              <a:off x="4659" y="3459"/>
              <a:ext cx="28" cy="28"/>
            </a:xfrm>
            <a:custGeom>
              <a:avLst/>
              <a:gdLst/>
              <a:ahLst/>
              <a:cxnLst>
                <a:cxn ang="0">
                  <a:pos x="34" y="2"/>
                </a:cxn>
                <a:cxn ang="0">
                  <a:pos x="10" y="2"/>
                </a:cxn>
                <a:cxn ang="0">
                  <a:pos x="14" y="25"/>
                </a:cxn>
                <a:cxn ang="0">
                  <a:pos x="26" y="29"/>
                </a:cxn>
                <a:cxn ang="0">
                  <a:pos x="34" y="2"/>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83" name="Freeform 91"/>
            <p:cNvSpPr>
              <a:spLocks/>
            </p:cNvSpPr>
            <p:nvPr/>
          </p:nvSpPr>
          <p:spPr bwMode="invGray">
            <a:xfrm>
              <a:off x="4693" y="3449"/>
              <a:ext cx="28" cy="26"/>
            </a:xfrm>
            <a:custGeom>
              <a:avLst/>
              <a:gdLst/>
              <a:ahLst/>
              <a:cxnLst>
                <a:cxn ang="0">
                  <a:pos x="34" y="2"/>
                </a:cxn>
                <a:cxn ang="0">
                  <a:pos x="10" y="2"/>
                </a:cxn>
                <a:cxn ang="0">
                  <a:pos x="16" y="22"/>
                </a:cxn>
                <a:cxn ang="0">
                  <a:pos x="27" y="22"/>
                </a:cxn>
                <a:cxn ang="0">
                  <a:pos x="34" y="2"/>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84" name="Freeform 92"/>
            <p:cNvSpPr>
              <a:spLocks/>
            </p:cNvSpPr>
            <p:nvPr/>
          </p:nvSpPr>
          <p:spPr bwMode="invGray">
            <a:xfrm>
              <a:off x="4683" y="3413"/>
              <a:ext cx="26" cy="20"/>
            </a:xfrm>
            <a:custGeom>
              <a:avLst/>
              <a:gdLst/>
              <a:ahLst/>
              <a:cxnLst>
                <a:cxn ang="0">
                  <a:pos x="31" y="1"/>
                </a:cxn>
                <a:cxn ang="0">
                  <a:pos x="10" y="2"/>
                </a:cxn>
                <a:cxn ang="0">
                  <a:pos x="13" y="15"/>
                </a:cxn>
                <a:cxn ang="0">
                  <a:pos x="25" y="19"/>
                </a:cxn>
                <a:cxn ang="0">
                  <a:pos x="31" y="1"/>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85" name="Freeform 93"/>
            <p:cNvSpPr>
              <a:spLocks/>
            </p:cNvSpPr>
            <p:nvPr/>
          </p:nvSpPr>
          <p:spPr bwMode="invGray">
            <a:xfrm>
              <a:off x="4657" y="3388"/>
              <a:ext cx="26" cy="35"/>
            </a:xfrm>
            <a:custGeom>
              <a:avLst/>
              <a:gdLst/>
              <a:ahLst/>
              <a:cxnLst>
                <a:cxn ang="0">
                  <a:pos x="28" y="16"/>
                </a:cxn>
                <a:cxn ang="0">
                  <a:pos x="19" y="2"/>
                </a:cxn>
                <a:cxn ang="0">
                  <a:pos x="10" y="25"/>
                </a:cxn>
                <a:cxn ang="0">
                  <a:pos x="19" y="35"/>
                </a:cxn>
                <a:cxn ang="0">
                  <a:pos x="27" y="29"/>
                </a:cxn>
                <a:cxn ang="0">
                  <a:pos x="28" y="16"/>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86" name="Freeform 94"/>
            <p:cNvSpPr>
              <a:spLocks/>
            </p:cNvSpPr>
            <p:nvPr/>
          </p:nvSpPr>
          <p:spPr bwMode="invGray">
            <a:xfrm>
              <a:off x="4625" y="3372"/>
              <a:ext cx="24" cy="26"/>
            </a:xfrm>
            <a:custGeom>
              <a:avLst/>
              <a:gdLst/>
              <a:ahLst/>
              <a:cxnLst>
                <a:cxn ang="0">
                  <a:pos x="22" y="10"/>
                </a:cxn>
                <a:cxn ang="0">
                  <a:pos x="10" y="2"/>
                </a:cxn>
                <a:cxn ang="0">
                  <a:pos x="12" y="23"/>
                </a:cxn>
                <a:cxn ang="0">
                  <a:pos x="24" y="27"/>
                </a:cxn>
                <a:cxn ang="0">
                  <a:pos x="22" y="10"/>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87" name="Freeform 95"/>
            <p:cNvSpPr>
              <a:spLocks/>
            </p:cNvSpPr>
            <p:nvPr/>
          </p:nvSpPr>
          <p:spPr bwMode="invGray">
            <a:xfrm>
              <a:off x="4665" y="3425"/>
              <a:ext cx="24" cy="26"/>
            </a:xfrm>
            <a:custGeom>
              <a:avLst/>
              <a:gdLst/>
              <a:ahLst/>
              <a:cxnLst>
                <a:cxn ang="0">
                  <a:pos x="22" y="10"/>
                </a:cxn>
                <a:cxn ang="0">
                  <a:pos x="10" y="2"/>
                </a:cxn>
                <a:cxn ang="0">
                  <a:pos x="12" y="23"/>
                </a:cxn>
                <a:cxn ang="0">
                  <a:pos x="24" y="27"/>
                </a:cxn>
                <a:cxn ang="0">
                  <a:pos x="22" y="10"/>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88" name="Freeform 96"/>
            <p:cNvSpPr>
              <a:spLocks/>
            </p:cNvSpPr>
            <p:nvPr/>
          </p:nvSpPr>
          <p:spPr bwMode="invGray">
            <a:xfrm>
              <a:off x="3055" y="2051"/>
              <a:ext cx="141" cy="108"/>
            </a:xfrm>
            <a:custGeom>
              <a:avLst/>
              <a:gdLst/>
              <a:ahLst/>
              <a:cxnLst>
                <a:cxn ang="0">
                  <a:pos x="171" y="4"/>
                </a:cxn>
                <a:cxn ang="0">
                  <a:pos x="185" y="4"/>
                </a:cxn>
                <a:cxn ang="0">
                  <a:pos x="189" y="16"/>
                </a:cxn>
                <a:cxn ang="0">
                  <a:pos x="187" y="24"/>
                </a:cxn>
                <a:cxn ang="0">
                  <a:pos x="131" y="44"/>
                </a:cxn>
                <a:cxn ang="0">
                  <a:pos x="109" y="58"/>
                </a:cxn>
                <a:cxn ang="0">
                  <a:pos x="97" y="62"/>
                </a:cxn>
                <a:cxn ang="0">
                  <a:pos x="71" y="82"/>
                </a:cxn>
                <a:cxn ang="0">
                  <a:pos x="75" y="92"/>
                </a:cxn>
                <a:cxn ang="0">
                  <a:pos x="83" y="116"/>
                </a:cxn>
                <a:cxn ang="0">
                  <a:pos x="107" y="126"/>
                </a:cxn>
                <a:cxn ang="0">
                  <a:pos x="93" y="140"/>
                </a:cxn>
                <a:cxn ang="0">
                  <a:pos x="83" y="130"/>
                </a:cxn>
                <a:cxn ang="0">
                  <a:pos x="71" y="134"/>
                </a:cxn>
                <a:cxn ang="0">
                  <a:pos x="21" y="122"/>
                </a:cxn>
                <a:cxn ang="0">
                  <a:pos x="19" y="106"/>
                </a:cxn>
                <a:cxn ang="0">
                  <a:pos x="47" y="90"/>
                </a:cxn>
                <a:cxn ang="0">
                  <a:pos x="51" y="76"/>
                </a:cxn>
                <a:cxn ang="0">
                  <a:pos x="47" y="64"/>
                </a:cxn>
                <a:cxn ang="0">
                  <a:pos x="73" y="46"/>
                </a:cxn>
                <a:cxn ang="0">
                  <a:pos x="97" y="36"/>
                </a:cxn>
                <a:cxn ang="0">
                  <a:pos x="113" y="24"/>
                </a:cxn>
                <a:cxn ang="0">
                  <a:pos x="171" y="4"/>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89" name="Freeform 97"/>
            <p:cNvSpPr>
              <a:spLocks/>
            </p:cNvSpPr>
            <p:nvPr/>
          </p:nvSpPr>
          <p:spPr bwMode="invGray">
            <a:xfrm>
              <a:off x="3139" y="2155"/>
              <a:ext cx="42" cy="12"/>
            </a:xfrm>
            <a:custGeom>
              <a:avLst/>
              <a:gdLst/>
              <a:ahLst/>
              <a:cxnLst>
                <a:cxn ang="0">
                  <a:pos x="24" y="0"/>
                </a:cxn>
                <a:cxn ang="0">
                  <a:pos x="12" y="2"/>
                </a:cxn>
                <a:cxn ang="0">
                  <a:pos x="32" y="16"/>
                </a:cxn>
                <a:cxn ang="0">
                  <a:pos x="44" y="14"/>
                </a:cxn>
                <a:cxn ang="0">
                  <a:pos x="24" y="0"/>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90" name="Freeform 98"/>
            <p:cNvSpPr>
              <a:spLocks/>
            </p:cNvSpPr>
            <p:nvPr/>
          </p:nvSpPr>
          <p:spPr bwMode="invGray">
            <a:xfrm>
              <a:off x="3344" y="1999"/>
              <a:ext cx="42" cy="28"/>
            </a:xfrm>
            <a:custGeom>
              <a:avLst/>
              <a:gdLst/>
              <a:ahLst/>
              <a:cxnLst>
                <a:cxn ang="0">
                  <a:pos x="57" y="4"/>
                </a:cxn>
                <a:cxn ang="0">
                  <a:pos x="25" y="24"/>
                </a:cxn>
                <a:cxn ang="0">
                  <a:pos x="11" y="34"/>
                </a:cxn>
                <a:cxn ang="0">
                  <a:pos x="9" y="4"/>
                </a:cxn>
                <a:cxn ang="0">
                  <a:pos x="21" y="0"/>
                </a:cxn>
                <a:cxn ang="0">
                  <a:pos x="57" y="4"/>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91" name="Freeform 99"/>
            <p:cNvSpPr>
              <a:spLocks/>
            </p:cNvSpPr>
            <p:nvPr/>
          </p:nvSpPr>
          <p:spPr bwMode="invGray">
            <a:xfrm>
              <a:off x="3374" y="2012"/>
              <a:ext cx="50" cy="20"/>
            </a:xfrm>
            <a:custGeom>
              <a:avLst/>
              <a:gdLst/>
              <a:ahLst/>
              <a:cxnLst>
                <a:cxn ang="0">
                  <a:pos x="29" y="0"/>
                </a:cxn>
                <a:cxn ang="0">
                  <a:pos x="11" y="6"/>
                </a:cxn>
                <a:cxn ang="0">
                  <a:pos x="57" y="26"/>
                </a:cxn>
                <a:cxn ang="0">
                  <a:pos x="63" y="24"/>
                </a:cxn>
                <a:cxn ang="0">
                  <a:pos x="29" y="0"/>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92" name="Freeform 100"/>
            <p:cNvSpPr>
              <a:spLocks/>
            </p:cNvSpPr>
            <p:nvPr/>
          </p:nvSpPr>
          <p:spPr bwMode="invGray">
            <a:xfrm>
              <a:off x="3428" y="2015"/>
              <a:ext cx="54" cy="32"/>
            </a:xfrm>
            <a:custGeom>
              <a:avLst/>
              <a:gdLst/>
              <a:ahLst/>
              <a:cxnLst>
                <a:cxn ang="0">
                  <a:pos x="50" y="9"/>
                </a:cxn>
                <a:cxn ang="0">
                  <a:pos x="26" y="9"/>
                </a:cxn>
                <a:cxn ang="0">
                  <a:pos x="10" y="9"/>
                </a:cxn>
                <a:cxn ang="0">
                  <a:pos x="8" y="35"/>
                </a:cxn>
                <a:cxn ang="0">
                  <a:pos x="32" y="43"/>
                </a:cxn>
                <a:cxn ang="0">
                  <a:pos x="62" y="27"/>
                </a:cxn>
                <a:cxn ang="0">
                  <a:pos x="50" y="9"/>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93" name="Freeform 101"/>
            <p:cNvSpPr>
              <a:spLocks/>
            </p:cNvSpPr>
            <p:nvPr/>
          </p:nvSpPr>
          <p:spPr bwMode="invGray">
            <a:xfrm>
              <a:off x="3777" y="2042"/>
              <a:ext cx="90" cy="31"/>
            </a:xfrm>
            <a:custGeom>
              <a:avLst/>
              <a:gdLst/>
              <a:ahLst/>
              <a:cxnLst>
                <a:cxn ang="0">
                  <a:pos x="14" y="0"/>
                </a:cxn>
                <a:cxn ang="0">
                  <a:pos x="8" y="16"/>
                </a:cxn>
                <a:cxn ang="0">
                  <a:pos x="50" y="30"/>
                </a:cxn>
                <a:cxn ang="0">
                  <a:pos x="76" y="36"/>
                </a:cxn>
                <a:cxn ang="0">
                  <a:pos x="112" y="22"/>
                </a:cxn>
                <a:cxn ang="0">
                  <a:pos x="78" y="4"/>
                </a:cxn>
                <a:cxn ang="0">
                  <a:pos x="14" y="0"/>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94" name="Freeform 102"/>
            <p:cNvSpPr>
              <a:spLocks/>
            </p:cNvSpPr>
            <p:nvPr/>
          </p:nvSpPr>
          <p:spPr bwMode="invGray">
            <a:xfrm>
              <a:off x="3867" y="2041"/>
              <a:ext cx="46" cy="24"/>
            </a:xfrm>
            <a:custGeom>
              <a:avLst/>
              <a:gdLst/>
              <a:ahLst/>
              <a:cxnLst>
                <a:cxn ang="0">
                  <a:pos x="32" y="4"/>
                </a:cxn>
                <a:cxn ang="0">
                  <a:pos x="62" y="10"/>
                </a:cxn>
                <a:cxn ang="0">
                  <a:pos x="30" y="32"/>
                </a:cxn>
                <a:cxn ang="0">
                  <a:pos x="6" y="22"/>
                </a:cxn>
                <a:cxn ang="0">
                  <a:pos x="32" y="4"/>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95" name="Freeform 103"/>
            <p:cNvSpPr>
              <a:spLocks/>
            </p:cNvSpPr>
            <p:nvPr/>
          </p:nvSpPr>
          <p:spPr bwMode="invGray">
            <a:xfrm>
              <a:off x="3846" y="2070"/>
              <a:ext cx="37" cy="17"/>
            </a:xfrm>
            <a:custGeom>
              <a:avLst/>
              <a:gdLst/>
              <a:ahLst/>
              <a:cxnLst>
                <a:cxn ang="0">
                  <a:pos x="20" y="1"/>
                </a:cxn>
                <a:cxn ang="0">
                  <a:pos x="6" y="5"/>
                </a:cxn>
                <a:cxn ang="0">
                  <a:pos x="38" y="23"/>
                </a:cxn>
                <a:cxn ang="0">
                  <a:pos x="20" y="1"/>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96" name="Freeform 104"/>
            <p:cNvSpPr>
              <a:spLocks/>
            </p:cNvSpPr>
            <p:nvPr/>
          </p:nvSpPr>
          <p:spPr bwMode="invGray">
            <a:xfrm>
              <a:off x="4098" y="2294"/>
              <a:ext cx="78" cy="114"/>
            </a:xfrm>
            <a:custGeom>
              <a:avLst/>
              <a:gdLst/>
              <a:ahLst/>
              <a:cxnLst>
                <a:cxn ang="0">
                  <a:pos x="6" y="0"/>
                </a:cxn>
                <a:cxn ang="0">
                  <a:pos x="0" y="18"/>
                </a:cxn>
                <a:cxn ang="0">
                  <a:pos x="14" y="42"/>
                </a:cxn>
                <a:cxn ang="0">
                  <a:pos x="32" y="72"/>
                </a:cxn>
                <a:cxn ang="0">
                  <a:pos x="36" y="104"/>
                </a:cxn>
                <a:cxn ang="0">
                  <a:pos x="80" y="152"/>
                </a:cxn>
                <a:cxn ang="0">
                  <a:pos x="86" y="124"/>
                </a:cxn>
                <a:cxn ang="0">
                  <a:pos x="74" y="102"/>
                </a:cxn>
                <a:cxn ang="0">
                  <a:pos x="62" y="92"/>
                </a:cxn>
                <a:cxn ang="0">
                  <a:pos x="52" y="74"/>
                </a:cxn>
                <a:cxn ang="0">
                  <a:pos x="42" y="44"/>
                </a:cxn>
                <a:cxn ang="0">
                  <a:pos x="4" y="12"/>
                </a:cxn>
                <a:cxn ang="0">
                  <a:pos x="6" y="0"/>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97" name="Freeform 105"/>
            <p:cNvSpPr>
              <a:spLocks/>
            </p:cNvSpPr>
            <p:nvPr/>
          </p:nvSpPr>
          <p:spPr bwMode="invGray">
            <a:xfrm>
              <a:off x="4159" y="2412"/>
              <a:ext cx="55" cy="78"/>
            </a:xfrm>
            <a:custGeom>
              <a:avLst/>
              <a:gdLst/>
              <a:ahLst/>
              <a:cxnLst>
                <a:cxn ang="0">
                  <a:pos x="64" y="22"/>
                </a:cxn>
                <a:cxn ang="0">
                  <a:pos x="74" y="40"/>
                </a:cxn>
                <a:cxn ang="0">
                  <a:pos x="30" y="84"/>
                </a:cxn>
                <a:cxn ang="0">
                  <a:pos x="32" y="100"/>
                </a:cxn>
                <a:cxn ang="0">
                  <a:pos x="20" y="94"/>
                </a:cxn>
                <a:cxn ang="0">
                  <a:pos x="6" y="84"/>
                </a:cxn>
                <a:cxn ang="0">
                  <a:pos x="0" y="82"/>
                </a:cxn>
                <a:cxn ang="0">
                  <a:pos x="10" y="58"/>
                </a:cxn>
                <a:cxn ang="0">
                  <a:pos x="12" y="52"/>
                </a:cxn>
                <a:cxn ang="0">
                  <a:pos x="2" y="24"/>
                </a:cxn>
                <a:cxn ang="0">
                  <a:pos x="4" y="14"/>
                </a:cxn>
                <a:cxn ang="0">
                  <a:pos x="26" y="22"/>
                </a:cxn>
                <a:cxn ang="0">
                  <a:pos x="36" y="36"/>
                </a:cxn>
                <a:cxn ang="0">
                  <a:pos x="64" y="22"/>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98" name="Freeform 106"/>
            <p:cNvSpPr>
              <a:spLocks/>
            </p:cNvSpPr>
            <p:nvPr/>
          </p:nvSpPr>
          <p:spPr bwMode="invGray">
            <a:xfrm>
              <a:off x="4123" y="2492"/>
              <a:ext cx="109" cy="189"/>
            </a:xfrm>
            <a:custGeom>
              <a:avLst/>
              <a:gdLst/>
              <a:ahLst/>
              <a:cxnLst>
                <a:cxn ang="0">
                  <a:pos x="82" y="100"/>
                </a:cxn>
                <a:cxn ang="0">
                  <a:pos x="66" y="106"/>
                </a:cxn>
                <a:cxn ang="0">
                  <a:pos x="64" y="132"/>
                </a:cxn>
                <a:cxn ang="0">
                  <a:pos x="22" y="146"/>
                </a:cxn>
                <a:cxn ang="0">
                  <a:pos x="8" y="168"/>
                </a:cxn>
                <a:cxn ang="0">
                  <a:pos x="20" y="182"/>
                </a:cxn>
                <a:cxn ang="0">
                  <a:pos x="8" y="198"/>
                </a:cxn>
                <a:cxn ang="0">
                  <a:pos x="24" y="252"/>
                </a:cxn>
                <a:cxn ang="0">
                  <a:pos x="28" y="214"/>
                </a:cxn>
                <a:cxn ang="0">
                  <a:pos x="22" y="192"/>
                </a:cxn>
                <a:cxn ang="0">
                  <a:pos x="42" y="176"/>
                </a:cxn>
                <a:cxn ang="0">
                  <a:pos x="52" y="158"/>
                </a:cxn>
                <a:cxn ang="0">
                  <a:pos x="66" y="174"/>
                </a:cxn>
                <a:cxn ang="0">
                  <a:pos x="44" y="190"/>
                </a:cxn>
                <a:cxn ang="0">
                  <a:pos x="56" y="200"/>
                </a:cxn>
                <a:cxn ang="0">
                  <a:pos x="68" y="178"/>
                </a:cxn>
                <a:cxn ang="0">
                  <a:pos x="84" y="184"/>
                </a:cxn>
                <a:cxn ang="0">
                  <a:pos x="104" y="148"/>
                </a:cxn>
                <a:cxn ang="0">
                  <a:pos x="114" y="156"/>
                </a:cxn>
                <a:cxn ang="0">
                  <a:pos x="136" y="148"/>
                </a:cxn>
                <a:cxn ang="0">
                  <a:pos x="146" y="130"/>
                </a:cxn>
                <a:cxn ang="0">
                  <a:pos x="142" y="110"/>
                </a:cxn>
                <a:cxn ang="0">
                  <a:pos x="134" y="98"/>
                </a:cxn>
                <a:cxn ang="0">
                  <a:pos x="122" y="40"/>
                </a:cxn>
                <a:cxn ang="0">
                  <a:pos x="94" y="0"/>
                </a:cxn>
                <a:cxn ang="0">
                  <a:pos x="78" y="12"/>
                </a:cxn>
                <a:cxn ang="0">
                  <a:pos x="96" y="34"/>
                </a:cxn>
                <a:cxn ang="0">
                  <a:pos x="96" y="64"/>
                </a:cxn>
                <a:cxn ang="0">
                  <a:pos x="82" y="100"/>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99" name="Freeform 107"/>
            <p:cNvSpPr>
              <a:spLocks/>
            </p:cNvSpPr>
            <p:nvPr/>
          </p:nvSpPr>
          <p:spPr bwMode="invGray">
            <a:xfrm>
              <a:off x="3062" y="1988"/>
              <a:ext cx="52" cy="30"/>
            </a:xfrm>
            <a:custGeom>
              <a:avLst/>
              <a:gdLst/>
              <a:ahLst/>
              <a:cxnLst>
                <a:cxn ang="0">
                  <a:pos x="59" y="0"/>
                </a:cxn>
                <a:cxn ang="0">
                  <a:pos x="65" y="20"/>
                </a:cxn>
                <a:cxn ang="0">
                  <a:pos x="41" y="24"/>
                </a:cxn>
                <a:cxn ang="0">
                  <a:pos x="31" y="40"/>
                </a:cxn>
                <a:cxn ang="0">
                  <a:pos x="7" y="38"/>
                </a:cxn>
                <a:cxn ang="0">
                  <a:pos x="1" y="36"/>
                </a:cxn>
                <a:cxn ang="0">
                  <a:pos x="33" y="20"/>
                </a:cxn>
                <a:cxn ang="0">
                  <a:pos x="59" y="0"/>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100" name="Freeform 108"/>
            <p:cNvSpPr>
              <a:spLocks/>
            </p:cNvSpPr>
            <p:nvPr/>
          </p:nvSpPr>
          <p:spPr bwMode="invGray">
            <a:xfrm>
              <a:off x="2955" y="1997"/>
              <a:ext cx="19" cy="22"/>
            </a:xfrm>
            <a:custGeom>
              <a:avLst/>
              <a:gdLst/>
              <a:ahLst/>
              <a:cxnLst>
                <a:cxn ang="0">
                  <a:pos x="18" y="0"/>
                </a:cxn>
                <a:cxn ang="0">
                  <a:pos x="0" y="18"/>
                </a:cxn>
                <a:cxn ang="0">
                  <a:pos x="18" y="26"/>
                </a:cxn>
                <a:cxn ang="0">
                  <a:pos x="18" y="0"/>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101" name="Freeform 109"/>
            <p:cNvSpPr>
              <a:spLocks/>
            </p:cNvSpPr>
            <p:nvPr/>
          </p:nvSpPr>
          <p:spPr bwMode="invGray">
            <a:xfrm>
              <a:off x="2979" y="1996"/>
              <a:ext cx="37" cy="27"/>
            </a:xfrm>
            <a:custGeom>
              <a:avLst/>
              <a:gdLst/>
              <a:ahLst/>
              <a:cxnLst>
                <a:cxn ang="0">
                  <a:pos x="14" y="6"/>
                </a:cxn>
                <a:cxn ang="0">
                  <a:pos x="0" y="18"/>
                </a:cxn>
                <a:cxn ang="0">
                  <a:pos x="6" y="32"/>
                </a:cxn>
                <a:cxn ang="0">
                  <a:pos x="18" y="36"/>
                </a:cxn>
                <a:cxn ang="0">
                  <a:pos x="40" y="26"/>
                </a:cxn>
                <a:cxn ang="0">
                  <a:pos x="14" y="6"/>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102" name="Freeform 110"/>
            <p:cNvSpPr>
              <a:spLocks/>
            </p:cNvSpPr>
            <p:nvPr/>
          </p:nvSpPr>
          <p:spPr bwMode="invGray">
            <a:xfrm>
              <a:off x="3040" y="1987"/>
              <a:ext cx="20" cy="16"/>
            </a:xfrm>
            <a:custGeom>
              <a:avLst/>
              <a:gdLst/>
              <a:ahLst/>
              <a:cxnLst>
                <a:cxn ang="0">
                  <a:pos x="11" y="0"/>
                </a:cxn>
                <a:cxn ang="0">
                  <a:pos x="3" y="12"/>
                </a:cxn>
                <a:cxn ang="0">
                  <a:pos x="19" y="22"/>
                </a:cxn>
                <a:cxn ang="0">
                  <a:pos x="11" y="0"/>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103" name="Freeform 111"/>
            <p:cNvSpPr>
              <a:spLocks/>
            </p:cNvSpPr>
            <p:nvPr/>
          </p:nvSpPr>
          <p:spPr bwMode="invGray">
            <a:xfrm>
              <a:off x="3022" y="2005"/>
              <a:ext cx="15" cy="13"/>
            </a:xfrm>
            <a:custGeom>
              <a:avLst/>
              <a:gdLst/>
              <a:ahLst/>
              <a:cxnLst>
                <a:cxn ang="0">
                  <a:pos x="11" y="0"/>
                </a:cxn>
                <a:cxn ang="0">
                  <a:pos x="9" y="18"/>
                </a:cxn>
                <a:cxn ang="0">
                  <a:pos x="11" y="0"/>
                </a:cxn>
              </a:cxnLst>
              <a:rect l="0" t="0" r="r" b="b"/>
              <a:pathLst>
                <a:path w="20" h="18">
                  <a:moveTo>
                    <a:pt x="11" y="0"/>
                  </a:moveTo>
                  <a:cubicBezTo>
                    <a:pt x="1" y="14"/>
                    <a:pt x="0" y="9"/>
                    <a:pt x="9" y="18"/>
                  </a:cubicBezTo>
                  <a:cubicBezTo>
                    <a:pt x="20" y="14"/>
                    <a:pt x="16" y="18"/>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104" name="Freeform 112"/>
            <p:cNvSpPr>
              <a:spLocks/>
            </p:cNvSpPr>
            <p:nvPr/>
          </p:nvSpPr>
          <p:spPr bwMode="invGray">
            <a:xfrm>
              <a:off x="4162" y="2021"/>
              <a:ext cx="18" cy="33"/>
            </a:xfrm>
            <a:custGeom>
              <a:avLst/>
              <a:gdLst/>
              <a:ahLst/>
              <a:cxnLst>
                <a:cxn ang="0">
                  <a:pos x="24" y="0"/>
                </a:cxn>
                <a:cxn ang="0">
                  <a:pos x="8" y="16"/>
                </a:cxn>
                <a:cxn ang="0">
                  <a:pos x="0" y="34"/>
                </a:cxn>
                <a:cxn ang="0">
                  <a:pos x="16" y="40"/>
                </a:cxn>
                <a:cxn ang="0">
                  <a:pos x="24" y="0"/>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105" name="Freeform 113"/>
            <p:cNvSpPr>
              <a:spLocks/>
            </p:cNvSpPr>
            <p:nvPr/>
          </p:nvSpPr>
          <p:spPr bwMode="invGray">
            <a:xfrm>
              <a:off x="3278" y="3473"/>
              <a:ext cx="30" cy="18"/>
            </a:xfrm>
            <a:custGeom>
              <a:avLst/>
              <a:gdLst/>
              <a:ahLst/>
              <a:cxnLst>
                <a:cxn ang="0">
                  <a:pos x="30" y="0"/>
                </a:cxn>
                <a:cxn ang="0">
                  <a:pos x="26" y="24"/>
                </a:cxn>
                <a:cxn ang="0">
                  <a:pos x="30" y="0"/>
                </a:cxn>
              </a:cxnLst>
              <a:rect l="0" t="0" r="r" b="b"/>
              <a:pathLst>
                <a:path w="41" h="24">
                  <a:moveTo>
                    <a:pt x="30" y="0"/>
                  </a:moveTo>
                  <a:cubicBezTo>
                    <a:pt x="4" y="4"/>
                    <a:pt x="0" y="17"/>
                    <a:pt x="26" y="24"/>
                  </a:cubicBezTo>
                  <a:cubicBezTo>
                    <a:pt x="41" y="19"/>
                    <a:pt x="38" y="10"/>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106" name="Freeform 114"/>
            <p:cNvSpPr>
              <a:spLocks/>
            </p:cNvSpPr>
            <p:nvPr/>
          </p:nvSpPr>
          <p:spPr bwMode="invGray">
            <a:xfrm>
              <a:off x="3318" y="3466"/>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107" name="Freeform 115"/>
            <p:cNvSpPr>
              <a:spLocks/>
            </p:cNvSpPr>
            <p:nvPr/>
          </p:nvSpPr>
          <p:spPr bwMode="invGray">
            <a:xfrm>
              <a:off x="3251" y="3312"/>
              <a:ext cx="6"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108" name="Freeform 116"/>
            <p:cNvSpPr>
              <a:spLocks/>
            </p:cNvSpPr>
            <p:nvPr/>
          </p:nvSpPr>
          <p:spPr bwMode="invGray">
            <a:xfrm>
              <a:off x="3311" y="3239"/>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109" name="Freeform 117"/>
            <p:cNvSpPr>
              <a:spLocks/>
            </p:cNvSpPr>
            <p:nvPr/>
          </p:nvSpPr>
          <p:spPr bwMode="invGray">
            <a:xfrm>
              <a:off x="3287" y="3238"/>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110" name="Freeform 118"/>
            <p:cNvSpPr>
              <a:spLocks/>
            </p:cNvSpPr>
            <p:nvPr/>
          </p:nvSpPr>
          <p:spPr bwMode="invGray">
            <a:xfrm>
              <a:off x="3276" y="3260"/>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111" name="Freeform 119"/>
            <p:cNvSpPr>
              <a:spLocks/>
            </p:cNvSpPr>
            <p:nvPr/>
          </p:nvSpPr>
          <p:spPr bwMode="invGray">
            <a:xfrm>
              <a:off x="3251" y="3294"/>
              <a:ext cx="6"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112" name="Freeform 120"/>
            <p:cNvSpPr>
              <a:spLocks/>
            </p:cNvSpPr>
            <p:nvPr/>
          </p:nvSpPr>
          <p:spPr bwMode="invGray">
            <a:xfrm>
              <a:off x="3270" y="3281"/>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113" name="Freeform 121"/>
            <p:cNvSpPr>
              <a:spLocks/>
            </p:cNvSpPr>
            <p:nvPr/>
          </p:nvSpPr>
          <p:spPr bwMode="invGray">
            <a:xfrm>
              <a:off x="2537" y="2293"/>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114" name="Freeform 122"/>
            <p:cNvSpPr>
              <a:spLocks/>
            </p:cNvSpPr>
            <p:nvPr/>
          </p:nvSpPr>
          <p:spPr bwMode="invGray">
            <a:xfrm>
              <a:off x="2476" y="2259"/>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sp>
          <p:nvSpPr>
            <p:cNvPr id="115" name="Freeform 123"/>
            <p:cNvSpPr>
              <a:spLocks/>
            </p:cNvSpPr>
            <p:nvPr/>
          </p:nvSpPr>
          <p:spPr bwMode="invGray">
            <a:xfrm>
              <a:off x="2238" y="2042"/>
              <a:ext cx="2060" cy="1644"/>
            </a:xfrm>
            <a:custGeom>
              <a:avLst/>
              <a:gdLst/>
              <a:ahLst/>
              <a:cxnLst>
                <a:cxn ang="0">
                  <a:pos x="452" y="653"/>
                </a:cxn>
                <a:cxn ang="0">
                  <a:pos x="333" y="595"/>
                </a:cxn>
                <a:cxn ang="0">
                  <a:pos x="158" y="645"/>
                </a:cxn>
                <a:cxn ang="0">
                  <a:pos x="46" y="759"/>
                </a:cxn>
                <a:cxn ang="0">
                  <a:pos x="12" y="941"/>
                </a:cxn>
                <a:cxn ang="0">
                  <a:pos x="146" y="1059"/>
                </a:cxn>
                <a:cxn ang="0">
                  <a:pos x="308" y="1041"/>
                </a:cxn>
                <a:cxn ang="0">
                  <a:pos x="396" y="1138"/>
                </a:cxn>
                <a:cxn ang="0">
                  <a:pos x="452" y="1447"/>
                </a:cxn>
                <a:cxn ang="0">
                  <a:pos x="497" y="1628"/>
                </a:cxn>
                <a:cxn ang="0">
                  <a:pos x="704" y="1574"/>
                </a:cxn>
                <a:cxn ang="0">
                  <a:pos x="817" y="1380"/>
                </a:cxn>
                <a:cxn ang="0">
                  <a:pos x="885" y="1153"/>
                </a:cxn>
                <a:cxn ang="0">
                  <a:pos x="998" y="999"/>
                </a:cxn>
                <a:cxn ang="0">
                  <a:pos x="796" y="856"/>
                </a:cxn>
                <a:cxn ang="0">
                  <a:pos x="817" y="819"/>
                </a:cxn>
                <a:cxn ang="0">
                  <a:pos x="1003" y="916"/>
                </a:cxn>
                <a:cxn ang="0">
                  <a:pos x="1098" y="792"/>
                </a:cxn>
                <a:cxn ang="0">
                  <a:pos x="1046" y="763"/>
                </a:cxn>
                <a:cxn ang="0">
                  <a:pos x="929" y="716"/>
                </a:cxn>
                <a:cxn ang="0">
                  <a:pos x="1141" y="761"/>
                </a:cxn>
                <a:cxn ang="0">
                  <a:pos x="1296" y="852"/>
                </a:cxn>
                <a:cxn ang="0">
                  <a:pos x="1373" y="1033"/>
                </a:cxn>
                <a:cxn ang="0">
                  <a:pos x="1608" y="847"/>
                </a:cxn>
                <a:cxn ang="0">
                  <a:pos x="1704" y="1030"/>
                </a:cxn>
                <a:cxn ang="0">
                  <a:pos x="1707" y="874"/>
                </a:cxn>
                <a:cxn ang="0">
                  <a:pos x="1759" y="800"/>
                </a:cxn>
                <a:cxn ang="0">
                  <a:pos x="1783" y="544"/>
                </a:cxn>
                <a:cxn ang="0">
                  <a:pos x="1824" y="528"/>
                </a:cxn>
                <a:cxn ang="0">
                  <a:pos x="1844" y="427"/>
                </a:cxn>
                <a:cxn ang="0">
                  <a:pos x="1805" y="226"/>
                </a:cxn>
                <a:cxn ang="0">
                  <a:pos x="1899" y="108"/>
                </a:cxn>
                <a:cxn ang="0">
                  <a:pos x="1947" y="209"/>
                </a:cxn>
                <a:cxn ang="0">
                  <a:pos x="1943" y="123"/>
                </a:cxn>
                <a:cxn ang="0">
                  <a:pos x="1975" y="51"/>
                </a:cxn>
                <a:cxn ang="0">
                  <a:pos x="2038" y="0"/>
                </a:cxn>
                <a:cxn ang="0">
                  <a:pos x="1820" y="63"/>
                </a:cxn>
                <a:cxn ang="0">
                  <a:pos x="1583" y="83"/>
                </a:cxn>
                <a:cxn ang="0">
                  <a:pos x="1349" y="30"/>
                </a:cxn>
                <a:cxn ang="0">
                  <a:pos x="1132" y="65"/>
                </a:cxn>
                <a:cxn ang="0">
                  <a:pos x="1040" y="170"/>
                </a:cxn>
                <a:cxn ang="0">
                  <a:pos x="926" y="137"/>
                </a:cxn>
                <a:cxn ang="0">
                  <a:pos x="758" y="183"/>
                </a:cxn>
                <a:cxn ang="0">
                  <a:pos x="667" y="140"/>
                </a:cxn>
                <a:cxn ang="0">
                  <a:pos x="364" y="248"/>
                </a:cxn>
                <a:cxn ang="0">
                  <a:pos x="535" y="213"/>
                </a:cxn>
                <a:cxn ang="0">
                  <a:pos x="638" y="276"/>
                </a:cxn>
                <a:cxn ang="0">
                  <a:pos x="443" y="357"/>
                </a:cxn>
                <a:cxn ang="0">
                  <a:pos x="275" y="416"/>
                </a:cxn>
                <a:cxn ang="0">
                  <a:pos x="167" y="537"/>
                </a:cxn>
                <a:cxn ang="0">
                  <a:pos x="283" y="552"/>
                </a:cxn>
                <a:cxn ang="0">
                  <a:pos x="381" y="573"/>
                </a:cxn>
                <a:cxn ang="0">
                  <a:pos x="493" y="590"/>
                </a:cxn>
                <a:cxn ang="0">
                  <a:pos x="487" y="512"/>
                </a:cxn>
                <a:cxn ang="0">
                  <a:pos x="592" y="548"/>
                </a:cxn>
                <a:cxn ang="0">
                  <a:pos x="686" y="470"/>
                </a:cxn>
                <a:cxn ang="0">
                  <a:pos x="772" y="480"/>
                </a:cxn>
                <a:cxn ang="0">
                  <a:pos x="639" y="598"/>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FEFEFE">
                <a:alpha val="30000"/>
              </a:srgbClr>
            </a:solidFill>
            <a:ln w="12700" cap="flat" cmpd="sng">
              <a:noFill/>
              <a:prstDash val="dash"/>
              <a:round/>
              <a:headEnd type="none" w="med" len="med"/>
              <a:tailEnd type="none" w="med" len="med"/>
            </a:ln>
            <a:effectLst/>
          </p:spPr>
          <p:txBody>
            <a:bodyPr/>
            <a:lstStyle/>
            <a:p>
              <a:pPr>
                <a:defRPr/>
              </a:pPr>
              <a:endParaRPr lang="zh-CN" altLang="en-US">
                <a:latin typeface="Arial" charset="0"/>
              </a:endParaRPr>
            </a:p>
          </p:txBody>
        </p:sp>
      </p:grpSp>
      <p:sp>
        <p:nvSpPr>
          <p:cNvPr id="241" name="Rectangle 3"/>
          <p:cNvSpPr>
            <a:spLocks noGrp="1" noChangeArrowheads="1"/>
          </p:cNvSpPr>
          <p:nvPr>
            <p:ph type="subTitle" idx="1"/>
          </p:nvPr>
        </p:nvSpPr>
        <p:spPr bwMode="black">
          <a:xfrm>
            <a:off x="0" y="3214686"/>
            <a:ext cx="9144000" cy="571504"/>
          </a:xfrm>
        </p:spPr>
        <p:txBody>
          <a:bodyPr/>
          <a:lstStyle>
            <a:lvl1pPr marL="0" indent="0" algn="ctr">
              <a:buFont typeface="Wingdings" pitchFamily="2" charset="2"/>
              <a:buNone/>
              <a:defRPr lang="en-US" altLang="zh-CN" sz="2800" b="0" dirty="0">
                <a:solidFill>
                  <a:schemeClr val="tx2">
                    <a:lumMod val="75000"/>
                  </a:schemeClr>
                </a:solidFill>
                <a:latin typeface="汉仪大黑简" pitchFamily="49" charset="-122"/>
                <a:ea typeface="汉仪大黑简" pitchFamily="49" charset="-122"/>
              </a:defRPr>
            </a:lvl1pPr>
          </a:lstStyle>
          <a:p>
            <a:r>
              <a:rPr lang="zh-CN" altLang="en-US" smtClean="0"/>
              <a:t>单击此处编辑母版副标题样式</a:t>
            </a:r>
            <a:endParaRPr lang="en-US" altLang="zh-CN" dirty="0"/>
          </a:p>
        </p:txBody>
      </p:sp>
      <p:sp>
        <p:nvSpPr>
          <p:cNvPr id="242" name="Rectangle 21"/>
          <p:cNvSpPr>
            <a:spLocks noGrp="1" noChangeArrowheads="1"/>
          </p:cNvSpPr>
          <p:nvPr>
            <p:ph type="ctrTitle" sz="quarter"/>
          </p:nvPr>
        </p:nvSpPr>
        <p:spPr bwMode="gray">
          <a:xfrm>
            <a:off x="0" y="2143116"/>
            <a:ext cx="9144000" cy="931862"/>
          </a:xfrm>
        </p:spPr>
        <p:txBody>
          <a:bodyPr/>
          <a:lstStyle>
            <a:lvl1pPr algn="ctr">
              <a:defRPr lang="en-US" altLang="ko-KR" sz="4400" b="0" cap="all" spc="0" dirty="0">
                <a:ln w="9000" cmpd="sng">
                  <a:noFill/>
                  <a:prstDash val="solid"/>
                </a:ln>
                <a:solidFill>
                  <a:srgbClr val="002570"/>
                </a:solidFill>
                <a:effectLst/>
                <a:latin typeface="汉仪粗宋简" pitchFamily="49" charset="-122"/>
                <a:ea typeface="汉仪粗宋简" pitchFamily="49" charset="-122"/>
              </a:defRPr>
            </a:lvl1pPr>
          </a:lstStyle>
          <a:p>
            <a:r>
              <a:rPr lang="zh-CN" altLang="en-US" smtClean="0"/>
              <a:t>单击此处编辑母版标题样式</a:t>
            </a:r>
            <a:endParaRPr lang="en-US" altLang="ko-KR"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946" name="标题占位符 1"/>
          <p:cNvSpPr>
            <a:spLocks noGrp="1"/>
          </p:cNvSpPr>
          <p:nvPr>
            <p:ph type="title"/>
          </p:nvPr>
        </p:nvSpPr>
        <p:spPr bwMode="auto">
          <a:xfrm>
            <a:off x="457200" y="188640"/>
            <a:ext cx="8229600" cy="6480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82947" name="文本占位符 2"/>
          <p:cNvSpPr>
            <a:spLocks noGrp="1"/>
          </p:cNvSpPr>
          <p:nvPr>
            <p:ph type="body" idx="1"/>
          </p:nvPr>
        </p:nvSpPr>
        <p:spPr bwMode="auto">
          <a:xfrm>
            <a:off x="457200" y="1052736"/>
            <a:ext cx="8229600" cy="507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74BB6588-AD73-471B-8900-5CF43EF9D7C5}" type="datetimeFigureOut">
              <a:rPr lang="zh-CN" altLang="en-US"/>
              <a:pPr>
                <a:defRPr/>
              </a:pPr>
              <a:t>2016-7-1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7766D70D-9D9A-48B6-81F2-D2AAC424A754}" type="slidenum">
              <a:rPr lang="zh-CN" altLang="en-US"/>
              <a:pPr>
                <a:defRPr/>
              </a:pPr>
              <a:t>‹#›</a:t>
            </a:fld>
            <a:endParaRPr lang="zh-CN" altLang="en-US"/>
          </a:p>
        </p:txBody>
      </p:sp>
      <p:sp>
        <p:nvSpPr>
          <p:cNvPr id="7" name="Line 4"/>
          <p:cNvSpPr>
            <a:spLocks noChangeShapeType="1"/>
          </p:cNvSpPr>
          <p:nvPr/>
        </p:nvSpPr>
        <p:spPr bwMode="auto">
          <a:xfrm>
            <a:off x="0" y="908051"/>
            <a:ext cx="9144000" cy="0"/>
          </a:xfrm>
          <a:prstGeom prst="line">
            <a:avLst/>
          </a:prstGeom>
          <a:ln>
            <a:solidFill>
              <a:srgbClr val="FF0000"/>
            </a:solidFill>
            <a:headEnd/>
            <a:tailEnd/>
          </a:ln>
        </p:spPr>
        <p:style>
          <a:lnRef idx="3">
            <a:schemeClr val="dk1"/>
          </a:lnRef>
          <a:fillRef idx="0">
            <a:schemeClr val="dk1"/>
          </a:fillRef>
          <a:effectRef idx="2">
            <a:schemeClr val="dk1"/>
          </a:effectRef>
          <a:fontRef idx="minor">
            <a:schemeClr val="tx1"/>
          </a:fontRef>
        </p:style>
        <p:txBody>
          <a:bodyPr wrap="none" anchor="ctr"/>
          <a:lstStyle/>
          <a:p>
            <a:pPr algn="ctr" eaLnBrk="0" hangingPunct="0">
              <a:defRPr/>
            </a:pPr>
            <a:endParaRPr lang="zh-CN" altLang="en-US"/>
          </a:p>
        </p:txBody>
      </p:sp>
    </p:spTree>
  </p:cSld>
  <p:clrMap bg1="lt1" tx1="dk1" bg2="lt2" tx2="dk2" accent1="accent1" accent2="accent2" accent3="accent3" accent4="accent4" accent5="accent5" accent6="accent6" hlink="hlink" folHlink="folHlink"/>
  <p:sldLayoutIdLst>
    <p:sldLayoutId id="2147483659" r:id="rId1"/>
    <p:sldLayoutId id="2147483654" r:id="rId2"/>
    <p:sldLayoutId id="2147483660" r:id="rId3"/>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jpeg"/><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4.gif"/></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tiff"/><Relationship Id="rId11" Type="http://schemas.openxmlformats.org/officeDocument/2006/relationships/image" Target="../media/image43.png"/><Relationship Id="rId5" Type="http://schemas.openxmlformats.org/officeDocument/2006/relationships/image" Target="../media/image37.tiff"/><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gif"/><Relationship Id="rId5" Type="http://schemas.openxmlformats.org/officeDocument/2006/relationships/image" Target="../media/image47.jpeg"/><Relationship Id="rId4" Type="http://schemas.openxmlformats.org/officeDocument/2006/relationships/image" Target="../media/image46.jpeg"/></Relationships>
</file>

<file path=ppt/slides/_rels/slide36.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20"/>
          <p:cNvSpPr txBox="1">
            <a:spLocks noChangeArrowheads="1"/>
          </p:cNvSpPr>
          <p:nvPr/>
        </p:nvSpPr>
        <p:spPr bwMode="auto">
          <a:xfrm>
            <a:off x="1331913" y="3141787"/>
            <a:ext cx="6992937" cy="396875"/>
          </a:xfrm>
          <a:prstGeom prst="rect">
            <a:avLst/>
          </a:prstGeom>
          <a:noFill/>
          <a:ln w="9525">
            <a:noFill/>
            <a:miter lim="800000"/>
            <a:headEnd/>
            <a:tailEnd/>
          </a:ln>
        </p:spPr>
        <p:txBody>
          <a:bodyPr>
            <a:spAutoFit/>
          </a:bodyPr>
          <a:lstStyle/>
          <a:p>
            <a:pPr algn="just">
              <a:lnSpc>
                <a:spcPts val="2400"/>
              </a:lnSpc>
              <a:spcBef>
                <a:spcPct val="50000"/>
              </a:spcBef>
            </a:pPr>
            <a:endParaRPr kumimoji="1" lang="zh-CN" altLang="en-US" sz="2200" b="1">
              <a:solidFill>
                <a:schemeClr val="bg1"/>
              </a:solidFill>
              <a:latin typeface="Times New Roman" pitchFamily="18" charset="0"/>
              <a:ea typeface="黑体" pitchFamily="2" charset="-122"/>
              <a:cs typeface="Times New Roman" pitchFamily="18" charset="0"/>
            </a:endParaRPr>
          </a:p>
        </p:txBody>
      </p:sp>
      <p:sp>
        <p:nvSpPr>
          <p:cNvPr id="60422" name="Rectangle 9"/>
          <p:cNvSpPr>
            <a:spLocks noChangeArrowheads="1"/>
          </p:cNvSpPr>
          <p:nvPr/>
        </p:nvSpPr>
        <p:spPr bwMode="auto">
          <a:xfrm>
            <a:off x="0" y="908720"/>
            <a:ext cx="9144000" cy="1944365"/>
          </a:xfrm>
          <a:prstGeom prst="rect">
            <a:avLst/>
          </a:prstGeom>
          <a:solidFill>
            <a:srgbClr val="0169C7"/>
          </a:solidFill>
          <a:ln w="9525">
            <a:noFill/>
            <a:miter lim="800000"/>
            <a:headEnd/>
            <a:tailEnd/>
          </a:ln>
          <a:effectLst>
            <a:prstShdw prst="shdw17" dist="17961" dir="2700000">
              <a:srgbClr val="013F77"/>
            </a:prstShdw>
          </a:effectLst>
        </p:spPr>
        <p:txBody>
          <a:bodyPr wrap="none" anchor="ctr"/>
          <a:lstStyle/>
          <a:p>
            <a:pPr algn="ctr">
              <a:spcBef>
                <a:spcPts val="600"/>
              </a:spcBef>
              <a:spcAft>
                <a:spcPts val="600"/>
              </a:spcAft>
              <a:defRPr/>
            </a:pPr>
            <a:r>
              <a:rPr lang="zh-CN" altLang="en-US" sz="4000" b="1" dirty="0" smtClean="0">
                <a:solidFill>
                  <a:schemeClr val="bg1"/>
                </a:solidFill>
                <a:effectLst>
                  <a:outerShdw blurRad="38100" dist="38100" dir="2700000" algn="tl">
                    <a:srgbClr val="000000"/>
                  </a:outerShdw>
                </a:effectLst>
                <a:latin typeface="Times New Roman" pitchFamily="18" charset="0"/>
                <a:ea typeface="黑体" pitchFamily="49" charset="-122"/>
                <a:cs typeface="Times New Roman" pitchFamily="18" charset="0"/>
              </a:rPr>
              <a:t>大型热电联产机组</a:t>
            </a:r>
            <a:endParaRPr lang="en-US" altLang="zh-CN" sz="4000" b="1" dirty="0" smtClean="0">
              <a:solidFill>
                <a:schemeClr val="bg1"/>
              </a:solidFill>
              <a:effectLst>
                <a:outerShdw blurRad="38100" dist="38100" dir="2700000" algn="tl">
                  <a:srgbClr val="000000"/>
                </a:outerShdw>
              </a:effectLst>
              <a:latin typeface="Times New Roman" pitchFamily="18" charset="0"/>
              <a:ea typeface="黑体" pitchFamily="49" charset="-122"/>
              <a:cs typeface="Times New Roman" pitchFamily="18" charset="0"/>
            </a:endParaRPr>
          </a:p>
          <a:p>
            <a:pPr algn="ctr">
              <a:spcBef>
                <a:spcPts val="600"/>
              </a:spcBef>
              <a:spcAft>
                <a:spcPts val="600"/>
              </a:spcAft>
              <a:defRPr/>
            </a:pPr>
            <a:r>
              <a:rPr lang="zh-CN" altLang="en-US" sz="4000" b="1" dirty="0" smtClean="0">
                <a:solidFill>
                  <a:schemeClr val="bg1"/>
                </a:solidFill>
                <a:effectLst>
                  <a:outerShdw blurRad="38100" dist="38100" dir="2700000" algn="tl">
                    <a:srgbClr val="000000"/>
                  </a:outerShdw>
                </a:effectLst>
                <a:latin typeface="Times New Roman" pitchFamily="18" charset="0"/>
                <a:ea typeface="黑体" pitchFamily="49" charset="-122"/>
                <a:cs typeface="Times New Roman" pitchFamily="18" charset="0"/>
              </a:rPr>
              <a:t>低位能供热技术研究与应用</a:t>
            </a:r>
            <a:endParaRPr lang="en-US" altLang="zh-CN" sz="4000" b="1" dirty="0">
              <a:solidFill>
                <a:schemeClr val="bg1"/>
              </a:solidFill>
              <a:effectLst>
                <a:outerShdw blurRad="38100" dist="38100" dir="2700000" algn="tl">
                  <a:srgbClr val="000000"/>
                </a:outerShdw>
              </a:effectLst>
              <a:latin typeface="Times New Roman" pitchFamily="18" charset="0"/>
              <a:ea typeface="黑体" pitchFamily="49" charset="-122"/>
              <a:cs typeface="Times New Roman" pitchFamily="18" charset="0"/>
            </a:endParaRPr>
          </a:p>
        </p:txBody>
      </p:sp>
      <p:sp>
        <p:nvSpPr>
          <p:cNvPr id="6" name="TextBox 5"/>
          <p:cNvSpPr txBox="1"/>
          <p:nvPr/>
        </p:nvSpPr>
        <p:spPr>
          <a:xfrm>
            <a:off x="2000232" y="3620161"/>
            <a:ext cx="6715172" cy="954107"/>
          </a:xfrm>
          <a:prstGeom prst="rect">
            <a:avLst/>
          </a:prstGeom>
          <a:noFill/>
        </p:spPr>
        <p:txBody>
          <a:bodyPr wrap="square" rtlCol="0">
            <a:spAutoFit/>
          </a:bodyPr>
          <a:lstStyle/>
          <a:p>
            <a:r>
              <a:rPr lang="zh-CN" altLang="en-US" sz="2800" b="1" dirty="0" smtClean="0">
                <a:latin typeface="仿宋_GB2312" pitchFamily="49" charset="-122"/>
                <a:ea typeface="仿宋_GB2312" pitchFamily="49" charset="-122"/>
              </a:rPr>
              <a:t>国电科学技术研究院北京分院</a:t>
            </a:r>
            <a:endParaRPr lang="en-US" altLang="zh-CN" sz="2800" b="1" dirty="0" smtClean="0">
              <a:latin typeface="仿宋_GB2312" pitchFamily="49" charset="-122"/>
              <a:ea typeface="仿宋_GB2312" pitchFamily="49" charset="-122"/>
            </a:endParaRPr>
          </a:p>
          <a:p>
            <a:endParaRPr lang="en-US" altLang="zh-CN" sz="2800" b="1" dirty="0" smtClean="0">
              <a:latin typeface="仿宋_GB2312" pitchFamily="49" charset="-122"/>
              <a:ea typeface="仿宋_GB2312" pitchFamily="49" charset="-122"/>
            </a:endParaRPr>
          </a:p>
        </p:txBody>
      </p:sp>
      <p:sp>
        <p:nvSpPr>
          <p:cNvPr id="7" name="TextBox 6"/>
          <p:cNvSpPr txBox="1"/>
          <p:nvPr/>
        </p:nvSpPr>
        <p:spPr>
          <a:xfrm>
            <a:off x="5072066" y="5643578"/>
            <a:ext cx="3143272" cy="830997"/>
          </a:xfrm>
          <a:prstGeom prst="rect">
            <a:avLst/>
          </a:prstGeom>
          <a:noFill/>
        </p:spPr>
        <p:txBody>
          <a:bodyPr wrap="square" rtlCol="0">
            <a:spAutoFit/>
          </a:bodyPr>
          <a:lstStyle/>
          <a:p>
            <a:r>
              <a:rPr lang="zh-CN" altLang="en-US" sz="2400" b="1" dirty="0" smtClean="0"/>
              <a:t>报告人：    徐则林</a:t>
            </a:r>
            <a:endParaRPr lang="en-US" altLang="zh-CN" sz="2400" b="1" dirty="0" smtClean="0"/>
          </a:p>
          <a:p>
            <a:r>
              <a:rPr lang="en-US" altLang="zh-CN" sz="2400" b="1" dirty="0" smtClean="0"/>
              <a:t> 2015 </a:t>
            </a:r>
            <a:r>
              <a:rPr lang="zh-CN" altLang="en-US" sz="2400" b="1" dirty="0" smtClean="0"/>
              <a:t>年 </a:t>
            </a:r>
            <a:r>
              <a:rPr lang="en-US" altLang="zh-CN" sz="2400" b="1" dirty="0" smtClean="0"/>
              <a:t>12 </a:t>
            </a:r>
            <a:r>
              <a:rPr lang="zh-CN" altLang="en-US" sz="2400" b="1" dirty="0" smtClean="0"/>
              <a:t>月 </a:t>
            </a:r>
            <a:r>
              <a:rPr lang="en-US" altLang="zh-CN" sz="2400" b="1" dirty="0" smtClean="0"/>
              <a:t>27 </a:t>
            </a:r>
            <a:r>
              <a:rPr lang="zh-CN" altLang="en-US" sz="2400" b="1" dirty="0" smtClean="0"/>
              <a:t>日</a:t>
            </a:r>
            <a:endParaRPr lang="zh-CN" altLang="en-US" sz="2400" b="1" dirty="0"/>
          </a:p>
        </p:txBody>
      </p:sp>
      <p:sp>
        <p:nvSpPr>
          <p:cNvPr id="8" name="矩形 7"/>
          <p:cNvSpPr/>
          <p:nvPr/>
        </p:nvSpPr>
        <p:spPr>
          <a:xfrm>
            <a:off x="1928794" y="4263102"/>
            <a:ext cx="5955476" cy="523220"/>
          </a:xfrm>
          <a:prstGeom prst="rect">
            <a:avLst/>
          </a:prstGeom>
        </p:spPr>
        <p:txBody>
          <a:bodyPr wrap="none">
            <a:spAutoFit/>
          </a:bodyPr>
          <a:lstStyle/>
          <a:p>
            <a:r>
              <a:rPr lang="zh-CN" altLang="en-US" sz="2800" b="1" dirty="0" smtClean="0">
                <a:latin typeface="仿宋_GB2312" pitchFamily="49" charset="-122"/>
                <a:ea typeface="仿宋_GB2312" pitchFamily="49" charset="-122"/>
              </a:rPr>
              <a:t>北京国电蓝天节能科技开发有限公司</a:t>
            </a:r>
          </a:p>
        </p:txBody>
      </p:sp>
    </p:spTree>
  </p:cSld>
  <p:clrMapOvr>
    <a:masterClrMapping/>
  </p:clrMapOvr>
  <p:transition advTm="13369"/>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79512" y="332656"/>
            <a:ext cx="8694042" cy="549275"/>
          </a:xfrm>
          <a:prstGeom prst="rect">
            <a:avLst/>
          </a:prstGeom>
          <a:noFill/>
          <a:ln w="9525" algn="ctr">
            <a:noFill/>
            <a:miter lim="800000"/>
            <a:headEnd/>
            <a:tailEnd/>
          </a:ln>
          <a:effectLst/>
        </p:spPr>
        <p:txBody>
          <a:bodyPr anchor="ctr"/>
          <a:lstStyle/>
          <a:p>
            <a:pPr>
              <a:defRPr/>
            </a:pPr>
            <a:r>
              <a:rPr lang="en-US" altLang="zh-CN" sz="2600" b="1" dirty="0" smtClean="0">
                <a:solidFill>
                  <a:srgbClr val="000066"/>
                </a:solidFill>
                <a:effectLst>
                  <a:outerShdw blurRad="38100" dist="38100" dir="2700000" algn="tl">
                    <a:srgbClr val="C0C0C0"/>
                  </a:outerShdw>
                </a:effectLst>
                <a:latin typeface="Times New Roman" pitchFamily="18" charset="0"/>
                <a:ea typeface="黑体" pitchFamily="49" charset="-122"/>
                <a:cs typeface="Times New Roman" pitchFamily="18" charset="0"/>
                <a:sym typeface="Symbol" pitchFamily="18" charset="2"/>
              </a:rPr>
              <a:t>2</a:t>
            </a:r>
            <a:r>
              <a:rPr lang="zh-CN" altLang="en-US" sz="2600" b="1" dirty="0" smtClean="0">
                <a:solidFill>
                  <a:srgbClr val="000066"/>
                </a:solidFill>
                <a:effectLst>
                  <a:outerShdw blurRad="38100" dist="38100" dir="2700000" algn="tl">
                    <a:srgbClr val="C0C0C0"/>
                  </a:outerShdw>
                </a:effectLst>
                <a:latin typeface="Times New Roman" pitchFamily="18" charset="0"/>
                <a:ea typeface="黑体" pitchFamily="49" charset="-122"/>
                <a:cs typeface="Times New Roman" pitchFamily="18" charset="0"/>
                <a:sym typeface="Symbol" pitchFamily="18" charset="2"/>
              </a:rPr>
              <a:t>、节能原理</a:t>
            </a:r>
            <a:endParaRPr lang="en-US" altLang="zh-CN" sz="2600" b="1" dirty="0">
              <a:solidFill>
                <a:srgbClr val="000066"/>
              </a:solidFill>
              <a:effectLst>
                <a:outerShdw blurRad="38100" dist="38100" dir="2700000" algn="tl">
                  <a:srgbClr val="C0C0C0"/>
                </a:outerShdw>
              </a:effectLst>
              <a:latin typeface="Times New Roman" pitchFamily="18" charset="0"/>
              <a:ea typeface="黑体" pitchFamily="49" charset="-122"/>
              <a:cs typeface="Times New Roman" pitchFamily="18" charset="0"/>
              <a:sym typeface="Symbol" pitchFamily="18" charset="2"/>
            </a:endParaRPr>
          </a:p>
        </p:txBody>
      </p:sp>
      <p:sp>
        <p:nvSpPr>
          <p:cNvPr id="530461"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30464" name="Rectangle 3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矩形 31"/>
          <p:cNvSpPr/>
          <p:nvPr/>
        </p:nvSpPr>
        <p:spPr>
          <a:xfrm>
            <a:off x="395536" y="1124744"/>
            <a:ext cx="2969083" cy="461665"/>
          </a:xfrm>
          <a:prstGeom prst="rect">
            <a:avLst/>
          </a:prstGeom>
        </p:spPr>
        <p:txBody>
          <a:bodyPr wrap="none">
            <a:spAutoFit/>
          </a:bodyPr>
          <a:lstStyle/>
          <a:p>
            <a:r>
              <a:rPr lang="zh-CN" altLang="en-US" sz="2400" b="1" dirty="0" smtClean="0"/>
              <a:t>蒸汽的焓㶲与温度：</a:t>
            </a:r>
            <a:endParaRPr lang="zh-CN" altLang="en-US" sz="2400" b="1" dirty="0"/>
          </a:p>
        </p:txBody>
      </p:sp>
      <p:pic>
        <p:nvPicPr>
          <p:cNvPr id="538626" name="Picture 2"/>
          <p:cNvPicPr>
            <a:picLocks noChangeAspect="1" noChangeArrowheads="1"/>
          </p:cNvPicPr>
          <p:nvPr/>
        </p:nvPicPr>
        <p:blipFill>
          <a:blip r:embed="rId2" cstate="print"/>
          <a:srcRect/>
          <a:stretch>
            <a:fillRect/>
          </a:stretch>
        </p:blipFill>
        <p:spPr bwMode="auto">
          <a:xfrm>
            <a:off x="251520" y="2492896"/>
            <a:ext cx="4968551" cy="4032448"/>
          </a:xfrm>
          <a:prstGeom prst="rect">
            <a:avLst/>
          </a:prstGeom>
          <a:noFill/>
          <a:ln w="9525">
            <a:noFill/>
            <a:miter lim="800000"/>
            <a:headEnd/>
            <a:tailEnd/>
          </a:ln>
        </p:spPr>
      </p:pic>
      <p:sp>
        <p:nvSpPr>
          <p:cNvPr id="10" name="圆角矩形 9"/>
          <p:cNvSpPr/>
          <p:nvPr/>
        </p:nvSpPr>
        <p:spPr>
          <a:xfrm>
            <a:off x="5076056" y="3212976"/>
            <a:ext cx="3528392" cy="230425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smtClean="0">
                <a:solidFill>
                  <a:schemeClr val="tx1"/>
                </a:solidFill>
              </a:rPr>
              <a:t>蒸汽压力不变时，温度越高，蒸汽的焓㶲越大，其热量的品质越高；</a:t>
            </a:r>
            <a:endParaRPr lang="en-US" altLang="zh-CN" sz="2000" b="1" dirty="0" smtClean="0">
              <a:solidFill>
                <a:schemeClr val="tx1"/>
              </a:solidFill>
            </a:endParaRPr>
          </a:p>
        </p:txBody>
      </p:sp>
      <p:sp>
        <p:nvSpPr>
          <p:cNvPr id="8" name="TextBox 7"/>
          <p:cNvSpPr txBox="1"/>
          <p:nvPr/>
        </p:nvSpPr>
        <p:spPr>
          <a:xfrm>
            <a:off x="6156176" y="2204864"/>
            <a:ext cx="2304256" cy="400110"/>
          </a:xfrm>
          <a:prstGeom prst="rect">
            <a:avLst/>
          </a:prstGeom>
          <a:noFill/>
        </p:spPr>
        <p:txBody>
          <a:bodyPr wrap="square" rtlCol="0">
            <a:spAutoFit/>
          </a:bodyPr>
          <a:lstStyle/>
          <a:p>
            <a:r>
              <a:rPr lang="en-US" altLang="zh-CN" sz="2000" dirty="0" smtClean="0">
                <a:latin typeface="Times New Roman" pitchFamily="18" charset="0"/>
                <a:cs typeface="Times New Roman" pitchFamily="18" charset="0"/>
              </a:rPr>
              <a:t>T</a:t>
            </a:r>
            <a:r>
              <a:rPr lang="en-US" altLang="zh-CN" sz="2000" baseline="-25000" dirty="0" smtClean="0">
                <a:latin typeface="Times New Roman" pitchFamily="18" charset="0"/>
                <a:cs typeface="Times New Roman" pitchFamily="18" charset="0"/>
              </a:rPr>
              <a:t>2</a:t>
            </a:r>
            <a:r>
              <a:rPr lang="en-US" altLang="zh-CN" sz="2000" dirty="0" smtClean="0">
                <a:latin typeface="Times New Roman" pitchFamily="18" charset="0"/>
                <a:cs typeface="Times New Roman" pitchFamily="18" charset="0"/>
              </a:rPr>
              <a:t>&gt;T</a:t>
            </a:r>
            <a:r>
              <a:rPr lang="en-US" altLang="zh-CN" sz="2000" baseline="-25000" dirty="0" smtClean="0">
                <a:latin typeface="Times New Roman" pitchFamily="18" charset="0"/>
                <a:cs typeface="Times New Roman" pitchFamily="18" charset="0"/>
              </a:rPr>
              <a:t>1</a:t>
            </a:r>
            <a:r>
              <a:rPr lang="zh-CN" altLang="en-US" sz="2000" dirty="0" smtClean="0">
                <a:latin typeface="Times New Roman" pitchFamily="18" charset="0"/>
                <a:cs typeface="Times New Roman" pitchFamily="18" charset="0"/>
              </a:rPr>
              <a:t>，</a:t>
            </a:r>
            <a:r>
              <a:rPr lang="en-US" altLang="zh-CN" sz="2000" dirty="0" smtClean="0">
                <a:latin typeface="Times New Roman" pitchFamily="18" charset="0"/>
                <a:cs typeface="Times New Roman" pitchFamily="18" charset="0"/>
              </a:rPr>
              <a:t>ex</a:t>
            </a:r>
            <a:r>
              <a:rPr lang="en-US" altLang="zh-CN" sz="2000" baseline="-25000" dirty="0" smtClean="0">
                <a:latin typeface="Times New Roman" pitchFamily="18" charset="0"/>
                <a:cs typeface="Times New Roman" pitchFamily="18" charset="0"/>
              </a:rPr>
              <a:t>2</a:t>
            </a:r>
            <a:r>
              <a:rPr lang="en-US" altLang="zh-CN" sz="2000" dirty="0" smtClean="0">
                <a:latin typeface="Times New Roman" pitchFamily="18" charset="0"/>
                <a:cs typeface="Times New Roman" pitchFamily="18" charset="0"/>
              </a:rPr>
              <a:t>&gt;ex</a:t>
            </a:r>
            <a:r>
              <a:rPr lang="en-US" altLang="zh-CN" sz="2000" baseline="-25000" dirty="0" smtClean="0">
                <a:latin typeface="Times New Roman" pitchFamily="18" charset="0"/>
                <a:cs typeface="Times New Roman" pitchFamily="18" charset="0"/>
              </a:rPr>
              <a:t>1</a:t>
            </a:r>
            <a:endParaRPr lang="zh-CN" altLang="en-US" sz="2000" baseline="-25000"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79512" y="332656"/>
            <a:ext cx="8694042" cy="549275"/>
          </a:xfrm>
          <a:prstGeom prst="rect">
            <a:avLst/>
          </a:prstGeom>
          <a:noFill/>
          <a:ln w="9525" algn="ctr">
            <a:noFill/>
            <a:miter lim="800000"/>
            <a:headEnd/>
            <a:tailEnd/>
          </a:ln>
          <a:effectLst/>
        </p:spPr>
        <p:txBody>
          <a:bodyPr anchor="ctr"/>
          <a:lstStyle/>
          <a:p>
            <a:pPr>
              <a:defRPr/>
            </a:pPr>
            <a:r>
              <a:rPr lang="en-US" altLang="zh-CN" sz="2600" b="1" dirty="0" smtClean="0">
                <a:solidFill>
                  <a:srgbClr val="000066"/>
                </a:solidFill>
                <a:effectLst>
                  <a:outerShdw blurRad="38100" dist="38100" dir="2700000" algn="tl">
                    <a:srgbClr val="C0C0C0"/>
                  </a:outerShdw>
                </a:effectLst>
                <a:latin typeface="Times New Roman" pitchFamily="18" charset="0"/>
                <a:ea typeface="黑体" pitchFamily="49" charset="-122"/>
                <a:cs typeface="Times New Roman" pitchFamily="18" charset="0"/>
                <a:sym typeface="Symbol" pitchFamily="18" charset="2"/>
              </a:rPr>
              <a:t>2</a:t>
            </a:r>
            <a:r>
              <a:rPr lang="zh-CN" altLang="en-US" sz="2600" b="1" dirty="0" smtClean="0">
                <a:solidFill>
                  <a:srgbClr val="000066"/>
                </a:solidFill>
                <a:effectLst>
                  <a:outerShdw blurRad="38100" dist="38100" dir="2700000" algn="tl">
                    <a:srgbClr val="C0C0C0"/>
                  </a:outerShdw>
                </a:effectLst>
                <a:latin typeface="Times New Roman" pitchFamily="18" charset="0"/>
                <a:ea typeface="黑体" pitchFamily="49" charset="-122"/>
                <a:cs typeface="Times New Roman" pitchFamily="18" charset="0"/>
                <a:sym typeface="Symbol" pitchFamily="18" charset="2"/>
              </a:rPr>
              <a:t>、节能原理</a:t>
            </a:r>
            <a:endParaRPr lang="en-US" altLang="zh-CN" sz="2600" b="1" dirty="0">
              <a:solidFill>
                <a:srgbClr val="000066"/>
              </a:solidFill>
              <a:effectLst>
                <a:outerShdw blurRad="38100" dist="38100" dir="2700000" algn="tl">
                  <a:srgbClr val="C0C0C0"/>
                </a:outerShdw>
              </a:effectLst>
              <a:latin typeface="Times New Roman" pitchFamily="18" charset="0"/>
              <a:ea typeface="黑体" pitchFamily="49" charset="-122"/>
              <a:cs typeface="Times New Roman" pitchFamily="18" charset="0"/>
              <a:sym typeface="Symbol" pitchFamily="18" charset="2"/>
            </a:endParaRPr>
          </a:p>
        </p:txBody>
      </p:sp>
      <p:sp>
        <p:nvSpPr>
          <p:cNvPr id="530461"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30464" name="Rectangle 3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矩形 31"/>
          <p:cNvSpPr/>
          <p:nvPr/>
        </p:nvSpPr>
        <p:spPr>
          <a:xfrm>
            <a:off x="395536" y="1124744"/>
            <a:ext cx="2969083" cy="461665"/>
          </a:xfrm>
          <a:prstGeom prst="rect">
            <a:avLst/>
          </a:prstGeom>
        </p:spPr>
        <p:txBody>
          <a:bodyPr wrap="none">
            <a:spAutoFit/>
          </a:bodyPr>
          <a:lstStyle/>
          <a:p>
            <a:r>
              <a:rPr lang="zh-CN" altLang="en-US" sz="2400" b="1" dirty="0" smtClean="0"/>
              <a:t>蒸汽的焓㶲与压力：</a:t>
            </a:r>
            <a:endParaRPr lang="zh-CN" altLang="en-US" sz="2400" b="1" dirty="0"/>
          </a:p>
        </p:txBody>
      </p:sp>
      <p:pic>
        <p:nvPicPr>
          <p:cNvPr id="539650" name="Picture 2"/>
          <p:cNvPicPr>
            <a:picLocks noChangeAspect="1" noChangeArrowheads="1"/>
          </p:cNvPicPr>
          <p:nvPr/>
        </p:nvPicPr>
        <p:blipFill>
          <a:blip r:embed="rId2" cstate="print"/>
          <a:srcRect/>
          <a:stretch>
            <a:fillRect/>
          </a:stretch>
        </p:blipFill>
        <p:spPr bwMode="auto">
          <a:xfrm>
            <a:off x="0" y="2132856"/>
            <a:ext cx="4896544" cy="4157711"/>
          </a:xfrm>
          <a:prstGeom prst="rect">
            <a:avLst/>
          </a:prstGeom>
          <a:noFill/>
          <a:ln w="9525">
            <a:noFill/>
            <a:miter lim="800000"/>
            <a:headEnd/>
            <a:tailEnd/>
          </a:ln>
        </p:spPr>
      </p:pic>
      <p:sp>
        <p:nvSpPr>
          <p:cNvPr id="13" name="圆角矩形 12"/>
          <p:cNvSpPr/>
          <p:nvPr/>
        </p:nvSpPr>
        <p:spPr>
          <a:xfrm>
            <a:off x="5148064" y="3573016"/>
            <a:ext cx="3528392" cy="230425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b="1" dirty="0" smtClean="0">
                <a:solidFill>
                  <a:schemeClr val="tx1"/>
                </a:solidFill>
              </a:rPr>
              <a:t>蒸汽温度不变时，压力越大，平均温度越高，其焓㶲越大，其热量的品质越高；</a:t>
            </a:r>
            <a:endParaRPr lang="zh-CN" altLang="en-US" sz="2000" b="1" dirty="0">
              <a:solidFill>
                <a:schemeClr val="tx1"/>
              </a:solidFill>
            </a:endParaRPr>
          </a:p>
        </p:txBody>
      </p:sp>
      <p:sp>
        <p:nvSpPr>
          <p:cNvPr id="10" name="TextBox 9"/>
          <p:cNvSpPr txBox="1"/>
          <p:nvPr/>
        </p:nvSpPr>
        <p:spPr>
          <a:xfrm>
            <a:off x="5652120" y="2492896"/>
            <a:ext cx="2304256" cy="400110"/>
          </a:xfrm>
          <a:prstGeom prst="rect">
            <a:avLst/>
          </a:prstGeom>
          <a:noFill/>
        </p:spPr>
        <p:txBody>
          <a:bodyPr wrap="square" rtlCol="0">
            <a:spAutoFit/>
          </a:bodyPr>
          <a:lstStyle/>
          <a:p>
            <a:r>
              <a:rPr lang="en-US" altLang="zh-CN" sz="2000" dirty="0" smtClean="0">
                <a:latin typeface="Times New Roman" pitchFamily="18" charset="0"/>
                <a:cs typeface="Times New Roman" pitchFamily="18" charset="0"/>
              </a:rPr>
              <a:t>p</a:t>
            </a:r>
            <a:r>
              <a:rPr lang="en-US" altLang="zh-CN" sz="2000" baseline="-25000" dirty="0" smtClean="0">
                <a:latin typeface="Times New Roman" pitchFamily="18" charset="0"/>
                <a:cs typeface="Times New Roman" pitchFamily="18" charset="0"/>
              </a:rPr>
              <a:t>1</a:t>
            </a:r>
            <a:r>
              <a:rPr lang="en-US" altLang="zh-CN" sz="2000" dirty="0" smtClean="0">
                <a:latin typeface="Times New Roman" pitchFamily="18" charset="0"/>
                <a:cs typeface="Times New Roman" pitchFamily="18" charset="0"/>
              </a:rPr>
              <a:t>&lt;p</a:t>
            </a:r>
            <a:r>
              <a:rPr lang="en-US" altLang="zh-CN" sz="2000" baseline="-25000" dirty="0" smtClean="0">
                <a:latin typeface="Times New Roman" pitchFamily="18" charset="0"/>
                <a:cs typeface="Times New Roman" pitchFamily="18" charset="0"/>
              </a:rPr>
              <a:t>2</a:t>
            </a:r>
            <a:r>
              <a:rPr lang="zh-CN" altLang="en-US" sz="2000" dirty="0" smtClean="0">
                <a:latin typeface="Times New Roman" pitchFamily="18" charset="0"/>
                <a:cs typeface="Times New Roman" pitchFamily="18" charset="0"/>
              </a:rPr>
              <a:t>，</a:t>
            </a:r>
            <a:r>
              <a:rPr lang="en-US" altLang="zh-CN" sz="2000" dirty="0" smtClean="0">
                <a:latin typeface="Times New Roman" pitchFamily="18" charset="0"/>
                <a:cs typeface="Times New Roman" pitchFamily="18" charset="0"/>
              </a:rPr>
              <a:t>ex</a:t>
            </a:r>
            <a:r>
              <a:rPr lang="en-US" altLang="zh-CN" sz="2000" baseline="-25000" dirty="0" smtClean="0">
                <a:latin typeface="Times New Roman" pitchFamily="18" charset="0"/>
                <a:cs typeface="Times New Roman" pitchFamily="18" charset="0"/>
              </a:rPr>
              <a:t>1</a:t>
            </a:r>
            <a:r>
              <a:rPr lang="en-US" altLang="zh-CN" sz="2000" dirty="0" smtClean="0">
                <a:latin typeface="Times New Roman" pitchFamily="18" charset="0"/>
                <a:cs typeface="Times New Roman" pitchFamily="18" charset="0"/>
              </a:rPr>
              <a:t>&lt;ex</a:t>
            </a:r>
            <a:r>
              <a:rPr lang="en-US" altLang="zh-CN" sz="2000" baseline="-25000" dirty="0" smtClean="0">
                <a:latin typeface="Times New Roman" pitchFamily="18" charset="0"/>
                <a:cs typeface="Times New Roman" pitchFamily="18" charset="0"/>
              </a:rPr>
              <a:t>2</a:t>
            </a:r>
            <a:endParaRPr lang="zh-CN" altLang="en-US" sz="2000" baseline="-25000"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79512" y="332656"/>
            <a:ext cx="8694042" cy="549275"/>
          </a:xfrm>
          <a:prstGeom prst="rect">
            <a:avLst/>
          </a:prstGeom>
          <a:noFill/>
          <a:ln w="9525" algn="ctr">
            <a:noFill/>
            <a:miter lim="800000"/>
            <a:headEnd/>
            <a:tailEnd/>
          </a:ln>
          <a:effectLst/>
        </p:spPr>
        <p:txBody>
          <a:bodyPr anchor="ctr"/>
          <a:lstStyle/>
          <a:p>
            <a:pPr>
              <a:defRPr/>
            </a:pPr>
            <a:r>
              <a:rPr lang="en-US" altLang="zh-CN" sz="2600" b="1" dirty="0" smtClean="0">
                <a:solidFill>
                  <a:srgbClr val="000066"/>
                </a:solidFill>
                <a:effectLst>
                  <a:outerShdw blurRad="38100" dist="38100" dir="2700000" algn="tl">
                    <a:srgbClr val="C0C0C0"/>
                  </a:outerShdw>
                </a:effectLst>
                <a:latin typeface="Times New Roman" pitchFamily="18" charset="0"/>
                <a:ea typeface="黑体" pitchFamily="49" charset="-122"/>
                <a:cs typeface="Times New Roman" pitchFamily="18" charset="0"/>
                <a:sym typeface="Symbol" pitchFamily="18" charset="2"/>
              </a:rPr>
              <a:t>2</a:t>
            </a:r>
            <a:r>
              <a:rPr lang="zh-CN" altLang="en-US" sz="2600" b="1" dirty="0" smtClean="0">
                <a:solidFill>
                  <a:srgbClr val="000066"/>
                </a:solidFill>
                <a:effectLst>
                  <a:outerShdw blurRad="38100" dist="38100" dir="2700000" algn="tl">
                    <a:srgbClr val="C0C0C0"/>
                  </a:outerShdw>
                </a:effectLst>
                <a:latin typeface="Times New Roman" pitchFamily="18" charset="0"/>
                <a:ea typeface="黑体" pitchFamily="49" charset="-122"/>
                <a:cs typeface="Times New Roman" pitchFamily="18" charset="0"/>
                <a:sym typeface="Symbol" pitchFamily="18" charset="2"/>
              </a:rPr>
              <a:t>、节能原理</a:t>
            </a:r>
            <a:endParaRPr lang="en-US" altLang="zh-CN" sz="2600" b="1" dirty="0">
              <a:solidFill>
                <a:srgbClr val="000066"/>
              </a:solidFill>
              <a:effectLst>
                <a:outerShdw blurRad="38100" dist="38100" dir="2700000" algn="tl">
                  <a:srgbClr val="C0C0C0"/>
                </a:outerShdw>
              </a:effectLst>
              <a:latin typeface="Times New Roman" pitchFamily="18" charset="0"/>
              <a:ea typeface="黑体" pitchFamily="49" charset="-122"/>
              <a:cs typeface="Times New Roman" pitchFamily="18" charset="0"/>
              <a:sym typeface="Symbol" pitchFamily="18" charset="2"/>
            </a:endParaRPr>
          </a:p>
        </p:txBody>
      </p:sp>
      <p:sp>
        <p:nvSpPr>
          <p:cNvPr id="530461"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30464" name="Rectangle 3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矩形 31"/>
          <p:cNvSpPr/>
          <p:nvPr/>
        </p:nvSpPr>
        <p:spPr>
          <a:xfrm>
            <a:off x="395536" y="1124744"/>
            <a:ext cx="3897221" cy="461665"/>
          </a:xfrm>
          <a:prstGeom prst="rect">
            <a:avLst/>
          </a:prstGeom>
        </p:spPr>
        <p:txBody>
          <a:bodyPr wrap="none">
            <a:spAutoFit/>
          </a:bodyPr>
          <a:lstStyle/>
          <a:p>
            <a:r>
              <a:rPr lang="zh-CN" altLang="en-US" sz="2400" b="1" dirty="0" smtClean="0"/>
              <a:t>在对流换热器中的㶲损失：</a:t>
            </a:r>
            <a:endParaRPr lang="zh-CN" altLang="en-US" sz="2400" b="1" dirty="0"/>
          </a:p>
        </p:txBody>
      </p:sp>
      <p:sp>
        <p:nvSpPr>
          <p:cNvPr id="540691"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40690" name="Object 18"/>
          <p:cNvGraphicFramePr>
            <a:graphicFrameLocks noChangeAspect="1"/>
          </p:cNvGraphicFramePr>
          <p:nvPr/>
        </p:nvGraphicFramePr>
        <p:xfrm>
          <a:off x="4078288" y="1646238"/>
          <a:ext cx="263525" cy="611187"/>
        </p:xfrm>
        <a:graphic>
          <a:graphicData uri="http://schemas.openxmlformats.org/presentationml/2006/ole">
            <p:oleObj spid="_x0000_s585730" name="公式" r:id="rId3" imgW="114120" imgH="215640" progId="Equation.3">
              <p:embed/>
            </p:oleObj>
          </a:graphicData>
        </a:graphic>
      </p:graphicFrame>
      <p:graphicFrame>
        <p:nvGraphicFramePr>
          <p:cNvPr id="541710" name="Object 18"/>
          <p:cNvGraphicFramePr>
            <a:graphicFrameLocks noChangeAspect="1"/>
          </p:cNvGraphicFramePr>
          <p:nvPr/>
        </p:nvGraphicFramePr>
        <p:xfrm>
          <a:off x="611560" y="1772816"/>
          <a:ext cx="6242050" cy="575641"/>
        </p:xfrm>
        <a:graphic>
          <a:graphicData uri="http://schemas.openxmlformats.org/presentationml/2006/ole">
            <p:oleObj spid="_x0000_s585731" name="公式" r:id="rId4" imgW="2705040" imgH="228600" progId="Equation.3">
              <p:embed/>
            </p:oleObj>
          </a:graphicData>
        </a:graphic>
      </p:graphicFrame>
      <p:sp>
        <p:nvSpPr>
          <p:cNvPr id="11" name="矩形 10"/>
          <p:cNvSpPr/>
          <p:nvPr/>
        </p:nvSpPr>
        <p:spPr>
          <a:xfrm>
            <a:off x="3779912" y="3501008"/>
            <a:ext cx="4572000" cy="646331"/>
          </a:xfrm>
          <a:prstGeom prst="rect">
            <a:avLst/>
          </a:prstGeom>
        </p:spPr>
        <p:txBody>
          <a:bodyPr>
            <a:spAutoFit/>
          </a:bodyPr>
          <a:lstStyle/>
          <a:p>
            <a:r>
              <a:rPr lang="zh-CN" altLang="en-US" b="1" dirty="0" smtClean="0">
                <a:latin typeface="仿宋_GB2312" pitchFamily="49" charset="-122"/>
                <a:ea typeface="仿宋_GB2312" pitchFamily="49" charset="-122"/>
              </a:rPr>
              <a:t>在换热量及冷流体进出口温度不变的情况下，如何最低限度的减少换热过程中的㶲损失？</a:t>
            </a:r>
            <a:endParaRPr lang="zh-CN" altLang="en-US" dirty="0"/>
          </a:p>
        </p:txBody>
      </p:sp>
      <p:pic>
        <p:nvPicPr>
          <p:cNvPr id="541711" name="Picture 15" descr="C:\Users\Administrator\Desktop\u=31513112,3341889153&amp;fm=21&amp;gp=0.jpg"/>
          <p:cNvPicPr>
            <a:picLocks noChangeAspect="1" noChangeArrowheads="1"/>
          </p:cNvPicPr>
          <p:nvPr/>
        </p:nvPicPr>
        <p:blipFill>
          <a:blip r:embed="rId5" cstate="print"/>
          <a:srcRect/>
          <a:stretch>
            <a:fillRect/>
          </a:stretch>
        </p:blipFill>
        <p:spPr bwMode="auto">
          <a:xfrm>
            <a:off x="755576" y="2636912"/>
            <a:ext cx="2808312" cy="3168352"/>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79512" y="332656"/>
            <a:ext cx="8694042" cy="549275"/>
          </a:xfrm>
          <a:prstGeom prst="rect">
            <a:avLst/>
          </a:prstGeom>
          <a:noFill/>
          <a:ln w="9525" algn="ctr">
            <a:noFill/>
            <a:miter lim="800000"/>
            <a:headEnd/>
            <a:tailEnd/>
          </a:ln>
          <a:effectLst/>
        </p:spPr>
        <p:txBody>
          <a:bodyPr anchor="ctr"/>
          <a:lstStyle/>
          <a:p>
            <a:pPr>
              <a:defRPr/>
            </a:pPr>
            <a:r>
              <a:rPr lang="en-US" altLang="zh-CN" sz="2600" b="1" dirty="0" smtClean="0">
                <a:solidFill>
                  <a:srgbClr val="000066"/>
                </a:solidFill>
                <a:effectLst>
                  <a:outerShdw blurRad="38100" dist="38100" dir="2700000" algn="tl">
                    <a:srgbClr val="C0C0C0"/>
                  </a:outerShdw>
                </a:effectLst>
                <a:latin typeface="Times New Roman" pitchFamily="18" charset="0"/>
                <a:ea typeface="黑体" pitchFamily="49" charset="-122"/>
                <a:cs typeface="Times New Roman" pitchFamily="18" charset="0"/>
                <a:sym typeface="Symbol" pitchFamily="18" charset="2"/>
              </a:rPr>
              <a:t>2</a:t>
            </a:r>
            <a:r>
              <a:rPr lang="zh-CN" altLang="en-US" sz="2600" b="1" dirty="0" smtClean="0">
                <a:solidFill>
                  <a:srgbClr val="000066"/>
                </a:solidFill>
                <a:effectLst>
                  <a:outerShdw blurRad="38100" dist="38100" dir="2700000" algn="tl">
                    <a:srgbClr val="C0C0C0"/>
                  </a:outerShdw>
                </a:effectLst>
                <a:latin typeface="Times New Roman" pitchFamily="18" charset="0"/>
                <a:ea typeface="黑体" pitchFamily="49" charset="-122"/>
                <a:cs typeface="Times New Roman" pitchFamily="18" charset="0"/>
                <a:sym typeface="Symbol" pitchFamily="18" charset="2"/>
              </a:rPr>
              <a:t>、节能原理</a:t>
            </a:r>
            <a:endParaRPr lang="en-US" altLang="zh-CN" sz="2600" b="1" dirty="0">
              <a:solidFill>
                <a:srgbClr val="000066"/>
              </a:solidFill>
              <a:effectLst>
                <a:outerShdw blurRad="38100" dist="38100" dir="2700000" algn="tl">
                  <a:srgbClr val="C0C0C0"/>
                </a:outerShdw>
              </a:effectLst>
              <a:latin typeface="Times New Roman" pitchFamily="18" charset="0"/>
              <a:ea typeface="黑体" pitchFamily="49" charset="-122"/>
              <a:cs typeface="Times New Roman" pitchFamily="18" charset="0"/>
              <a:sym typeface="Symbol" pitchFamily="18" charset="2"/>
            </a:endParaRPr>
          </a:p>
        </p:txBody>
      </p:sp>
      <p:sp>
        <p:nvSpPr>
          <p:cNvPr id="530461"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30464" name="Rectangle 3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40691"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40690" name="Object 18"/>
          <p:cNvGraphicFramePr>
            <a:graphicFrameLocks noChangeAspect="1"/>
          </p:cNvGraphicFramePr>
          <p:nvPr/>
        </p:nvGraphicFramePr>
        <p:xfrm>
          <a:off x="4078288" y="1646238"/>
          <a:ext cx="263525" cy="611187"/>
        </p:xfrm>
        <a:graphic>
          <a:graphicData uri="http://schemas.openxmlformats.org/presentationml/2006/ole">
            <p:oleObj spid="_x0000_s586754" name="公式" r:id="rId3" imgW="114120" imgH="215640" progId="Equation.3">
              <p:embed/>
            </p:oleObj>
          </a:graphicData>
        </a:graphic>
      </p:graphicFrame>
      <p:graphicFrame>
        <p:nvGraphicFramePr>
          <p:cNvPr id="541712" name="Object 16"/>
          <p:cNvGraphicFramePr>
            <a:graphicFrameLocks noChangeAspect="1"/>
          </p:cNvGraphicFramePr>
          <p:nvPr/>
        </p:nvGraphicFramePr>
        <p:xfrm>
          <a:off x="581025" y="2997200"/>
          <a:ext cx="5863183" cy="503808"/>
        </p:xfrm>
        <a:graphic>
          <a:graphicData uri="http://schemas.openxmlformats.org/presentationml/2006/ole">
            <p:oleObj spid="_x0000_s586755" name="公式" r:id="rId4" imgW="2857320" imgH="228600" progId="Equation.3">
              <p:embed/>
            </p:oleObj>
          </a:graphicData>
        </a:graphic>
      </p:graphicFrame>
      <p:sp>
        <p:nvSpPr>
          <p:cNvPr id="14" name="TextBox 13"/>
          <p:cNvSpPr txBox="1"/>
          <p:nvPr/>
        </p:nvSpPr>
        <p:spPr>
          <a:xfrm>
            <a:off x="539552" y="2132856"/>
            <a:ext cx="8064896" cy="646331"/>
          </a:xfrm>
          <a:prstGeom prst="rect">
            <a:avLst/>
          </a:prstGeom>
          <a:noFill/>
        </p:spPr>
        <p:txBody>
          <a:bodyPr wrap="square" rtlCol="0">
            <a:spAutoFit/>
          </a:bodyPr>
          <a:lstStyle/>
          <a:p>
            <a:r>
              <a:rPr lang="zh-CN" altLang="en-US" b="1" dirty="0" smtClean="0">
                <a:latin typeface="Times New Roman" pitchFamily="18" charset="0"/>
                <a:ea typeface="仿宋_GB2312" pitchFamily="49" charset="-122"/>
                <a:cs typeface="Times New Roman" pitchFamily="18" charset="0"/>
              </a:rPr>
              <a:t>证明：假设换热量及冷流体进出口温度不变；热流体</a:t>
            </a:r>
            <a:r>
              <a:rPr lang="en-US" altLang="zh-CN" b="1" dirty="0" smtClean="0">
                <a:latin typeface="Times New Roman" pitchFamily="18" charset="0"/>
                <a:ea typeface="仿宋_GB2312" pitchFamily="49" charset="-122"/>
                <a:cs typeface="Times New Roman" pitchFamily="18" charset="0"/>
              </a:rPr>
              <a:t>A</a:t>
            </a:r>
            <a:r>
              <a:rPr lang="zh-CN" altLang="en-US" b="1" dirty="0" smtClean="0">
                <a:latin typeface="Times New Roman" pitchFamily="18" charset="0"/>
                <a:ea typeface="仿宋_GB2312" pitchFamily="49" charset="-122"/>
                <a:cs typeface="Times New Roman" pitchFamily="18" charset="0"/>
              </a:rPr>
              <a:t>平均温度为</a:t>
            </a:r>
            <a:r>
              <a:rPr lang="en-US" altLang="zh-CN" b="1" i="1" dirty="0" smtClean="0">
                <a:latin typeface="Times New Roman" pitchFamily="18" charset="0"/>
                <a:ea typeface="仿宋_GB2312" pitchFamily="49" charset="-122"/>
                <a:cs typeface="Times New Roman" pitchFamily="18" charset="0"/>
              </a:rPr>
              <a:t>T</a:t>
            </a:r>
            <a:r>
              <a:rPr lang="en-US" altLang="zh-CN" b="1" i="1" baseline="-25000" dirty="0" smtClean="0">
                <a:latin typeface="Times New Roman" pitchFamily="18" charset="0"/>
                <a:ea typeface="仿宋_GB2312" pitchFamily="49" charset="-122"/>
                <a:cs typeface="Times New Roman" pitchFamily="18" charset="0"/>
              </a:rPr>
              <a:t>A</a:t>
            </a:r>
            <a:r>
              <a:rPr lang="zh-CN" altLang="en-US" b="1" dirty="0" smtClean="0">
                <a:latin typeface="Times New Roman" pitchFamily="18" charset="0"/>
                <a:ea typeface="仿宋_GB2312" pitchFamily="49" charset="-122"/>
                <a:cs typeface="Times New Roman" pitchFamily="18" charset="0"/>
              </a:rPr>
              <a:t>，热流体</a:t>
            </a:r>
            <a:r>
              <a:rPr lang="en-US" altLang="zh-CN" b="1" dirty="0" smtClean="0">
                <a:latin typeface="Times New Roman" pitchFamily="18" charset="0"/>
                <a:ea typeface="仿宋_GB2312" pitchFamily="49" charset="-122"/>
                <a:cs typeface="Times New Roman" pitchFamily="18" charset="0"/>
              </a:rPr>
              <a:t>B</a:t>
            </a:r>
            <a:r>
              <a:rPr lang="zh-CN" altLang="en-US" b="1" dirty="0" smtClean="0">
                <a:latin typeface="Times New Roman" pitchFamily="18" charset="0"/>
                <a:ea typeface="仿宋_GB2312" pitchFamily="49" charset="-122"/>
                <a:cs typeface="Times New Roman" pitchFamily="18" charset="0"/>
              </a:rPr>
              <a:t>平均温度为</a:t>
            </a:r>
            <a:r>
              <a:rPr lang="en-US" altLang="zh-CN" b="1" i="1" dirty="0" smtClean="0">
                <a:latin typeface="Times New Roman" pitchFamily="18" charset="0"/>
                <a:ea typeface="仿宋_GB2312" pitchFamily="49" charset="-122"/>
                <a:cs typeface="Times New Roman" pitchFamily="18" charset="0"/>
              </a:rPr>
              <a:t>T</a:t>
            </a:r>
            <a:r>
              <a:rPr lang="en-US" altLang="zh-CN" b="1" i="1" baseline="-25000" dirty="0" smtClean="0">
                <a:latin typeface="Times New Roman" pitchFamily="18" charset="0"/>
                <a:ea typeface="仿宋_GB2312" pitchFamily="49" charset="-122"/>
                <a:cs typeface="Times New Roman" pitchFamily="18" charset="0"/>
              </a:rPr>
              <a:t>B</a:t>
            </a:r>
            <a:r>
              <a:rPr lang="zh-CN" altLang="en-US" b="1" dirty="0" smtClean="0">
                <a:latin typeface="Times New Roman" pitchFamily="18" charset="0"/>
                <a:ea typeface="仿宋_GB2312" pitchFamily="49" charset="-122"/>
                <a:cs typeface="Times New Roman" pitchFamily="18" charset="0"/>
              </a:rPr>
              <a:t>，</a:t>
            </a:r>
            <a:r>
              <a:rPr lang="en-US" altLang="zh-CN" b="1" i="1" dirty="0" smtClean="0">
                <a:latin typeface="Times New Roman" pitchFamily="18" charset="0"/>
                <a:ea typeface="仿宋_GB2312" pitchFamily="49" charset="-122"/>
                <a:cs typeface="Times New Roman" pitchFamily="18" charset="0"/>
              </a:rPr>
              <a:t>T</a:t>
            </a:r>
            <a:r>
              <a:rPr lang="en-US" altLang="zh-CN" b="1" i="1" baseline="-25000" dirty="0" smtClean="0">
                <a:latin typeface="Times New Roman" pitchFamily="18" charset="0"/>
                <a:ea typeface="仿宋_GB2312" pitchFamily="49" charset="-122"/>
                <a:cs typeface="Times New Roman" pitchFamily="18" charset="0"/>
              </a:rPr>
              <a:t>A</a:t>
            </a:r>
            <a:r>
              <a:rPr lang="en-US" altLang="zh-CN" b="1" dirty="0" smtClean="0">
                <a:latin typeface="Times New Roman" pitchFamily="18" charset="0"/>
                <a:ea typeface="仿宋_GB2312" pitchFamily="49" charset="-122"/>
                <a:cs typeface="Times New Roman" pitchFamily="18" charset="0"/>
              </a:rPr>
              <a:t>&gt;</a:t>
            </a:r>
            <a:r>
              <a:rPr lang="en-US" altLang="zh-CN" b="1" i="1" dirty="0" smtClean="0">
                <a:latin typeface="Times New Roman" pitchFamily="18" charset="0"/>
                <a:ea typeface="仿宋_GB2312" pitchFamily="49" charset="-122"/>
                <a:cs typeface="Times New Roman" pitchFamily="18" charset="0"/>
              </a:rPr>
              <a:t>T</a:t>
            </a:r>
            <a:r>
              <a:rPr lang="en-US" altLang="zh-CN" b="1" i="1" baseline="-25000" dirty="0" smtClean="0">
                <a:latin typeface="Times New Roman" pitchFamily="18" charset="0"/>
                <a:ea typeface="仿宋_GB2312" pitchFamily="49" charset="-122"/>
                <a:cs typeface="Times New Roman" pitchFamily="18" charset="0"/>
              </a:rPr>
              <a:t>B</a:t>
            </a:r>
            <a:r>
              <a:rPr lang="zh-CN" altLang="en-US" b="1" dirty="0" smtClean="0">
                <a:latin typeface="Times New Roman" pitchFamily="18" charset="0"/>
                <a:ea typeface="仿宋_GB2312" pitchFamily="49" charset="-122"/>
                <a:cs typeface="Times New Roman" pitchFamily="18" charset="0"/>
              </a:rPr>
              <a:t>，比较△</a:t>
            </a:r>
            <a:r>
              <a:rPr lang="en-US" altLang="zh-CN" b="1" i="1" dirty="0" smtClean="0">
                <a:latin typeface="Times New Roman" pitchFamily="18" charset="0"/>
                <a:ea typeface="仿宋_GB2312" pitchFamily="49" charset="-122"/>
                <a:cs typeface="Times New Roman" pitchFamily="18" charset="0"/>
              </a:rPr>
              <a:t>E</a:t>
            </a:r>
            <a:r>
              <a:rPr lang="en-US" altLang="zh-CN" b="1" i="1" baseline="-25000" dirty="0" smtClean="0">
                <a:latin typeface="Times New Roman" pitchFamily="18" charset="0"/>
                <a:ea typeface="仿宋_GB2312" pitchFamily="49" charset="-122"/>
                <a:cs typeface="Times New Roman" pitchFamily="18" charset="0"/>
              </a:rPr>
              <a:t>XA</a:t>
            </a:r>
            <a:r>
              <a:rPr lang="zh-CN" altLang="en-US" b="1" dirty="0" smtClean="0">
                <a:latin typeface="Times New Roman" pitchFamily="18" charset="0"/>
                <a:ea typeface="仿宋_GB2312" pitchFamily="49" charset="-122"/>
                <a:cs typeface="Times New Roman" pitchFamily="18" charset="0"/>
              </a:rPr>
              <a:t>与△</a:t>
            </a:r>
            <a:r>
              <a:rPr lang="en-US" altLang="zh-CN" b="1" i="1" dirty="0" smtClean="0">
                <a:latin typeface="Times New Roman" pitchFamily="18" charset="0"/>
                <a:ea typeface="仿宋_GB2312" pitchFamily="49" charset="-122"/>
                <a:cs typeface="Times New Roman" pitchFamily="18" charset="0"/>
              </a:rPr>
              <a:t>E</a:t>
            </a:r>
            <a:r>
              <a:rPr lang="en-US" altLang="zh-CN" b="1" i="1" baseline="-25000" dirty="0" smtClean="0">
                <a:latin typeface="Times New Roman" pitchFamily="18" charset="0"/>
                <a:ea typeface="仿宋_GB2312" pitchFamily="49" charset="-122"/>
                <a:cs typeface="Times New Roman" pitchFamily="18" charset="0"/>
              </a:rPr>
              <a:t>XB</a:t>
            </a:r>
            <a:endParaRPr lang="zh-CN" altLang="en-US" i="1" baseline="-25000" dirty="0">
              <a:latin typeface="Times New Roman" pitchFamily="18" charset="0"/>
              <a:cs typeface="Times New Roman" pitchFamily="18" charset="0"/>
            </a:endParaRPr>
          </a:p>
        </p:txBody>
      </p:sp>
      <p:graphicFrame>
        <p:nvGraphicFramePr>
          <p:cNvPr id="541714" name="Object 18"/>
          <p:cNvGraphicFramePr>
            <a:graphicFrameLocks noChangeAspect="1"/>
          </p:cNvGraphicFramePr>
          <p:nvPr/>
        </p:nvGraphicFramePr>
        <p:xfrm>
          <a:off x="611560" y="3645024"/>
          <a:ext cx="5862638" cy="503238"/>
        </p:xfrm>
        <a:graphic>
          <a:graphicData uri="http://schemas.openxmlformats.org/presentationml/2006/ole">
            <p:oleObj spid="_x0000_s586756" name="公式" r:id="rId5" imgW="2857320" imgH="228600" progId="Equation.3">
              <p:embed/>
            </p:oleObj>
          </a:graphicData>
        </a:graphic>
      </p:graphicFrame>
      <p:cxnSp>
        <p:nvCxnSpPr>
          <p:cNvPr id="20" name="直接连接符 19"/>
          <p:cNvCxnSpPr/>
          <p:nvPr/>
        </p:nvCxnSpPr>
        <p:spPr>
          <a:xfrm>
            <a:off x="7308304" y="2204864"/>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979712" y="249289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843808" y="249289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483768" y="249289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41717" name="Object 21"/>
          <p:cNvGraphicFramePr>
            <a:graphicFrameLocks noChangeAspect="1"/>
          </p:cNvGraphicFramePr>
          <p:nvPr/>
        </p:nvGraphicFramePr>
        <p:xfrm>
          <a:off x="611560" y="4149080"/>
          <a:ext cx="5832648" cy="2304256"/>
        </p:xfrm>
        <a:graphic>
          <a:graphicData uri="http://schemas.openxmlformats.org/presentationml/2006/ole">
            <p:oleObj spid="_x0000_s586757" name="公式" r:id="rId6" imgW="3429000" imgH="1130040" progId="Equation.3">
              <p:embed/>
            </p:oleObj>
          </a:graphicData>
        </a:graphic>
      </p:graphicFrame>
      <p:sp>
        <p:nvSpPr>
          <p:cNvPr id="28" name="TextBox 27"/>
          <p:cNvSpPr txBox="1"/>
          <p:nvPr/>
        </p:nvSpPr>
        <p:spPr>
          <a:xfrm>
            <a:off x="3347864" y="6165304"/>
            <a:ext cx="5616624" cy="369332"/>
          </a:xfrm>
          <a:prstGeom prst="rect">
            <a:avLst/>
          </a:prstGeom>
          <a:noFill/>
        </p:spPr>
        <p:txBody>
          <a:bodyPr wrap="square" rtlCol="0">
            <a:spAutoFit/>
          </a:bodyPr>
          <a:lstStyle/>
          <a:p>
            <a:r>
              <a:rPr lang="zh-CN" altLang="en-US" b="1" dirty="0" smtClean="0">
                <a:latin typeface="Times New Roman" pitchFamily="18" charset="0"/>
                <a:ea typeface="仿宋_GB2312" pitchFamily="49" charset="-122"/>
                <a:cs typeface="Times New Roman" pitchFamily="18" charset="0"/>
              </a:rPr>
              <a:t>由此可证，热流体平均温度越低，㶲损失越小</a:t>
            </a:r>
            <a:endParaRPr lang="zh-CN" altLang="en-US" dirty="0"/>
          </a:p>
        </p:txBody>
      </p:sp>
      <p:sp>
        <p:nvSpPr>
          <p:cNvPr id="18" name="AutoShape 24"/>
          <p:cNvSpPr>
            <a:spLocks noChangeArrowheads="1"/>
          </p:cNvSpPr>
          <p:nvPr/>
        </p:nvSpPr>
        <p:spPr bwMode="gray">
          <a:xfrm>
            <a:off x="0" y="928670"/>
            <a:ext cx="9144000" cy="1152128"/>
          </a:xfrm>
          <a:prstGeom prst="roundRect">
            <a:avLst>
              <a:gd name="adj" fmla="val 11921"/>
            </a:avLst>
          </a:prstGeom>
          <a:gradFill rotWithShape="1">
            <a:gsLst>
              <a:gs pos="0">
                <a:srgbClr val="FE0000"/>
              </a:gs>
              <a:gs pos="100000">
                <a:srgbClr val="C40000"/>
              </a:gs>
            </a:gsLst>
            <a:lin ang="5400000" scaled="1"/>
          </a:gradFill>
          <a:ln w="38100">
            <a:solidFill>
              <a:schemeClr val="bg1"/>
            </a:solidFill>
            <a:round/>
            <a:headEnd/>
            <a:tailEnd/>
          </a:ln>
        </p:spPr>
        <p:txBody>
          <a:bodyPr wrap="none" anchor="ctr"/>
          <a:lstStyle/>
          <a:p>
            <a:pPr algn="r"/>
            <a:r>
              <a:rPr lang="zh-CN" altLang="en-US" sz="2800" b="1" dirty="0" smtClean="0">
                <a:solidFill>
                  <a:schemeClr val="bg1"/>
                </a:solidFill>
              </a:rPr>
              <a:t>当冷流体进出口参数及供热量不变时，</a:t>
            </a:r>
            <a:r>
              <a:rPr lang="zh-CN" altLang="en-US" sz="2800" b="1" dirty="0" smtClean="0">
                <a:solidFill>
                  <a:srgbClr val="FFFF00"/>
                </a:solidFill>
              </a:rPr>
              <a:t>降低换热过程中</a:t>
            </a:r>
            <a:endParaRPr lang="en-US" altLang="zh-CN" sz="2800" b="1" dirty="0" smtClean="0">
              <a:solidFill>
                <a:srgbClr val="FFFF00"/>
              </a:solidFill>
            </a:endParaRPr>
          </a:p>
          <a:p>
            <a:pPr algn="just"/>
            <a:r>
              <a:rPr lang="zh-CN" altLang="en-US" sz="2800" b="1" dirty="0" smtClean="0">
                <a:solidFill>
                  <a:srgbClr val="FFFF00"/>
                </a:solidFill>
              </a:rPr>
              <a:t>热流体的平均温度</a:t>
            </a:r>
            <a:r>
              <a:rPr lang="zh-CN" altLang="en-US" sz="2800" b="1" dirty="0" smtClean="0">
                <a:solidFill>
                  <a:schemeClr val="bg1"/>
                </a:solidFill>
              </a:rPr>
              <a:t>是减少对流换热器内㶲损失的直接途径</a:t>
            </a:r>
            <a:endParaRPr lang="zh-CN" altLang="en-US" sz="2800"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79512" y="332656"/>
            <a:ext cx="8694042" cy="549275"/>
          </a:xfrm>
          <a:prstGeom prst="rect">
            <a:avLst/>
          </a:prstGeom>
          <a:noFill/>
          <a:ln w="9525" algn="ctr">
            <a:noFill/>
            <a:miter lim="800000"/>
            <a:headEnd/>
            <a:tailEnd/>
          </a:ln>
          <a:effectLst/>
        </p:spPr>
        <p:txBody>
          <a:bodyPr anchor="ctr"/>
          <a:lstStyle/>
          <a:p>
            <a:pPr>
              <a:defRPr/>
            </a:pPr>
            <a:r>
              <a:rPr lang="en-US" altLang="zh-CN" sz="2600" b="1" dirty="0" smtClean="0">
                <a:solidFill>
                  <a:srgbClr val="000066"/>
                </a:solidFill>
                <a:effectLst>
                  <a:outerShdw blurRad="38100" dist="38100" dir="2700000" algn="tl">
                    <a:srgbClr val="C0C0C0"/>
                  </a:outerShdw>
                </a:effectLst>
                <a:latin typeface="Times New Roman" pitchFamily="18" charset="0"/>
                <a:ea typeface="黑体" pitchFamily="49" charset="-122"/>
                <a:cs typeface="Times New Roman" pitchFamily="18" charset="0"/>
                <a:sym typeface="Symbol" pitchFamily="18" charset="2"/>
              </a:rPr>
              <a:t>2</a:t>
            </a:r>
            <a:r>
              <a:rPr lang="zh-CN" altLang="en-US" sz="2600" b="1" dirty="0" smtClean="0">
                <a:solidFill>
                  <a:srgbClr val="000066"/>
                </a:solidFill>
                <a:effectLst>
                  <a:outerShdw blurRad="38100" dist="38100" dir="2700000" algn="tl">
                    <a:srgbClr val="C0C0C0"/>
                  </a:outerShdw>
                </a:effectLst>
                <a:latin typeface="Times New Roman" pitchFamily="18" charset="0"/>
                <a:ea typeface="黑体" pitchFamily="49" charset="-122"/>
                <a:cs typeface="Times New Roman" pitchFamily="18" charset="0"/>
                <a:sym typeface="Symbol" pitchFamily="18" charset="2"/>
              </a:rPr>
              <a:t>、节能原理</a:t>
            </a:r>
            <a:endParaRPr lang="en-US" altLang="zh-CN" sz="2600" b="1" dirty="0">
              <a:solidFill>
                <a:srgbClr val="000066"/>
              </a:solidFill>
              <a:effectLst>
                <a:outerShdw blurRad="38100" dist="38100" dir="2700000" algn="tl">
                  <a:srgbClr val="C0C0C0"/>
                </a:outerShdw>
              </a:effectLst>
              <a:latin typeface="Times New Roman" pitchFamily="18" charset="0"/>
              <a:ea typeface="黑体" pitchFamily="49" charset="-122"/>
              <a:cs typeface="Times New Roman" pitchFamily="18" charset="0"/>
              <a:sym typeface="Symbol" pitchFamily="18" charset="2"/>
            </a:endParaRPr>
          </a:p>
        </p:txBody>
      </p:sp>
      <p:sp>
        <p:nvSpPr>
          <p:cNvPr id="530461"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30464" name="Rectangle 3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40691"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40690" name="Object 18"/>
          <p:cNvGraphicFramePr>
            <a:graphicFrameLocks noChangeAspect="1"/>
          </p:cNvGraphicFramePr>
          <p:nvPr/>
        </p:nvGraphicFramePr>
        <p:xfrm>
          <a:off x="4078288" y="1646238"/>
          <a:ext cx="263525" cy="611187"/>
        </p:xfrm>
        <a:graphic>
          <a:graphicData uri="http://schemas.openxmlformats.org/presentationml/2006/ole">
            <p:oleObj spid="_x0000_s587778" name="公式" r:id="rId3" imgW="114120" imgH="215640" progId="Equation.3">
              <p:embed/>
            </p:oleObj>
          </a:graphicData>
        </a:graphic>
      </p:graphicFrame>
      <p:sp>
        <p:nvSpPr>
          <p:cNvPr id="11" name="矩形 10"/>
          <p:cNvSpPr/>
          <p:nvPr/>
        </p:nvSpPr>
        <p:spPr>
          <a:xfrm>
            <a:off x="0" y="1124744"/>
            <a:ext cx="9144000" cy="461665"/>
          </a:xfrm>
          <a:prstGeom prst="rect">
            <a:avLst/>
          </a:prstGeom>
          <a:ln w="19050">
            <a:solidFill>
              <a:schemeClr val="tx1"/>
            </a:solidFill>
          </a:ln>
        </p:spPr>
        <p:txBody>
          <a:bodyPr wrap="square">
            <a:spAutoFit/>
          </a:bodyPr>
          <a:lstStyle/>
          <a:p>
            <a:r>
              <a:rPr lang="zh-CN" altLang="en-US" sz="2400" b="1" dirty="0" smtClean="0">
                <a:solidFill>
                  <a:srgbClr val="FF0000"/>
                </a:solidFill>
              </a:rPr>
              <a:t>采用分级加热系统</a:t>
            </a:r>
            <a:r>
              <a:rPr lang="zh-CN" altLang="en-US" sz="2400" b="1" dirty="0" smtClean="0"/>
              <a:t>是降低换热过程中热流体平均温度的重要手段。</a:t>
            </a:r>
            <a:endParaRPr lang="zh-CN" altLang="en-US" sz="2400" b="1" dirty="0"/>
          </a:p>
        </p:txBody>
      </p:sp>
      <p:sp>
        <p:nvSpPr>
          <p:cNvPr id="31" name="TextBox 30"/>
          <p:cNvSpPr txBox="1"/>
          <p:nvPr/>
        </p:nvSpPr>
        <p:spPr>
          <a:xfrm>
            <a:off x="899592" y="4941168"/>
            <a:ext cx="3096344" cy="369332"/>
          </a:xfrm>
          <a:prstGeom prst="rect">
            <a:avLst/>
          </a:prstGeom>
          <a:noFill/>
        </p:spPr>
        <p:txBody>
          <a:bodyPr wrap="square" rtlCol="0">
            <a:spAutoFit/>
          </a:bodyPr>
          <a:lstStyle/>
          <a:p>
            <a:r>
              <a:rPr lang="zh-CN" altLang="en-US" b="1" dirty="0" smtClean="0"/>
              <a:t>（</a:t>
            </a:r>
            <a:r>
              <a:rPr lang="en-US" altLang="zh-CN" b="1" dirty="0" smtClean="0"/>
              <a:t>a</a:t>
            </a:r>
            <a:r>
              <a:rPr lang="zh-CN" altLang="en-US" b="1" dirty="0" smtClean="0"/>
              <a:t>）分级加热系统</a:t>
            </a:r>
            <a:endParaRPr lang="zh-CN" altLang="en-US" b="1" dirty="0"/>
          </a:p>
        </p:txBody>
      </p:sp>
      <p:pic>
        <p:nvPicPr>
          <p:cNvPr id="541719" name="Picture 23"/>
          <p:cNvPicPr>
            <a:picLocks noChangeAspect="1" noChangeArrowheads="1"/>
          </p:cNvPicPr>
          <p:nvPr/>
        </p:nvPicPr>
        <p:blipFill>
          <a:blip r:embed="rId4" cstate="print"/>
          <a:srcRect/>
          <a:stretch>
            <a:fillRect/>
          </a:stretch>
        </p:blipFill>
        <p:spPr bwMode="auto">
          <a:xfrm>
            <a:off x="4572000" y="1772816"/>
            <a:ext cx="4085159" cy="3260692"/>
          </a:xfrm>
          <a:prstGeom prst="rect">
            <a:avLst/>
          </a:prstGeom>
          <a:noFill/>
          <a:ln w="9525">
            <a:noFill/>
            <a:miter lim="800000"/>
            <a:headEnd/>
            <a:tailEnd/>
          </a:ln>
        </p:spPr>
      </p:pic>
      <p:sp>
        <p:nvSpPr>
          <p:cNvPr id="33" name="TextBox 32"/>
          <p:cNvSpPr txBox="1"/>
          <p:nvPr/>
        </p:nvSpPr>
        <p:spPr>
          <a:xfrm>
            <a:off x="5292080" y="4869160"/>
            <a:ext cx="3096344" cy="369332"/>
          </a:xfrm>
          <a:prstGeom prst="rect">
            <a:avLst/>
          </a:prstGeom>
          <a:noFill/>
        </p:spPr>
        <p:txBody>
          <a:bodyPr wrap="square" rtlCol="0">
            <a:spAutoFit/>
          </a:bodyPr>
          <a:lstStyle/>
          <a:p>
            <a:r>
              <a:rPr lang="zh-CN" altLang="en-US" b="1" dirty="0" smtClean="0"/>
              <a:t>（</a:t>
            </a:r>
            <a:r>
              <a:rPr lang="en-US" altLang="zh-CN" b="1" dirty="0" smtClean="0"/>
              <a:t>b</a:t>
            </a:r>
            <a:r>
              <a:rPr lang="zh-CN" altLang="en-US" b="1" dirty="0" smtClean="0"/>
              <a:t>）传统抽汽供热系统</a:t>
            </a:r>
            <a:endParaRPr lang="zh-CN" altLang="en-US" b="1" dirty="0"/>
          </a:p>
        </p:txBody>
      </p:sp>
      <p:sp>
        <p:nvSpPr>
          <p:cNvPr id="12" name="TextBox 11"/>
          <p:cNvSpPr txBox="1"/>
          <p:nvPr/>
        </p:nvSpPr>
        <p:spPr>
          <a:xfrm>
            <a:off x="179512" y="5373216"/>
            <a:ext cx="8712968" cy="1200329"/>
          </a:xfrm>
          <a:prstGeom prst="rect">
            <a:avLst/>
          </a:prstGeom>
          <a:noFill/>
        </p:spPr>
        <p:txBody>
          <a:bodyPr wrap="square" rtlCol="0">
            <a:spAutoFit/>
          </a:bodyPr>
          <a:lstStyle/>
          <a:p>
            <a:r>
              <a:rPr lang="zh-CN" altLang="en-US" dirty="0" smtClean="0"/>
              <a:t>以古交项目为例：分级加热系统热源的平均压力为</a:t>
            </a:r>
            <a:r>
              <a:rPr lang="en-US" altLang="zh-CN" dirty="0" smtClean="0"/>
              <a:t>0.072MPa</a:t>
            </a:r>
            <a:r>
              <a:rPr lang="zh-CN" altLang="en-US" dirty="0" smtClean="0"/>
              <a:t>，平均温度为</a:t>
            </a:r>
            <a:r>
              <a:rPr lang="en-US" altLang="zh-CN" dirty="0" smtClean="0"/>
              <a:t>90.74</a:t>
            </a:r>
            <a:r>
              <a:rPr lang="zh-CN" altLang="en-US" dirty="0" smtClean="0"/>
              <a:t>℃，平均供水温度为</a:t>
            </a:r>
            <a:r>
              <a:rPr lang="en-US" altLang="zh-CN" dirty="0" smtClean="0"/>
              <a:t>84.2</a:t>
            </a:r>
            <a:r>
              <a:rPr lang="zh-CN" altLang="en-US" dirty="0" smtClean="0"/>
              <a:t>℃；古交项目（一、二期乏汽）分级加热系统热源的平均压力为</a:t>
            </a:r>
            <a:r>
              <a:rPr lang="en-US" altLang="zh-CN" dirty="0" smtClean="0"/>
              <a:t>35.6kPa</a:t>
            </a:r>
            <a:r>
              <a:rPr lang="zh-CN" altLang="en-US" dirty="0" smtClean="0"/>
              <a:t>，平均温度为</a:t>
            </a:r>
            <a:r>
              <a:rPr lang="en-US" altLang="zh-CN" dirty="0" smtClean="0"/>
              <a:t>73.1</a:t>
            </a:r>
            <a:r>
              <a:rPr lang="zh-CN" altLang="en-US" dirty="0" smtClean="0"/>
              <a:t>℃，平均供水温度为</a:t>
            </a:r>
            <a:r>
              <a:rPr lang="en-US" altLang="zh-CN" dirty="0" smtClean="0"/>
              <a:t>82.2</a:t>
            </a:r>
            <a:r>
              <a:rPr lang="zh-CN" altLang="en-US" dirty="0" smtClean="0"/>
              <a:t>℃，</a:t>
            </a:r>
            <a:r>
              <a:rPr lang="zh-CN" altLang="en-US" b="1" dirty="0" smtClean="0">
                <a:solidFill>
                  <a:srgbClr val="FF0000"/>
                </a:solidFill>
              </a:rPr>
              <a:t>实现了平均热源温度低于供水温度</a:t>
            </a:r>
            <a:r>
              <a:rPr lang="zh-CN" altLang="en-US" dirty="0" smtClean="0"/>
              <a:t>。在传统观念中是不可想象的。</a:t>
            </a:r>
          </a:p>
        </p:txBody>
      </p:sp>
      <p:pic>
        <p:nvPicPr>
          <p:cNvPr id="562179" name="Picture 3"/>
          <p:cNvPicPr>
            <a:picLocks noChangeAspect="1" noChangeArrowheads="1"/>
          </p:cNvPicPr>
          <p:nvPr/>
        </p:nvPicPr>
        <p:blipFill>
          <a:blip r:embed="rId5" cstate="print"/>
          <a:srcRect/>
          <a:stretch>
            <a:fillRect/>
          </a:stretch>
        </p:blipFill>
        <p:spPr bwMode="auto">
          <a:xfrm>
            <a:off x="1" y="1772816"/>
            <a:ext cx="4499992" cy="324036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7158" y="928670"/>
            <a:ext cx="8286808" cy="5447645"/>
          </a:xfrm>
          <a:prstGeom prst="rect">
            <a:avLst/>
          </a:prstGeom>
        </p:spPr>
        <p:txBody>
          <a:bodyPr wrap="square">
            <a:spAutoFit/>
          </a:bodyPr>
          <a:lstStyle/>
          <a:p>
            <a:r>
              <a:rPr lang="zh-CN" altLang="en-US" sz="2400" b="1" dirty="0" smtClean="0">
                <a:latin typeface="黑体" pitchFamily="2" charset="-122"/>
                <a:ea typeface="黑体" pitchFamily="2" charset="-122"/>
              </a:rPr>
              <a:t>传统供热方式的   损失分析：</a:t>
            </a:r>
          </a:p>
          <a:p>
            <a:r>
              <a:rPr lang="zh-CN" altLang="en-US" sz="2000" b="1" dirty="0" smtClean="0">
                <a:latin typeface="仿宋_GB2312" pitchFamily="49" charset="-122"/>
                <a:ea typeface="仿宋_GB2312" pitchFamily="49" charset="-122"/>
              </a:rPr>
              <a:t>    传统的热电联产是按照能量守恒理论为基础（即热力学第一定律），加热方式为一次完成，没有充分考虑热能的质量分级利用，形成了不科学的供热设计规范</a:t>
            </a:r>
            <a:r>
              <a:rPr lang="en-US" altLang="zh-CN" sz="2000" b="1" dirty="0" smtClean="0">
                <a:latin typeface="仿宋_GB2312" pitchFamily="49" charset="-122"/>
                <a:ea typeface="仿宋_GB2312" pitchFamily="49" charset="-122"/>
              </a:rPr>
              <a:t>,</a:t>
            </a:r>
            <a:r>
              <a:rPr lang="zh-CN" altLang="en-US" sz="2000" b="1" dirty="0" smtClean="0">
                <a:latin typeface="仿宋_GB2312" pitchFamily="49" charset="-122"/>
                <a:ea typeface="仿宋_GB2312" pitchFamily="49" charset="-122"/>
              </a:rPr>
              <a:t>不合理的系统布置和设备配置，</a:t>
            </a:r>
            <a:r>
              <a:rPr lang="zh-CN" altLang="en-US" sz="2000" b="1" dirty="0" smtClean="0">
                <a:latin typeface="仿宋_GB2312" pitchFamily="49" charset="-122"/>
                <a:ea typeface="仿宋_GB2312" pitchFamily="49" charset="-122"/>
                <a:cs typeface="Times New Roman" pitchFamily="18" charset="0"/>
              </a:rPr>
              <a:t>加热的热源温度比供出的热水温度高</a:t>
            </a:r>
            <a:r>
              <a:rPr lang="en-US" altLang="zh-CN" sz="2000" b="1" dirty="0" smtClean="0">
                <a:latin typeface="仿宋_GB2312" pitchFamily="49" charset="-122"/>
                <a:ea typeface="仿宋_GB2312" pitchFamily="49" charset="-122"/>
                <a:cs typeface="Times New Roman" pitchFamily="18" charset="0"/>
              </a:rPr>
              <a:t>120—200℃</a:t>
            </a:r>
            <a:r>
              <a:rPr lang="zh-CN" altLang="en-US" sz="2000" b="1" dirty="0" smtClean="0">
                <a:latin typeface="仿宋_GB2312" pitchFamily="49" charset="-122"/>
                <a:ea typeface="仿宋_GB2312" pitchFamily="49" charset="-122"/>
                <a:cs typeface="Times New Roman" pitchFamily="18" charset="0"/>
              </a:rPr>
              <a:t>以上，这样大的传热温差、一般机组平均供出</a:t>
            </a:r>
            <a:r>
              <a:rPr lang="en-US" altLang="zh-CN" sz="2000" b="1" dirty="0" smtClean="0">
                <a:latin typeface="仿宋_GB2312" pitchFamily="49" charset="-122"/>
                <a:ea typeface="仿宋_GB2312" pitchFamily="49" charset="-122"/>
                <a:cs typeface="Times New Roman" pitchFamily="18" charset="0"/>
              </a:rPr>
              <a:t>1㎏</a:t>
            </a:r>
            <a:r>
              <a:rPr lang="zh-CN" altLang="en-US" sz="2000" b="1" dirty="0" smtClean="0">
                <a:latin typeface="仿宋_GB2312" pitchFamily="49" charset="-122"/>
                <a:ea typeface="仿宋_GB2312" pitchFamily="49" charset="-122"/>
                <a:cs typeface="Times New Roman" pitchFamily="18" charset="0"/>
              </a:rPr>
              <a:t>蒸汽有</a:t>
            </a:r>
            <a:r>
              <a:rPr lang="en-US" altLang="zh-CN" sz="2000" b="1" dirty="0" smtClean="0">
                <a:latin typeface="仿宋_GB2312" pitchFamily="49" charset="-122"/>
                <a:ea typeface="仿宋_GB2312" pitchFamily="49" charset="-122"/>
                <a:cs typeface="Times New Roman" pitchFamily="18" charset="0"/>
              </a:rPr>
              <a:t>500kJ</a:t>
            </a:r>
            <a:r>
              <a:rPr lang="zh-CN" altLang="en-US" sz="2000" b="1" dirty="0" smtClean="0">
                <a:latin typeface="仿宋_GB2312" pitchFamily="49" charset="-122"/>
                <a:ea typeface="仿宋_GB2312" pitchFamily="49" charset="-122"/>
                <a:cs typeface="Times New Roman" pitchFamily="18" charset="0"/>
              </a:rPr>
              <a:t>以上可转换为动力能（机械能或电能）的有用能而以热能的形式传给了热网系统。</a:t>
            </a:r>
            <a:endParaRPr lang="en-US" altLang="zh-CN" sz="2000" b="1" dirty="0" smtClean="0">
              <a:latin typeface="仿宋_GB2312" pitchFamily="49" charset="-122"/>
              <a:ea typeface="仿宋_GB2312" pitchFamily="49" charset="-122"/>
              <a:cs typeface="Times New Roman" pitchFamily="18" charset="0"/>
            </a:endParaRPr>
          </a:p>
          <a:p>
            <a:r>
              <a:rPr lang="zh-CN" altLang="en-US" sz="2400" b="1" dirty="0" smtClean="0">
                <a:latin typeface="黑体" pitchFamily="2" charset="-122"/>
                <a:ea typeface="黑体" pitchFamily="2" charset="-122"/>
                <a:cs typeface="Times New Roman" pitchFamily="18" charset="0"/>
              </a:rPr>
              <a:t>低位能技术的节能意义：</a:t>
            </a:r>
            <a:endParaRPr lang="en-US" altLang="zh-CN" sz="2400" b="1" dirty="0" smtClean="0">
              <a:latin typeface="黑体" pitchFamily="2" charset="-122"/>
              <a:ea typeface="黑体" pitchFamily="2" charset="-122"/>
              <a:cs typeface="Times New Roman" pitchFamily="18" charset="0"/>
            </a:endParaRPr>
          </a:p>
          <a:p>
            <a:r>
              <a:rPr lang="zh-CN" altLang="en-US" sz="2000" dirty="0" smtClean="0">
                <a:latin typeface="仿宋_GB2312" pitchFamily="49" charset="-122"/>
                <a:ea typeface="仿宋_GB2312" pitchFamily="49" charset="-122"/>
                <a:cs typeface="Times New Roman" pitchFamily="18" charset="0"/>
              </a:rPr>
              <a:t>    </a:t>
            </a:r>
            <a:r>
              <a:rPr lang="zh-CN" altLang="en-US" sz="2000" b="1" dirty="0" smtClean="0">
                <a:latin typeface="仿宋_GB2312" pitchFamily="49" charset="-122"/>
                <a:ea typeface="仿宋_GB2312" pitchFamily="49" charset="-122"/>
                <a:cs typeface="Times New Roman" pitchFamily="18" charset="0"/>
              </a:rPr>
              <a:t>热能分级：设计一个能达到从用户需求、能量分级利用、废热回收、综合利用效益最大的“低位能供暖系统”及关键设备，这就是我们目前研究的重大节能技术措施。研究结果认为：在大规模的城市集中供热中、它将比传统的供热方式节约有用能</a:t>
            </a:r>
            <a:r>
              <a:rPr lang="en-US" altLang="zh-CN" sz="2000" b="1" dirty="0" smtClean="0">
                <a:latin typeface="仿宋_GB2312" pitchFamily="49" charset="-122"/>
                <a:ea typeface="仿宋_GB2312" pitchFamily="49" charset="-122"/>
                <a:cs typeface="Times New Roman" pitchFamily="18" charset="0"/>
              </a:rPr>
              <a:t>50%—70%</a:t>
            </a:r>
            <a:r>
              <a:rPr lang="zh-CN" altLang="en-US" sz="2000" b="1" dirty="0" smtClean="0">
                <a:latin typeface="仿宋_GB2312" pitchFamily="49" charset="-122"/>
                <a:ea typeface="仿宋_GB2312" pitchFamily="49" charset="-122"/>
                <a:cs typeface="Times New Roman" pitchFamily="18" charset="0"/>
              </a:rPr>
              <a:t>。“低位能供暖系统”，基本上可以实现加热蒸汽的热源平均温度与供出的热水温度基本相等，从系统中每供</a:t>
            </a:r>
            <a:r>
              <a:rPr lang="en-US" altLang="zh-CN" sz="2000" b="1" dirty="0" smtClean="0">
                <a:latin typeface="仿宋_GB2312" pitchFamily="49" charset="-122"/>
                <a:ea typeface="仿宋_GB2312" pitchFamily="49" charset="-122"/>
                <a:cs typeface="Times New Roman" pitchFamily="18" charset="0"/>
              </a:rPr>
              <a:t>1</a:t>
            </a:r>
            <a:r>
              <a:rPr lang="zh-CN" altLang="en-US" sz="2000" b="1" dirty="0" smtClean="0">
                <a:latin typeface="仿宋_GB2312" pitchFamily="49" charset="-122"/>
                <a:ea typeface="仿宋_GB2312" pitchFamily="49" charset="-122"/>
                <a:cs typeface="Times New Roman" pitchFamily="18" charset="0"/>
              </a:rPr>
              <a:t>公斤蒸汽的热量、与传统供热方式比多转换成动力能</a:t>
            </a:r>
            <a:r>
              <a:rPr lang="en-US" altLang="zh-CN" sz="2000" b="1" dirty="0" smtClean="0">
                <a:latin typeface="仿宋_GB2312" pitchFamily="49" charset="-122"/>
                <a:ea typeface="仿宋_GB2312" pitchFamily="49" charset="-122"/>
                <a:cs typeface="Times New Roman" pitchFamily="18" charset="0"/>
              </a:rPr>
              <a:t>320</a:t>
            </a:r>
            <a:r>
              <a:rPr lang="zh-CN" altLang="en-US" sz="2000" b="1" dirty="0" smtClean="0">
                <a:latin typeface="仿宋_GB2312" pitchFamily="49" charset="-122"/>
                <a:ea typeface="仿宋_GB2312" pitchFamily="49" charset="-122"/>
                <a:cs typeface="Times New Roman" pitchFamily="18" charset="0"/>
              </a:rPr>
              <a:t>千瓦</a:t>
            </a:r>
            <a:r>
              <a:rPr lang="zh-CN" altLang="en-US" sz="2000" dirty="0" smtClean="0">
                <a:latin typeface="仿宋_GB2312" pitchFamily="49" charset="-122"/>
                <a:ea typeface="仿宋_GB2312" pitchFamily="49" charset="-122"/>
                <a:cs typeface="Times New Roman" pitchFamily="18" charset="0"/>
              </a:rPr>
              <a:t>。</a:t>
            </a:r>
            <a:endParaRPr lang="en-US" altLang="zh-CN" sz="2000" dirty="0" smtClean="0">
              <a:latin typeface="仿宋_GB2312" pitchFamily="49" charset="-122"/>
              <a:ea typeface="仿宋_GB2312" pitchFamily="49" charset="-122"/>
              <a:cs typeface="Times New Roman" pitchFamily="18" charset="0"/>
            </a:endParaRPr>
          </a:p>
          <a:p>
            <a:r>
              <a:rPr lang="en-US" altLang="zh-CN" sz="2000" b="1" dirty="0" smtClean="0">
                <a:latin typeface="仿宋_GB2312" pitchFamily="49" charset="-122"/>
                <a:ea typeface="仿宋_GB2312" pitchFamily="49" charset="-122"/>
                <a:cs typeface="Times New Roman" pitchFamily="18" charset="0"/>
              </a:rPr>
              <a:t>    </a:t>
            </a:r>
            <a:r>
              <a:rPr lang="zh-CN" altLang="en-US" sz="2000" b="1" dirty="0" smtClean="0">
                <a:latin typeface="仿宋_GB2312" pitchFamily="49" charset="-122"/>
                <a:ea typeface="仿宋_GB2312" pitchFamily="49" charset="-122"/>
                <a:cs typeface="Times New Roman" pitchFamily="18" charset="0"/>
              </a:rPr>
              <a:t>电能和机械能是珍贵的高级能量，一度电的当量热能是</a:t>
            </a:r>
            <a:r>
              <a:rPr lang="en-US" altLang="zh-CN" sz="2000" b="1" dirty="0" smtClean="0">
                <a:latin typeface="仿宋_GB2312" pitchFamily="49" charset="-122"/>
                <a:ea typeface="仿宋_GB2312" pitchFamily="49" charset="-122"/>
                <a:cs typeface="Times New Roman" pitchFamily="18" charset="0"/>
              </a:rPr>
              <a:t>3600KJ</a:t>
            </a:r>
            <a:r>
              <a:rPr lang="zh-CN" altLang="en-US" sz="2000" b="1" dirty="0" smtClean="0">
                <a:latin typeface="仿宋_GB2312" pitchFamily="49" charset="-122"/>
                <a:ea typeface="仿宋_GB2312" pitchFamily="49" charset="-122"/>
                <a:cs typeface="Times New Roman" pitchFamily="18" charset="0"/>
              </a:rPr>
              <a:t>，但生产一度电要消耗热能</a:t>
            </a:r>
            <a:r>
              <a:rPr lang="en-US" altLang="zh-CN" sz="2000" b="1" dirty="0" smtClean="0">
                <a:latin typeface="仿宋_GB2312" pitchFamily="49" charset="-122"/>
                <a:ea typeface="仿宋_GB2312" pitchFamily="49" charset="-122"/>
                <a:cs typeface="Times New Roman" pitchFamily="18" charset="0"/>
              </a:rPr>
              <a:t>9000KJ</a:t>
            </a:r>
            <a:r>
              <a:rPr lang="zh-CN" altLang="en-US" sz="2000" b="1" dirty="0" smtClean="0">
                <a:latin typeface="仿宋_GB2312" pitchFamily="49" charset="-122"/>
                <a:ea typeface="仿宋_GB2312" pitchFamily="49" charset="-122"/>
                <a:cs typeface="Times New Roman" pitchFamily="18" charset="0"/>
              </a:rPr>
              <a:t>，所以用电作为大规模的采暖是不可取的</a:t>
            </a:r>
            <a:endParaRPr lang="zh-CN" altLang="en-US" sz="2000" b="1" dirty="0">
              <a:latin typeface="仿宋_GB2312" pitchFamily="49" charset="-122"/>
              <a:ea typeface="仿宋_GB2312" pitchFamily="49" charset="-122"/>
            </a:endParaRPr>
          </a:p>
        </p:txBody>
      </p:sp>
      <p:sp>
        <p:nvSpPr>
          <p:cNvPr id="7" name="TextBox 6"/>
          <p:cNvSpPr txBox="1"/>
          <p:nvPr/>
        </p:nvSpPr>
        <p:spPr>
          <a:xfrm>
            <a:off x="428596" y="285728"/>
            <a:ext cx="4286280" cy="523220"/>
          </a:xfrm>
          <a:prstGeom prst="rect">
            <a:avLst/>
          </a:prstGeom>
          <a:noFill/>
        </p:spPr>
        <p:txBody>
          <a:bodyPr wrap="square" rtlCol="0">
            <a:spAutoFit/>
          </a:bodyPr>
          <a:lstStyle/>
          <a:p>
            <a:r>
              <a:rPr lang="en-US" altLang="zh-CN" sz="2800" b="1" dirty="0" smtClean="0"/>
              <a:t>2</a:t>
            </a:r>
            <a:r>
              <a:rPr lang="zh-CN" altLang="en-US" sz="2800" b="1" dirty="0" smtClean="0"/>
              <a:t>、节能原理</a:t>
            </a:r>
            <a:endParaRPr lang="zh-CN" altLang="en-US" sz="2800" b="1" dirty="0"/>
          </a:p>
        </p:txBody>
      </p:sp>
      <p:pic>
        <p:nvPicPr>
          <p:cNvPr id="8" name="Picture 4"/>
          <p:cNvPicPr>
            <a:picLocks noChangeAspect="1" noChangeArrowheads="1"/>
          </p:cNvPicPr>
          <p:nvPr/>
        </p:nvPicPr>
        <p:blipFill>
          <a:blip r:embed="rId2"/>
          <a:srcRect l="37244" t="67644" r="56792" b="21109"/>
          <a:stretch>
            <a:fillRect/>
          </a:stretch>
        </p:blipFill>
        <p:spPr bwMode="auto">
          <a:xfrm>
            <a:off x="2643174" y="1071546"/>
            <a:ext cx="314325" cy="323850"/>
          </a:xfrm>
          <a:prstGeom prst="rect">
            <a:avLst/>
          </a:prstGeom>
          <a:noFill/>
          <a:ln w="9525">
            <a:noFill/>
            <a:miter lim="800000"/>
            <a:headEnd/>
            <a:tailEnd/>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214290"/>
            <a:ext cx="8072494" cy="698268"/>
          </a:xfrm>
          <a:prstGeom prst="rect">
            <a:avLst/>
          </a:prstGeom>
          <a:noFill/>
        </p:spPr>
        <p:txBody>
          <a:bodyPr wrap="square" rtlCol="0">
            <a:spAutoFit/>
          </a:bodyPr>
          <a:lstStyle/>
          <a:p>
            <a:pPr indent="355600" eaLnBrk="0" hangingPunct="0">
              <a:lnSpc>
                <a:spcPct val="200000"/>
              </a:lnSpc>
              <a:defRPr/>
            </a:pPr>
            <a:r>
              <a:rPr lang="en-US" altLang="zh-CN" sz="2400" b="1" kern="0" dirty="0" smtClean="0">
                <a:solidFill>
                  <a:schemeClr val="tx2"/>
                </a:solidFill>
                <a:latin typeface="黑体" pitchFamily="2" charset="-122"/>
                <a:ea typeface="黑体" pitchFamily="2" charset="-122"/>
              </a:rPr>
              <a:t>3</a:t>
            </a:r>
            <a:r>
              <a:rPr lang="zh-CN" altLang="en-US" sz="2400" b="1" kern="0" dirty="0" smtClean="0">
                <a:solidFill>
                  <a:schemeClr val="tx2"/>
                </a:solidFill>
                <a:latin typeface="黑体" pitchFamily="2" charset="-122"/>
                <a:ea typeface="黑体" pitchFamily="2" charset="-122"/>
              </a:rPr>
              <a:t>、研究成果之一“低位能分级混合加热优质供暖系统”</a:t>
            </a:r>
            <a:endParaRPr lang="zh-CN" altLang="en-US" sz="2400" b="1" kern="0" dirty="0">
              <a:solidFill>
                <a:schemeClr val="tx2"/>
              </a:solidFill>
              <a:latin typeface="黑体" pitchFamily="2" charset="-122"/>
              <a:ea typeface="黑体" pitchFamily="2" charset="-122"/>
            </a:endParaRPr>
          </a:p>
        </p:txBody>
      </p:sp>
      <p:sp>
        <p:nvSpPr>
          <p:cNvPr id="4" name="矩形 3"/>
          <p:cNvSpPr/>
          <p:nvPr/>
        </p:nvSpPr>
        <p:spPr>
          <a:xfrm>
            <a:off x="571472" y="1071546"/>
            <a:ext cx="6286528" cy="677108"/>
          </a:xfrm>
          <a:prstGeom prst="rect">
            <a:avLst/>
          </a:prstGeom>
        </p:spPr>
        <p:txBody>
          <a:bodyPr wrap="square">
            <a:spAutoFit/>
          </a:bodyPr>
          <a:lstStyle/>
          <a:p>
            <a:pPr>
              <a:defRPr/>
            </a:pPr>
            <a:r>
              <a:rPr lang="en-US" altLang="zh-CN" sz="2000" dirty="0" smtClean="0">
                <a:solidFill>
                  <a:schemeClr val="accent4"/>
                </a:solidFill>
                <a:latin typeface="黑体" pitchFamily="2" charset="-122"/>
                <a:ea typeface="黑体" pitchFamily="2" charset="-122"/>
              </a:rPr>
              <a:t>3.1 </a:t>
            </a:r>
            <a:r>
              <a:rPr lang="zh-CN" altLang="en-US" sz="2000" dirty="0" smtClean="0">
                <a:solidFill>
                  <a:schemeClr val="accent4"/>
                </a:solidFill>
                <a:latin typeface="黑体" pitchFamily="2" charset="-122"/>
                <a:ea typeface="黑体" pitchFamily="2" charset="-122"/>
              </a:rPr>
              <a:t>空冷机组低位能分级混合加热优质供暖系统</a:t>
            </a:r>
            <a:endParaRPr lang="en-US" altLang="zh-CN" sz="2000" dirty="0" smtClean="0">
              <a:solidFill>
                <a:schemeClr val="accent4"/>
              </a:solidFill>
              <a:latin typeface="黑体" pitchFamily="2" charset="-122"/>
              <a:ea typeface="黑体" pitchFamily="2" charset="-122"/>
            </a:endParaRPr>
          </a:p>
          <a:p>
            <a:pPr>
              <a:defRPr/>
            </a:pPr>
            <a:endParaRPr lang="zh-CN" altLang="en-US" dirty="0">
              <a:solidFill>
                <a:schemeClr val="accent4"/>
              </a:solidFill>
              <a:latin typeface="黑体" pitchFamily="2" charset="-122"/>
              <a:ea typeface="黑体" pitchFamily="2" charset="-122"/>
            </a:endParaRPr>
          </a:p>
        </p:txBody>
      </p:sp>
      <p:pic>
        <p:nvPicPr>
          <p:cNvPr id="5" name="Picture 6"/>
          <p:cNvPicPr>
            <a:picLocks noChangeAspect="1" noChangeArrowheads="1"/>
          </p:cNvPicPr>
          <p:nvPr/>
        </p:nvPicPr>
        <p:blipFill>
          <a:blip r:embed="rId2"/>
          <a:srcRect/>
          <a:stretch>
            <a:fillRect/>
          </a:stretch>
        </p:blipFill>
        <p:spPr bwMode="auto">
          <a:xfrm>
            <a:off x="381001" y="1643063"/>
            <a:ext cx="5262570" cy="4857771"/>
          </a:xfrm>
          <a:prstGeom prst="rect">
            <a:avLst/>
          </a:prstGeom>
          <a:noFill/>
          <a:ln w="9525">
            <a:noFill/>
            <a:miter lim="800000"/>
            <a:headEnd/>
            <a:tailEnd/>
          </a:ln>
        </p:spPr>
      </p:pic>
      <p:sp>
        <p:nvSpPr>
          <p:cNvPr id="6" name="TextBox 5"/>
          <p:cNvSpPr txBox="1"/>
          <p:nvPr/>
        </p:nvSpPr>
        <p:spPr>
          <a:xfrm>
            <a:off x="5929322" y="1357298"/>
            <a:ext cx="2857520" cy="4770537"/>
          </a:xfrm>
          <a:prstGeom prst="rect">
            <a:avLst/>
          </a:prstGeom>
          <a:noFill/>
        </p:spPr>
        <p:txBody>
          <a:bodyPr wrap="square" rtlCol="0">
            <a:spAutoFit/>
          </a:bodyPr>
          <a:lstStyle/>
          <a:p>
            <a:pPr>
              <a:buFont typeface="Wingdings" pitchFamily="2" charset="2"/>
              <a:buChar char="Ø"/>
            </a:pPr>
            <a:r>
              <a:rPr lang="zh-CN" altLang="en-US" sz="1600" dirty="0" smtClean="0"/>
              <a:t>相比于常规中排直接供热系统，优质供暖系统实现节约有用能</a:t>
            </a:r>
            <a:r>
              <a:rPr lang="en-US" altLang="zh-CN" sz="1600" dirty="0" smtClean="0"/>
              <a:t>73%</a:t>
            </a:r>
            <a:r>
              <a:rPr lang="zh-CN" altLang="en-US" sz="1600" dirty="0" smtClean="0"/>
              <a:t>左右，在供热量足够大的条件下、采用地暖系统的热用户，从系统中每供</a:t>
            </a:r>
            <a:r>
              <a:rPr lang="en-US" altLang="zh-CN" sz="1600" dirty="0" smtClean="0"/>
              <a:t>1</a:t>
            </a:r>
            <a:r>
              <a:rPr lang="zh-CN" altLang="en-US" sz="1600" dirty="0" smtClean="0"/>
              <a:t>公斤蒸汽的热量、与传统供热方式比多转换成动力能</a:t>
            </a:r>
            <a:r>
              <a:rPr lang="en-US" altLang="zh-CN" sz="1600" dirty="0" smtClean="0"/>
              <a:t>474</a:t>
            </a:r>
            <a:r>
              <a:rPr lang="zh-CN" altLang="en-US" sz="1600" dirty="0" smtClean="0"/>
              <a:t>千瓦。</a:t>
            </a:r>
            <a:endParaRPr lang="en-US" altLang="zh-CN" sz="1600" dirty="0" smtClean="0"/>
          </a:p>
          <a:p>
            <a:pPr>
              <a:buFont typeface="Wingdings" pitchFamily="2" charset="2"/>
              <a:buChar char="Ø"/>
            </a:pPr>
            <a:r>
              <a:rPr lang="zh-CN" altLang="en-US" sz="1600" dirty="0" smtClean="0"/>
              <a:t>增发电量</a:t>
            </a:r>
            <a:r>
              <a:rPr lang="en-US" altLang="zh-CN" sz="1600" dirty="0" smtClean="0"/>
              <a:t>6%—13%</a:t>
            </a:r>
            <a:r>
              <a:rPr lang="zh-CN" altLang="en-US" sz="1600" dirty="0" smtClean="0"/>
              <a:t>左右、增加供热能力</a:t>
            </a:r>
            <a:r>
              <a:rPr lang="en-US" altLang="zh-CN" sz="1600" dirty="0" smtClean="0"/>
              <a:t>25%—30%</a:t>
            </a:r>
            <a:r>
              <a:rPr lang="zh-CN" altLang="en-US" sz="1600" dirty="0" smtClean="0"/>
              <a:t>、机组没有冷源损失，供热期低压缸效率提高</a:t>
            </a:r>
            <a:r>
              <a:rPr lang="en-US" altLang="zh-CN" sz="1600" dirty="0" smtClean="0"/>
              <a:t>5%—8% </a:t>
            </a:r>
            <a:r>
              <a:rPr lang="zh-CN" altLang="en-US" sz="1600" dirty="0" smtClean="0"/>
              <a:t>。发电煤耗下降</a:t>
            </a:r>
            <a:r>
              <a:rPr lang="en-US" altLang="zh-CN" sz="1600" dirty="0" smtClean="0"/>
              <a:t>75g/</a:t>
            </a:r>
            <a:r>
              <a:rPr lang="en-US" altLang="zh-CN" sz="1600" dirty="0" err="1" smtClean="0"/>
              <a:t>kW.h</a:t>
            </a:r>
            <a:r>
              <a:rPr lang="zh-CN" altLang="en-US" sz="1600" dirty="0" smtClean="0"/>
              <a:t>。</a:t>
            </a:r>
          </a:p>
          <a:p>
            <a:pPr>
              <a:buFont typeface="Wingdings" pitchFamily="2" charset="2"/>
              <a:buChar char="Ø"/>
            </a:pPr>
            <a:r>
              <a:rPr lang="zh-CN" altLang="en-US" sz="1600" dirty="0" smtClean="0"/>
              <a:t>平均供热蒸汽压</a:t>
            </a:r>
            <a:r>
              <a:rPr lang="en-US" altLang="zh-CN" sz="1600" dirty="0" smtClean="0"/>
              <a:t>119KPa</a:t>
            </a:r>
            <a:r>
              <a:rPr lang="zh-CN" altLang="en-US" sz="1600" dirty="0" smtClean="0"/>
              <a:t>、温度</a:t>
            </a:r>
            <a:r>
              <a:rPr lang="en-US" altLang="zh-CN" sz="1600" dirty="0" smtClean="0"/>
              <a:t>112</a:t>
            </a:r>
            <a:r>
              <a:rPr lang="zh-CN" altLang="en-US" sz="1600" dirty="0" smtClean="0"/>
              <a:t>℃、供热蒸汽焓值</a:t>
            </a:r>
            <a:r>
              <a:rPr lang="en-US" altLang="zh-CN" sz="1600" dirty="0" smtClean="0"/>
              <a:t>2699.43KJ/Kg</a:t>
            </a:r>
            <a:r>
              <a:rPr lang="zh-CN" altLang="en-US" sz="1600" dirty="0" smtClean="0"/>
              <a:t>，供出的热水温度</a:t>
            </a:r>
            <a:r>
              <a:rPr lang="en-US" altLang="zh-CN" sz="1600" dirty="0" smtClean="0"/>
              <a:t>90</a:t>
            </a:r>
            <a:r>
              <a:rPr lang="zh-CN" altLang="en-US" sz="1600" dirty="0" smtClean="0"/>
              <a:t>℃以上，从系统中每供</a:t>
            </a:r>
            <a:r>
              <a:rPr lang="en-US" altLang="zh-CN" sz="1600" dirty="0" smtClean="0"/>
              <a:t>1</a:t>
            </a:r>
            <a:r>
              <a:rPr lang="zh-CN" altLang="en-US" sz="1600" dirty="0" smtClean="0"/>
              <a:t>公斤蒸汽的热量、与传统供热方式比多转换成动力能</a:t>
            </a:r>
            <a:r>
              <a:rPr lang="en-US" altLang="zh-CN" sz="1600" dirty="0" smtClean="0"/>
              <a:t>321</a:t>
            </a:r>
            <a:r>
              <a:rPr lang="zh-CN" altLang="en-US" sz="1600" dirty="0" smtClean="0"/>
              <a:t>千瓦。</a:t>
            </a:r>
            <a:endParaRPr lang="en-US" altLang="zh-CN" sz="1600" dirty="0" smtClean="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596" y="500042"/>
            <a:ext cx="184731" cy="369332"/>
          </a:xfrm>
          <a:prstGeom prst="rect">
            <a:avLst/>
          </a:prstGeom>
          <a:noFill/>
        </p:spPr>
        <p:txBody>
          <a:bodyPr wrap="none" rtlCol="0">
            <a:spAutoFit/>
          </a:bodyPr>
          <a:lstStyle/>
          <a:p>
            <a:endParaRPr lang="zh-CN" altLang="en-US" dirty="0"/>
          </a:p>
        </p:txBody>
      </p:sp>
      <p:sp>
        <p:nvSpPr>
          <p:cNvPr id="5" name="TextBox 4"/>
          <p:cNvSpPr txBox="1"/>
          <p:nvPr/>
        </p:nvSpPr>
        <p:spPr>
          <a:xfrm>
            <a:off x="500034" y="581004"/>
            <a:ext cx="1500198" cy="369332"/>
          </a:xfrm>
          <a:prstGeom prst="rect">
            <a:avLst/>
          </a:prstGeom>
          <a:noFill/>
        </p:spPr>
        <p:txBody>
          <a:bodyPr wrap="square" rtlCol="0">
            <a:spAutoFit/>
          </a:bodyPr>
          <a:lstStyle/>
          <a:p>
            <a:endParaRPr lang="zh-CN" altLang="en-US" dirty="0"/>
          </a:p>
        </p:txBody>
      </p:sp>
      <p:sp>
        <p:nvSpPr>
          <p:cNvPr id="6" name="TextBox 5"/>
          <p:cNvSpPr txBox="1"/>
          <p:nvPr/>
        </p:nvSpPr>
        <p:spPr>
          <a:xfrm>
            <a:off x="571472" y="214290"/>
            <a:ext cx="8072494" cy="830997"/>
          </a:xfrm>
          <a:prstGeom prst="rect">
            <a:avLst/>
          </a:prstGeom>
          <a:noFill/>
        </p:spPr>
        <p:txBody>
          <a:bodyPr wrap="square" rtlCol="0">
            <a:spAutoFit/>
          </a:bodyPr>
          <a:lstStyle/>
          <a:p>
            <a:pPr indent="355600" eaLnBrk="0" hangingPunct="0">
              <a:lnSpc>
                <a:spcPct val="200000"/>
              </a:lnSpc>
              <a:defRPr/>
            </a:pPr>
            <a:r>
              <a:rPr lang="en-US" altLang="zh-CN" sz="2400" b="1" kern="0" dirty="0" smtClean="0">
                <a:solidFill>
                  <a:schemeClr val="tx2"/>
                </a:solidFill>
                <a:latin typeface="黑体" pitchFamily="2" charset="-122"/>
                <a:ea typeface="黑体" pitchFamily="2" charset="-122"/>
              </a:rPr>
              <a:t>3</a:t>
            </a:r>
            <a:r>
              <a:rPr lang="zh-CN" altLang="en-US" sz="2400" b="1" kern="0" dirty="0" smtClean="0">
                <a:solidFill>
                  <a:schemeClr val="tx2"/>
                </a:solidFill>
                <a:latin typeface="黑体" pitchFamily="2" charset="-122"/>
                <a:ea typeface="黑体" pitchFamily="2" charset="-122"/>
              </a:rPr>
              <a:t>、研究成果之二“低位能分级混合加热优质供暖系统”</a:t>
            </a:r>
            <a:endParaRPr lang="zh-CN" altLang="en-US" sz="2400" b="1" kern="0" dirty="0">
              <a:solidFill>
                <a:schemeClr val="tx2"/>
              </a:solidFill>
              <a:latin typeface="黑体" pitchFamily="2" charset="-122"/>
              <a:ea typeface="黑体" pitchFamily="2" charset="-122"/>
            </a:endParaRPr>
          </a:p>
        </p:txBody>
      </p:sp>
      <p:sp>
        <p:nvSpPr>
          <p:cNvPr id="7" name="TextBox 6"/>
          <p:cNvSpPr txBox="1"/>
          <p:nvPr/>
        </p:nvSpPr>
        <p:spPr>
          <a:xfrm>
            <a:off x="285720" y="1071546"/>
            <a:ext cx="7215187" cy="400050"/>
          </a:xfrm>
          <a:prstGeom prst="rect">
            <a:avLst/>
          </a:prstGeom>
          <a:noFill/>
        </p:spPr>
        <p:txBody>
          <a:bodyPr>
            <a:spAutoFit/>
          </a:bodyPr>
          <a:lstStyle/>
          <a:p>
            <a:pPr>
              <a:defRPr/>
            </a:pPr>
            <a:r>
              <a:rPr lang="en-US" altLang="zh-CN" sz="2000" dirty="0" smtClean="0">
                <a:solidFill>
                  <a:schemeClr val="accent4"/>
                </a:solidFill>
                <a:latin typeface="黑体" pitchFamily="2" charset="-122"/>
                <a:ea typeface="黑体" pitchFamily="2" charset="-122"/>
              </a:rPr>
              <a:t>3.2 </a:t>
            </a:r>
            <a:r>
              <a:rPr lang="zh-CN" altLang="en-US" sz="2000" dirty="0">
                <a:solidFill>
                  <a:schemeClr val="accent4"/>
                </a:solidFill>
                <a:latin typeface="黑体" pitchFamily="2" charset="-122"/>
                <a:ea typeface="黑体" pitchFamily="2" charset="-122"/>
              </a:rPr>
              <a:t>湿冷机组低位能分级混合加热优质供暖系统</a:t>
            </a:r>
          </a:p>
        </p:txBody>
      </p:sp>
      <p:pic>
        <p:nvPicPr>
          <p:cNvPr id="8" name="Picture 7"/>
          <p:cNvPicPr>
            <a:picLocks noChangeAspect="1" noChangeArrowheads="1"/>
          </p:cNvPicPr>
          <p:nvPr/>
        </p:nvPicPr>
        <p:blipFill>
          <a:blip r:embed="rId2"/>
          <a:srcRect/>
          <a:stretch>
            <a:fillRect/>
          </a:stretch>
        </p:blipFill>
        <p:spPr bwMode="auto">
          <a:xfrm>
            <a:off x="666750" y="1571625"/>
            <a:ext cx="5324475" cy="4514850"/>
          </a:xfrm>
          <a:prstGeom prst="rect">
            <a:avLst/>
          </a:prstGeom>
          <a:noFill/>
          <a:ln w="9525">
            <a:noFill/>
            <a:miter lim="800000"/>
            <a:headEnd/>
            <a:tailEnd/>
          </a:ln>
        </p:spPr>
      </p:pic>
      <p:sp>
        <p:nvSpPr>
          <p:cNvPr id="9" name="Rectangle 3"/>
          <p:cNvSpPr>
            <a:spLocks noChangeArrowheads="1"/>
          </p:cNvSpPr>
          <p:nvPr/>
        </p:nvSpPr>
        <p:spPr bwMode="auto">
          <a:xfrm>
            <a:off x="6143637" y="1643050"/>
            <a:ext cx="2428892" cy="3416320"/>
          </a:xfrm>
          <a:prstGeom prst="rect">
            <a:avLst/>
          </a:prstGeom>
          <a:noFill/>
          <a:ln w="9525">
            <a:noFill/>
            <a:miter lim="800000"/>
            <a:headEnd/>
            <a:tailEnd/>
          </a:ln>
        </p:spPr>
        <p:txBody>
          <a:bodyPr wrap="square" anchor="ctr">
            <a:spAutoFit/>
          </a:bodyPr>
          <a:lstStyle/>
          <a:p>
            <a:pPr eaLnBrk="0" hangingPunct="0">
              <a:buFont typeface="Wingdings" pitchFamily="2" charset="2"/>
              <a:buChar char="Ø"/>
            </a:pPr>
            <a:r>
              <a:rPr lang="zh-CN" altLang="en-US" dirty="0"/>
              <a:t>相比于常规中排直接供热系统，实现节约有用能</a:t>
            </a:r>
            <a:r>
              <a:rPr lang="en-US" altLang="zh-CN" dirty="0"/>
              <a:t>73%</a:t>
            </a:r>
            <a:r>
              <a:rPr lang="zh-CN" altLang="en-US" dirty="0"/>
              <a:t>左右。</a:t>
            </a:r>
            <a:endParaRPr lang="en-US" altLang="zh-CN" dirty="0"/>
          </a:p>
          <a:p>
            <a:pPr eaLnBrk="0" hangingPunct="0">
              <a:buFont typeface="Wingdings" pitchFamily="2" charset="2"/>
              <a:buChar char="Ø"/>
            </a:pPr>
            <a:r>
              <a:rPr lang="zh-CN" altLang="en-US" dirty="0"/>
              <a:t>在供热量足够大的条件下机组增加发电量</a:t>
            </a:r>
            <a:r>
              <a:rPr lang="en-US" altLang="zh-CN" dirty="0"/>
              <a:t>13%</a:t>
            </a:r>
            <a:r>
              <a:rPr lang="zh-CN" altLang="en-US" dirty="0"/>
              <a:t>左右、增加供热能力</a:t>
            </a:r>
            <a:r>
              <a:rPr lang="en-US" altLang="zh-CN" dirty="0"/>
              <a:t>30%</a:t>
            </a:r>
            <a:r>
              <a:rPr lang="zh-CN" altLang="en-US" dirty="0"/>
              <a:t>、机组没有冷源损失，供热期低压缸效率提高</a:t>
            </a:r>
            <a:r>
              <a:rPr lang="en-US" altLang="zh-CN" dirty="0"/>
              <a:t>5%—8%</a:t>
            </a:r>
            <a:r>
              <a:rPr lang="zh-CN" altLang="en-US" dirty="0"/>
              <a:t>，供热期发电煤耗下降</a:t>
            </a:r>
            <a:r>
              <a:rPr lang="en-US" altLang="zh-CN" dirty="0"/>
              <a:t>70</a:t>
            </a:r>
            <a:r>
              <a:rPr lang="zh-CN" altLang="en-US" dirty="0"/>
              <a:t>克</a:t>
            </a:r>
            <a:r>
              <a:rPr lang="en-US" altLang="zh-CN" dirty="0"/>
              <a:t>/</a:t>
            </a:r>
            <a:r>
              <a:rPr lang="zh-CN" altLang="en-US" dirty="0"/>
              <a:t>千瓦时以上。</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214290"/>
            <a:ext cx="8072494" cy="698268"/>
          </a:xfrm>
          <a:prstGeom prst="rect">
            <a:avLst/>
          </a:prstGeom>
          <a:noFill/>
        </p:spPr>
        <p:txBody>
          <a:bodyPr wrap="square" rtlCol="0">
            <a:spAutoFit/>
          </a:bodyPr>
          <a:lstStyle/>
          <a:p>
            <a:pPr indent="355600" eaLnBrk="0" hangingPunct="0">
              <a:lnSpc>
                <a:spcPct val="200000"/>
              </a:lnSpc>
              <a:defRPr/>
            </a:pPr>
            <a:r>
              <a:rPr lang="en-US" altLang="zh-CN" sz="2400" b="1" kern="0" dirty="0" smtClean="0">
                <a:solidFill>
                  <a:schemeClr val="tx2"/>
                </a:solidFill>
                <a:latin typeface="黑体" pitchFamily="2" charset="-122"/>
                <a:ea typeface="黑体" pitchFamily="2" charset="-122"/>
              </a:rPr>
              <a:t>3</a:t>
            </a:r>
            <a:r>
              <a:rPr lang="zh-CN" altLang="en-US" sz="2400" b="1" kern="0" dirty="0" smtClean="0">
                <a:solidFill>
                  <a:schemeClr val="tx2"/>
                </a:solidFill>
                <a:latin typeface="黑体" pitchFamily="2" charset="-122"/>
                <a:ea typeface="黑体" pitchFamily="2" charset="-122"/>
              </a:rPr>
              <a:t>、研究成果之三“低位能分级混合加热优质供暖系统”</a:t>
            </a:r>
            <a:endParaRPr lang="zh-CN" altLang="en-US" sz="2400" b="1" kern="0" dirty="0">
              <a:solidFill>
                <a:schemeClr val="tx2"/>
              </a:solidFill>
              <a:latin typeface="黑体" pitchFamily="2" charset="-122"/>
              <a:ea typeface="黑体" pitchFamily="2" charset="-122"/>
            </a:endParaRPr>
          </a:p>
        </p:txBody>
      </p:sp>
      <p:sp>
        <p:nvSpPr>
          <p:cNvPr id="3" name="TextBox 2"/>
          <p:cNvSpPr txBox="1"/>
          <p:nvPr/>
        </p:nvSpPr>
        <p:spPr>
          <a:xfrm>
            <a:off x="0" y="1071546"/>
            <a:ext cx="8501063" cy="830262"/>
          </a:xfrm>
          <a:prstGeom prst="rect">
            <a:avLst/>
          </a:prstGeom>
          <a:noFill/>
        </p:spPr>
        <p:txBody>
          <a:bodyPr>
            <a:spAutoFit/>
          </a:bodyPr>
          <a:lstStyle/>
          <a:p>
            <a:pPr indent="355600" eaLnBrk="0" hangingPunct="0">
              <a:lnSpc>
                <a:spcPct val="200000"/>
              </a:lnSpc>
              <a:defRPr/>
            </a:pPr>
            <a:r>
              <a:rPr lang="en-US" altLang="zh-CN" sz="2400" b="1" kern="0" dirty="0" smtClean="0">
                <a:solidFill>
                  <a:schemeClr val="tx2"/>
                </a:solidFill>
                <a:latin typeface="黑体" pitchFamily="2" charset="-122"/>
                <a:ea typeface="黑体" pitchFamily="2" charset="-122"/>
                <a:cs typeface="+mj-cs"/>
              </a:rPr>
              <a:t>3.3 </a:t>
            </a:r>
            <a:r>
              <a:rPr lang="zh-CN" altLang="en-US" sz="2400" b="1" kern="0" dirty="0">
                <a:solidFill>
                  <a:schemeClr val="tx2"/>
                </a:solidFill>
                <a:latin typeface="黑体" pitchFamily="2" charset="-122"/>
                <a:ea typeface="黑体" pitchFamily="2" charset="-122"/>
                <a:cs typeface="+mj-cs"/>
              </a:rPr>
              <a:t>研究</a:t>
            </a:r>
            <a:r>
              <a:rPr lang="zh-CN" altLang="en-US" sz="2400" b="1" kern="0" dirty="0" smtClean="0">
                <a:solidFill>
                  <a:schemeClr val="tx2"/>
                </a:solidFill>
                <a:latin typeface="黑体" pitchFamily="2" charset="-122"/>
                <a:ea typeface="黑体" pitchFamily="2" charset="-122"/>
                <a:cs typeface="+mj-cs"/>
              </a:rPr>
              <a:t>成果三 </a:t>
            </a:r>
            <a:r>
              <a:rPr lang="zh-CN" altLang="en-US" sz="2400" b="1" kern="0" dirty="0">
                <a:solidFill>
                  <a:schemeClr val="tx2"/>
                </a:solidFill>
                <a:latin typeface="黑体" pitchFamily="2" charset="-122"/>
                <a:ea typeface="黑体" pitchFamily="2" charset="-122"/>
                <a:cs typeface="+mj-cs"/>
              </a:rPr>
              <a:t>“拖动与采暖多用途动力供暖系统”</a:t>
            </a:r>
          </a:p>
        </p:txBody>
      </p:sp>
      <p:sp>
        <p:nvSpPr>
          <p:cNvPr id="5" name="TextBox 2"/>
          <p:cNvSpPr txBox="1">
            <a:spLocks noChangeArrowheads="1"/>
          </p:cNvSpPr>
          <p:nvPr/>
        </p:nvSpPr>
        <p:spPr bwMode="auto">
          <a:xfrm>
            <a:off x="571472" y="2071679"/>
            <a:ext cx="8358246" cy="4524315"/>
          </a:xfrm>
          <a:prstGeom prst="rect">
            <a:avLst/>
          </a:prstGeom>
          <a:noFill/>
          <a:ln w="9525">
            <a:noFill/>
            <a:miter lim="800000"/>
            <a:headEnd/>
            <a:tailEnd/>
          </a:ln>
        </p:spPr>
        <p:txBody>
          <a:bodyPr wrap="square">
            <a:spAutoFit/>
          </a:bodyPr>
          <a:lstStyle/>
          <a:p>
            <a:pPr>
              <a:buFont typeface="Wingdings" pitchFamily="2" charset="2"/>
              <a:buChar char="Ø"/>
            </a:pPr>
            <a:r>
              <a:rPr lang="zh-CN" altLang="en-US" dirty="0"/>
              <a:t>既满足发电厂风机、水泵拖动（驱动）所需动力，又能实现冬季采暖所需的加热热源，夏季纯凝发电加热凝结水并提高综合效率三个目标。</a:t>
            </a:r>
            <a:endParaRPr lang="en-US" altLang="zh-CN" dirty="0"/>
          </a:p>
          <a:p>
            <a:pPr>
              <a:buFont typeface="Wingdings" pitchFamily="2" charset="2"/>
              <a:buChar char="Ø"/>
            </a:pPr>
            <a:r>
              <a:rPr lang="zh-CN" altLang="en-US" dirty="0"/>
              <a:t>平均供热蒸汽压力</a:t>
            </a:r>
            <a:r>
              <a:rPr lang="en-US" altLang="zh-CN" dirty="0"/>
              <a:t>37KPa</a:t>
            </a:r>
            <a:r>
              <a:rPr lang="zh-CN" altLang="en-US" dirty="0"/>
              <a:t>、温度</a:t>
            </a:r>
            <a:r>
              <a:rPr lang="en-US" altLang="zh-CN" dirty="0"/>
              <a:t>81</a:t>
            </a:r>
            <a:r>
              <a:rPr lang="zh-CN" altLang="en-US" dirty="0"/>
              <a:t>℃、供出的热水温度</a:t>
            </a:r>
            <a:r>
              <a:rPr lang="en-US" altLang="zh-CN" dirty="0"/>
              <a:t>85</a:t>
            </a:r>
            <a:r>
              <a:rPr lang="zh-CN" altLang="en-US" dirty="0"/>
              <a:t>℃以上，从系统中每供</a:t>
            </a:r>
            <a:r>
              <a:rPr lang="en-US" altLang="zh-CN" dirty="0"/>
              <a:t>1</a:t>
            </a:r>
            <a:r>
              <a:rPr lang="zh-CN" altLang="en-US" dirty="0"/>
              <a:t>公斤蒸汽的热量、与传统供热方式比多转换成动力能</a:t>
            </a:r>
            <a:r>
              <a:rPr lang="en-US" altLang="zh-CN" dirty="0"/>
              <a:t>500</a:t>
            </a:r>
            <a:r>
              <a:rPr lang="zh-CN" altLang="en-US" dirty="0"/>
              <a:t>千瓦、蒸汽的有用能损失减少</a:t>
            </a:r>
            <a:r>
              <a:rPr lang="en-US" altLang="zh-CN" dirty="0"/>
              <a:t>62.1%</a:t>
            </a:r>
            <a:r>
              <a:rPr lang="zh-CN" altLang="en-US" dirty="0"/>
              <a:t>。</a:t>
            </a:r>
            <a:endParaRPr lang="en-US" altLang="zh-CN" dirty="0"/>
          </a:p>
          <a:p>
            <a:pPr>
              <a:buFont typeface="Wingdings" pitchFamily="2" charset="2"/>
              <a:buChar char="Ø"/>
            </a:pPr>
            <a:r>
              <a:rPr lang="zh-CN" altLang="en-US" dirty="0"/>
              <a:t>适用于机组容量大、供热规模小的在役机组，供热量在</a:t>
            </a:r>
            <a:r>
              <a:rPr lang="en-US" altLang="zh-CN" dirty="0"/>
              <a:t>300—600</a:t>
            </a:r>
            <a:r>
              <a:rPr lang="zh-CN" altLang="en-US" dirty="0"/>
              <a:t>万平方米的供热规模</a:t>
            </a:r>
            <a:r>
              <a:rPr lang="zh-CN" altLang="en-US" dirty="0" smtClean="0"/>
              <a:t>。</a:t>
            </a:r>
            <a:endParaRPr lang="en-US" altLang="zh-CN" dirty="0" smtClean="0"/>
          </a:p>
          <a:p>
            <a:pPr>
              <a:buFont typeface="Wingdings" pitchFamily="2" charset="2"/>
              <a:buChar char="Ø"/>
            </a:pPr>
            <a:r>
              <a:rPr lang="zh-CN" altLang="en-US" dirty="0" smtClean="0">
                <a:latin typeface="仿宋" pitchFamily="49" charset="-122"/>
                <a:cs typeface="Times New Roman" pitchFamily="18" charset="0"/>
              </a:rPr>
              <a:t>拖动与采暖多用途动力供暖系统。此系统及关键设备解决了长期连续运行的主要辅机汽动驱动小汽轮机的余热供热只能适应连续稳定的工业热负荷、不适应只有季节性需求的采暖热负荷的难题；双热源输出抽汽背压式小汽轮机实现了小汽轮机的排汽余热冬季供热、夏季回热加热凝结水的目标，达到蒸汽热能深度梯级利用，纯凝发电期低压回热蒸汽总量增加、相对热耗下降的目的。根据技术情报检索，此项技术是国际领先的具有先进代表意义的热电联产节能技术</a:t>
            </a:r>
            <a:endParaRPr lang="zh-CN" altLang="en-US" dirty="0" smtClean="0"/>
          </a:p>
          <a:p>
            <a:pPr>
              <a:buFont typeface="Wingdings" pitchFamily="2" charset="2"/>
              <a:buChar char="Ø"/>
            </a:pPr>
            <a:endParaRPr lang="en-US" altLang="zh-CN" dirty="0"/>
          </a:p>
          <a:p>
            <a:endParaRPr lang="en-US" altLang="zh-CN" dirty="0"/>
          </a:p>
          <a:p>
            <a:endParaRPr lang="zh-CN" altLang="en-US"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28670"/>
            <a:ext cx="8501063" cy="830262"/>
          </a:xfrm>
          <a:prstGeom prst="rect">
            <a:avLst/>
          </a:prstGeom>
          <a:noFill/>
        </p:spPr>
        <p:txBody>
          <a:bodyPr>
            <a:spAutoFit/>
          </a:bodyPr>
          <a:lstStyle/>
          <a:p>
            <a:pPr indent="355600" eaLnBrk="0" hangingPunct="0">
              <a:lnSpc>
                <a:spcPct val="200000"/>
              </a:lnSpc>
              <a:defRPr/>
            </a:pPr>
            <a:r>
              <a:rPr lang="en-US" altLang="zh-CN" sz="2400" b="1" kern="0" dirty="0" smtClean="0">
                <a:solidFill>
                  <a:schemeClr val="tx2"/>
                </a:solidFill>
                <a:latin typeface="黑体" pitchFamily="2" charset="-122"/>
                <a:ea typeface="黑体" pitchFamily="2" charset="-122"/>
                <a:cs typeface="+mj-cs"/>
              </a:rPr>
              <a:t>3.4 </a:t>
            </a:r>
            <a:r>
              <a:rPr lang="zh-CN" altLang="en-US" sz="2400" b="1" kern="0" dirty="0">
                <a:solidFill>
                  <a:schemeClr val="tx2"/>
                </a:solidFill>
                <a:latin typeface="黑体" pitchFamily="2" charset="-122"/>
                <a:ea typeface="黑体" pitchFamily="2" charset="-122"/>
                <a:cs typeface="+mj-cs"/>
              </a:rPr>
              <a:t>研究</a:t>
            </a:r>
            <a:r>
              <a:rPr lang="zh-CN" altLang="en-US" sz="2400" b="1" kern="0" dirty="0" smtClean="0">
                <a:solidFill>
                  <a:schemeClr val="tx2"/>
                </a:solidFill>
                <a:latin typeface="黑体" pitchFamily="2" charset="-122"/>
                <a:ea typeface="黑体" pitchFamily="2" charset="-122"/>
                <a:cs typeface="+mj-cs"/>
              </a:rPr>
              <a:t>成果四 </a:t>
            </a:r>
            <a:r>
              <a:rPr lang="zh-CN" altLang="en-US" sz="2400" b="1" kern="0" dirty="0">
                <a:solidFill>
                  <a:schemeClr val="tx2"/>
                </a:solidFill>
                <a:latin typeface="黑体" pitchFamily="2" charset="-122"/>
                <a:ea typeface="黑体" pitchFamily="2" charset="-122"/>
                <a:cs typeface="+mj-cs"/>
              </a:rPr>
              <a:t>“纯凝背压切换技术供暖系统”</a:t>
            </a:r>
          </a:p>
        </p:txBody>
      </p:sp>
      <p:sp>
        <p:nvSpPr>
          <p:cNvPr id="3" name="TextBox 2"/>
          <p:cNvSpPr txBox="1"/>
          <p:nvPr/>
        </p:nvSpPr>
        <p:spPr>
          <a:xfrm>
            <a:off x="0" y="142852"/>
            <a:ext cx="8072494" cy="830997"/>
          </a:xfrm>
          <a:prstGeom prst="rect">
            <a:avLst/>
          </a:prstGeom>
          <a:noFill/>
        </p:spPr>
        <p:txBody>
          <a:bodyPr wrap="square" rtlCol="0">
            <a:spAutoFit/>
          </a:bodyPr>
          <a:lstStyle/>
          <a:p>
            <a:pPr indent="355600" eaLnBrk="0" hangingPunct="0">
              <a:lnSpc>
                <a:spcPct val="200000"/>
              </a:lnSpc>
              <a:defRPr/>
            </a:pPr>
            <a:r>
              <a:rPr lang="en-US" altLang="zh-CN" sz="2400" b="1" kern="0" dirty="0" smtClean="0">
                <a:solidFill>
                  <a:schemeClr val="tx2"/>
                </a:solidFill>
                <a:latin typeface="黑体" pitchFamily="2" charset="-122"/>
                <a:ea typeface="黑体" pitchFamily="2" charset="-122"/>
              </a:rPr>
              <a:t>3</a:t>
            </a:r>
            <a:r>
              <a:rPr lang="zh-CN" altLang="en-US" sz="2400" b="1" kern="0" dirty="0" smtClean="0">
                <a:solidFill>
                  <a:schemeClr val="tx2"/>
                </a:solidFill>
                <a:latin typeface="黑体" pitchFamily="2" charset="-122"/>
                <a:ea typeface="黑体" pitchFamily="2" charset="-122"/>
              </a:rPr>
              <a:t>、研究成果之四“低位能分级混合加热优质供暖系统”</a:t>
            </a:r>
            <a:endParaRPr lang="zh-CN" altLang="en-US" sz="2400" b="1" kern="0" dirty="0">
              <a:solidFill>
                <a:schemeClr val="tx2"/>
              </a:solidFill>
              <a:latin typeface="黑体" pitchFamily="2" charset="-122"/>
              <a:ea typeface="黑体" pitchFamily="2" charset="-122"/>
            </a:endParaRPr>
          </a:p>
        </p:txBody>
      </p:sp>
      <p:pic>
        <p:nvPicPr>
          <p:cNvPr id="4" name="图片 4"/>
          <p:cNvPicPr>
            <a:picLocks noChangeAspect="1" noChangeArrowheads="1"/>
          </p:cNvPicPr>
          <p:nvPr/>
        </p:nvPicPr>
        <p:blipFill>
          <a:blip r:embed="rId2"/>
          <a:srcRect/>
          <a:stretch>
            <a:fillRect/>
          </a:stretch>
        </p:blipFill>
        <p:spPr bwMode="auto">
          <a:xfrm>
            <a:off x="238125" y="1571625"/>
            <a:ext cx="6572250" cy="3714750"/>
          </a:xfrm>
          <a:prstGeom prst="rect">
            <a:avLst/>
          </a:prstGeom>
          <a:noFill/>
          <a:ln w="9525">
            <a:noFill/>
            <a:miter lim="800000"/>
            <a:headEnd/>
            <a:tailEnd/>
          </a:ln>
        </p:spPr>
      </p:pic>
      <p:sp>
        <p:nvSpPr>
          <p:cNvPr id="5" name="TextBox 2"/>
          <p:cNvSpPr txBox="1">
            <a:spLocks noChangeArrowheads="1"/>
          </p:cNvSpPr>
          <p:nvPr/>
        </p:nvSpPr>
        <p:spPr bwMode="auto">
          <a:xfrm>
            <a:off x="6929455" y="2285992"/>
            <a:ext cx="1928826" cy="3139321"/>
          </a:xfrm>
          <a:prstGeom prst="rect">
            <a:avLst/>
          </a:prstGeom>
          <a:noFill/>
          <a:ln w="9525">
            <a:noFill/>
            <a:miter lim="800000"/>
            <a:headEnd/>
            <a:tailEnd/>
          </a:ln>
        </p:spPr>
        <p:txBody>
          <a:bodyPr wrap="square">
            <a:spAutoFit/>
          </a:bodyPr>
          <a:lstStyle/>
          <a:p>
            <a:r>
              <a:rPr lang="zh-CN" altLang="en-US" dirty="0"/>
              <a:t>与传统供热方式比，创新供热技术下的供热量增加</a:t>
            </a:r>
            <a:r>
              <a:rPr lang="en-US" altLang="zh-CN" dirty="0"/>
              <a:t>40%</a:t>
            </a:r>
            <a:r>
              <a:rPr lang="zh-CN" altLang="en-US" dirty="0"/>
              <a:t>以上，适应供热市场大而供热能力不足的改造，加热过程的     损失并没有减少，冷源损失已减少到零</a:t>
            </a:r>
            <a:endParaRPr lang="en-US" altLang="zh-CN" dirty="0"/>
          </a:p>
          <a:p>
            <a:endParaRPr lang="zh-CN" altLang="en-US"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0"/>
          <p:cNvGrpSpPr/>
          <p:nvPr/>
        </p:nvGrpSpPr>
        <p:grpSpPr>
          <a:xfrm>
            <a:off x="1190436" y="1144572"/>
            <a:ext cx="7096340" cy="3863272"/>
            <a:chOff x="1187450" y="1414463"/>
            <a:chExt cx="7096340" cy="3863272"/>
          </a:xfrm>
        </p:grpSpPr>
        <p:sp>
          <p:nvSpPr>
            <p:cNvPr id="6146" name="Rectangle 65"/>
            <p:cNvSpPr>
              <a:spLocks noChangeArrowheads="1"/>
            </p:cNvSpPr>
            <p:nvPr/>
          </p:nvSpPr>
          <p:spPr bwMode="auto">
            <a:xfrm>
              <a:off x="2124075" y="4557735"/>
              <a:ext cx="6119813" cy="720000"/>
            </a:xfrm>
            <a:prstGeom prst="rect">
              <a:avLst/>
            </a:prstGeom>
            <a:solidFill>
              <a:srgbClr val="FFFFA0"/>
            </a:solidFill>
            <a:ln w="9525" algn="ctr">
              <a:noFill/>
              <a:miter lim="800000"/>
              <a:headEnd/>
              <a:tailEnd/>
            </a:ln>
            <a:effectLst>
              <a:prstShdw prst="shdw17" dist="17961" dir="2700000">
                <a:srgbClr val="99997A"/>
              </a:prstShdw>
            </a:effectLst>
          </p:spPr>
          <p:txBody>
            <a:bodyPr wrap="none" anchor="ctr"/>
            <a:lstStyle/>
            <a:p>
              <a:endParaRPr lang="zh-CN" altLang="en-US" sz="2400"/>
            </a:p>
          </p:txBody>
        </p:sp>
        <p:sp>
          <p:nvSpPr>
            <p:cNvPr id="6148" name="Rectangle 63"/>
            <p:cNvSpPr>
              <a:spLocks noChangeArrowheads="1"/>
            </p:cNvSpPr>
            <p:nvPr/>
          </p:nvSpPr>
          <p:spPr bwMode="auto">
            <a:xfrm>
              <a:off x="2124075" y="3771916"/>
              <a:ext cx="6119813" cy="720000"/>
            </a:xfrm>
            <a:prstGeom prst="rect">
              <a:avLst/>
            </a:prstGeom>
            <a:solidFill>
              <a:srgbClr val="FFFFA0"/>
            </a:solidFill>
            <a:ln w="9525" algn="ctr">
              <a:noFill/>
              <a:miter lim="800000"/>
              <a:headEnd/>
              <a:tailEnd/>
            </a:ln>
            <a:effectLst>
              <a:prstShdw prst="shdw17" dist="17961" dir="2700000">
                <a:srgbClr val="99997A"/>
              </a:prstShdw>
            </a:effectLst>
          </p:spPr>
          <p:txBody>
            <a:bodyPr wrap="none" anchor="ctr"/>
            <a:lstStyle/>
            <a:p>
              <a:endParaRPr lang="zh-CN" altLang="en-US" sz="2400"/>
            </a:p>
          </p:txBody>
        </p:sp>
        <p:sp>
          <p:nvSpPr>
            <p:cNvPr id="6150" name="Rectangle 61"/>
            <p:cNvSpPr>
              <a:spLocks noChangeArrowheads="1"/>
            </p:cNvSpPr>
            <p:nvPr/>
          </p:nvSpPr>
          <p:spPr bwMode="auto">
            <a:xfrm>
              <a:off x="2124075" y="2986099"/>
              <a:ext cx="6119813" cy="720000"/>
            </a:xfrm>
            <a:prstGeom prst="rect">
              <a:avLst/>
            </a:prstGeom>
            <a:solidFill>
              <a:srgbClr val="FFFFA0"/>
            </a:solidFill>
            <a:ln w="9525" algn="ctr">
              <a:noFill/>
              <a:miter lim="800000"/>
              <a:headEnd/>
              <a:tailEnd/>
            </a:ln>
            <a:effectLst>
              <a:prstShdw prst="shdw17" dist="17961" dir="2700000">
                <a:srgbClr val="99997A"/>
              </a:prstShdw>
            </a:effectLst>
          </p:spPr>
          <p:txBody>
            <a:bodyPr wrap="none" anchor="ctr"/>
            <a:lstStyle/>
            <a:p>
              <a:endParaRPr lang="zh-CN" altLang="en-US" sz="2400"/>
            </a:p>
          </p:txBody>
        </p:sp>
        <p:sp>
          <p:nvSpPr>
            <p:cNvPr id="6151" name="Rectangle 58"/>
            <p:cNvSpPr>
              <a:spLocks noChangeArrowheads="1"/>
            </p:cNvSpPr>
            <p:nvPr/>
          </p:nvSpPr>
          <p:spPr bwMode="auto">
            <a:xfrm>
              <a:off x="1187450" y="2198693"/>
              <a:ext cx="863600" cy="720000"/>
            </a:xfrm>
            <a:prstGeom prst="rect">
              <a:avLst/>
            </a:prstGeom>
            <a:solidFill>
              <a:srgbClr val="FFFFA0"/>
            </a:solidFill>
            <a:ln w="9525" algn="ctr">
              <a:noFill/>
              <a:miter lim="800000"/>
              <a:headEnd/>
              <a:tailEnd/>
            </a:ln>
            <a:effectLst>
              <a:prstShdw prst="shdw17" dist="17961" dir="2700000">
                <a:srgbClr val="99997A"/>
              </a:prstShdw>
            </a:effectLst>
          </p:spPr>
          <p:txBody>
            <a:bodyPr wrap="none" anchor="ctr"/>
            <a:lstStyle/>
            <a:p>
              <a:endParaRPr lang="zh-CN" altLang="en-US" sz="2400"/>
            </a:p>
          </p:txBody>
        </p:sp>
        <p:sp>
          <p:nvSpPr>
            <p:cNvPr id="6152" name="Rectangle 59"/>
            <p:cNvSpPr>
              <a:spLocks noChangeArrowheads="1"/>
            </p:cNvSpPr>
            <p:nvPr/>
          </p:nvSpPr>
          <p:spPr bwMode="auto">
            <a:xfrm>
              <a:off x="2124075" y="2200281"/>
              <a:ext cx="6119813" cy="720000"/>
            </a:xfrm>
            <a:prstGeom prst="rect">
              <a:avLst/>
            </a:prstGeom>
            <a:solidFill>
              <a:srgbClr val="FFFFA0"/>
            </a:solidFill>
            <a:ln w="9525" algn="ctr">
              <a:noFill/>
              <a:miter lim="800000"/>
              <a:headEnd/>
              <a:tailEnd/>
            </a:ln>
            <a:effectLst>
              <a:prstShdw prst="shdw17" dist="17961" dir="2700000">
                <a:srgbClr val="99997A"/>
              </a:prstShdw>
            </a:effectLst>
          </p:spPr>
          <p:txBody>
            <a:bodyPr wrap="none" anchor="ctr"/>
            <a:lstStyle/>
            <a:p>
              <a:endParaRPr lang="zh-CN" altLang="en-US" sz="2400"/>
            </a:p>
          </p:txBody>
        </p:sp>
        <p:grpSp>
          <p:nvGrpSpPr>
            <p:cNvPr id="3" name="Group 25"/>
            <p:cNvGrpSpPr>
              <a:grpSpLocks/>
            </p:cNvGrpSpPr>
            <p:nvPr/>
          </p:nvGrpSpPr>
          <p:grpSpPr bwMode="auto">
            <a:xfrm>
              <a:off x="1388599" y="2322739"/>
              <a:ext cx="448139" cy="685022"/>
              <a:chOff x="4" y="3204"/>
              <a:chExt cx="417" cy="638"/>
            </a:xfrm>
          </p:grpSpPr>
          <p:sp>
            <p:nvSpPr>
              <p:cNvPr id="12" name="Oval 26"/>
              <p:cNvSpPr>
                <a:spLocks noChangeArrowheads="1"/>
              </p:cNvSpPr>
              <p:nvPr/>
            </p:nvSpPr>
            <p:spPr bwMode="gray">
              <a:xfrm>
                <a:off x="4" y="3204"/>
                <a:ext cx="417" cy="417"/>
              </a:xfrm>
              <a:prstGeom prst="ellipse">
                <a:avLst/>
              </a:prstGeom>
              <a:gradFill rotWithShape="1">
                <a:gsLst>
                  <a:gs pos="0">
                    <a:srgbClr val="C457D3"/>
                  </a:gs>
                  <a:gs pos="100000">
                    <a:srgbClr val="461F4B"/>
                  </a:gs>
                </a:gsLst>
                <a:path path="shape">
                  <a:fillToRect l="50000" t="50000" r="50000" b="50000"/>
                </a:path>
              </a:gradFill>
              <a:ln w="9525">
                <a:noFill/>
                <a:round/>
                <a:headEnd/>
                <a:tailEnd/>
              </a:ln>
            </p:spPr>
            <p:txBody>
              <a:bodyPr wrap="none" anchor="ctr"/>
              <a:lstStyle/>
              <a:p>
                <a:pPr algn="ctr">
                  <a:defRPr/>
                </a:pPr>
                <a:endParaRPr lang="zh-TW" altLang="en-US" sz="2400" b="1">
                  <a:solidFill>
                    <a:srgbClr val="000099"/>
                  </a:solidFill>
                  <a:latin typeface="+mn-ea"/>
                  <a:ea typeface="+mn-ea"/>
                </a:endParaRPr>
              </a:p>
            </p:txBody>
          </p:sp>
          <p:pic>
            <p:nvPicPr>
              <p:cNvPr id="6182" name="Picture 27" descr="Picture1"/>
              <p:cNvPicPr>
                <a:picLocks noChangeAspect="1" noChangeArrowheads="1"/>
              </p:cNvPicPr>
              <p:nvPr/>
            </p:nvPicPr>
            <p:blipFill>
              <a:blip r:embed="rId2" cstate="print"/>
              <a:srcRect/>
              <a:stretch>
                <a:fillRect/>
              </a:stretch>
            </p:blipFill>
            <p:spPr bwMode="auto">
              <a:xfrm>
                <a:off x="39" y="3222"/>
                <a:ext cx="323" cy="348"/>
              </a:xfrm>
              <a:prstGeom prst="rect">
                <a:avLst/>
              </a:prstGeom>
              <a:noFill/>
              <a:ln w="9525">
                <a:noFill/>
                <a:miter lim="800000"/>
                <a:headEnd/>
                <a:tailEnd/>
              </a:ln>
            </p:spPr>
          </p:pic>
          <p:sp>
            <p:nvSpPr>
              <p:cNvPr id="14" name="Text Box 28"/>
              <p:cNvSpPr txBox="1">
                <a:spLocks noChangeArrowheads="1"/>
              </p:cNvSpPr>
              <p:nvPr/>
            </p:nvSpPr>
            <p:spPr bwMode="auto">
              <a:xfrm>
                <a:off x="134" y="3412"/>
                <a:ext cx="172" cy="430"/>
              </a:xfrm>
              <a:prstGeom prst="rect">
                <a:avLst/>
              </a:prstGeom>
              <a:noFill/>
              <a:ln w="9525">
                <a:noFill/>
                <a:miter lim="800000"/>
                <a:headEnd/>
                <a:tailEnd/>
              </a:ln>
            </p:spPr>
            <p:txBody>
              <a:bodyPr wrap="none">
                <a:spAutoFit/>
              </a:bodyPr>
              <a:lstStyle/>
              <a:p>
                <a:pPr eaLnBrk="0" hangingPunct="0">
                  <a:defRPr/>
                </a:pPr>
                <a:endParaRPr lang="zh-TW" altLang="en-US" sz="2400" b="1">
                  <a:solidFill>
                    <a:srgbClr val="000099"/>
                  </a:solidFill>
                  <a:latin typeface="+mn-ea"/>
                  <a:ea typeface="+mn-ea"/>
                </a:endParaRPr>
              </a:p>
            </p:txBody>
          </p:sp>
        </p:grpSp>
        <p:sp>
          <p:nvSpPr>
            <p:cNvPr id="18" name="Text Box 32"/>
            <p:cNvSpPr txBox="1">
              <a:spLocks noChangeArrowheads="1"/>
            </p:cNvSpPr>
            <p:nvPr/>
          </p:nvSpPr>
          <p:spPr bwMode="auto">
            <a:xfrm>
              <a:off x="1437740" y="3652349"/>
              <a:ext cx="184731" cy="461665"/>
            </a:xfrm>
            <a:prstGeom prst="rect">
              <a:avLst/>
            </a:prstGeom>
            <a:noFill/>
            <a:ln w="9525">
              <a:noFill/>
              <a:miter lim="800000"/>
              <a:headEnd/>
              <a:tailEnd/>
            </a:ln>
          </p:spPr>
          <p:txBody>
            <a:bodyPr wrap="none">
              <a:spAutoFit/>
            </a:bodyPr>
            <a:lstStyle/>
            <a:p>
              <a:pPr eaLnBrk="0" hangingPunct="0">
                <a:defRPr/>
              </a:pPr>
              <a:endParaRPr lang="zh-TW" altLang="en-US" sz="2400" b="1">
                <a:solidFill>
                  <a:srgbClr val="000099"/>
                </a:solidFill>
                <a:latin typeface="+mn-ea"/>
                <a:ea typeface="+mn-ea"/>
              </a:endParaRPr>
            </a:p>
          </p:txBody>
        </p:sp>
        <p:sp>
          <p:nvSpPr>
            <p:cNvPr id="22" name="Text Box 36"/>
            <p:cNvSpPr txBox="1">
              <a:spLocks noChangeArrowheads="1"/>
            </p:cNvSpPr>
            <p:nvPr/>
          </p:nvSpPr>
          <p:spPr bwMode="auto">
            <a:xfrm>
              <a:off x="1437740" y="4574678"/>
              <a:ext cx="184731" cy="461665"/>
            </a:xfrm>
            <a:prstGeom prst="rect">
              <a:avLst/>
            </a:prstGeom>
            <a:noFill/>
            <a:ln w="9525">
              <a:noFill/>
              <a:miter lim="800000"/>
              <a:headEnd/>
              <a:tailEnd/>
            </a:ln>
          </p:spPr>
          <p:txBody>
            <a:bodyPr wrap="none">
              <a:spAutoFit/>
            </a:bodyPr>
            <a:lstStyle/>
            <a:p>
              <a:pPr eaLnBrk="0" hangingPunct="0">
                <a:defRPr/>
              </a:pPr>
              <a:endParaRPr lang="zh-TW" altLang="en-US" sz="2400" b="1">
                <a:solidFill>
                  <a:srgbClr val="000099"/>
                </a:solidFill>
                <a:latin typeface="+mn-ea"/>
                <a:ea typeface="+mn-ea"/>
              </a:endParaRPr>
            </a:p>
          </p:txBody>
        </p:sp>
        <p:sp>
          <p:nvSpPr>
            <p:cNvPr id="6158" name="Rectangle 41"/>
            <p:cNvSpPr>
              <a:spLocks noChangeArrowheads="1"/>
            </p:cNvSpPr>
            <p:nvPr/>
          </p:nvSpPr>
          <p:spPr bwMode="auto">
            <a:xfrm>
              <a:off x="2124075" y="1414463"/>
              <a:ext cx="6119813" cy="720000"/>
            </a:xfrm>
            <a:prstGeom prst="rect">
              <a:avLst/>
            </a:prstGeom>
            <a:solidFill>
              <a:srgbClr val="FFFFA0"/>
            </a:solidFill>
            <a:ln w="9525">
              <a:noFill/>
              <a:miter lim="800000"/>
              <a:headEnd/>
              <a:tailEnd/>
            </a:ln>
            <a:effectLst>
              <a:prstShdw prst="shdw17" dist="17961" dir="2700000">
                <a:srgbClr val="99997A"/>
              </a:prstShdw>
            </a:effectLst>
          </p:spPr>
          <p:txBody>
            <a:bodyPr wrap="none" anchor="ctr"/>
            <a:lstStyle/>
            <a:p>
              <a:endParaRPr lang="zh-CN" altLang="en-US" sz="2400"/>
            </a:p>
          </p:txBody>
        </p:sp>
        <p:sp>
          <p:nvSpPr>
            <p:cNvPr id="29" name="Text Box 69"/>
            <p:cNvSpPr txBox="1">
              <a:spLocks noChangeArrowheads="1"/>
            </p:cNvSpPr>
            <p:nvPr/>
          </p:nvSpPr>
          <p:spPr bwMode="auto">
            <a:xfrm>
              <a:off x="2162390" y="3842907"/>
              <a:ext cx="6121400" cy="52322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zh-CN" altLang="en-US" sz="2800" b="1" dirty="0" smtClean="0">
                  <a:solidFill>
                    <a:srgbClr val="000099"/>
                  </a:solidFill>
                  <a:latin typeface="黑体" pitchFamily="2" charset="-122"/>
                  <a:ea typeface="黑体" pitchFamily="2" charset="-122"/>
                </a:rPr>
                <a:t>太原古交重大供热工程项目介绍</a:t>
              </a:r>
              <a:endParaRPr lang="zh-CN" altLang="en-US" sz="2800" b="1" dirty="0">
                <a:solidFill>
                  <a:srgbClr val="000099"/>
                </a:solidFill>
                <a:latin typeface="黑体" pitchFamily="2" charset="-122"/>
                <a:ea typeface="黑体" pitchFamily="2" charset="-122"/>
              </a:endParaRPr>
            </a:p>
          </p:txBody>
        </p:sp>
        <p:sp>
          <p:nvSpPr>
            <p:cNvPr id="30" name="Text Box 70"/>
            <p:cNvSpPr txBox="1">
              <a:spLocks noChangeArrowheads="1"/>
            </p:cNvSpPr>
            <p:nvPr/>
          </p:nvSpPr>
          <p:spPr bwMode="auto">
            <a:xfrm>
              <a:off x="2195513" y="2325708"/>
              <a:ext cx="5257800" cy="52322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zh-CN" altLang="en-US" sz="2800" b="1" dirty="0" smtClean="0">
                  <a:solidFill>
                    <a:srgbClr val="000099"/>
                  </a:solidFill>
                  <a:latin typeface="黑体" pitchFamily="2" charset="-122"/>
                  <a:ea typeface="黑体" pitchFamily="2" charset="-122"/>
                </a:rPr>
                <a:t>节能原理</a:t>
              </a:r>
              <a:endParaRPr lang="zh-CN" altLang="en-US" sz="2800" b="1" dirty="0">
                <a:solidFill>
                  <a:srgbClr val="000099"/>
                </a:solidFill>
                <a:latin typeface="黑体" pitchFamily="2" charset="-122"/>
                <a:ea typeface="黑体" pitchFamily="2" charset="-122"/>
              </a:endParaRPr>
            </a:p>
          </p:txBody>
        </p:sp>
        <p:sp>
          <p:nvSpPr>
            <p:cNvPr id="32" name="Text Box 68"/>
            <p:cNvSpPr txBox="1">
              <a:spLocks noChangeArrowheads="1"/>
            </p:cNvSpPr>
            <p:nvPr/>
          </p:nvSpPr>
          <p:spPr bwMode="auto">
            <a:xfrm>
              <a:off x="2193925" y="1558925"/>
              <a:ext cx="5521325" cy="52322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zh-CN" altLang="en-US" sz="2800" b="1" dirty="0" smtClean="0">
                  <a:solidFill>
                    <a:srgbClr val="000099"/>
                  </a:solidFill>
                  <a:latin typeface="黑体" pitchFamily="2" charset="-122"/>
                  <a:ea typeface="黑体" pitchFamily="2" charset="-122"/>
                </a:rPr>
                <a:t>项目背景</a:t>
              </a:r>
              <a:endParaRPr lang="zh-CN" altLang="en-US" sz="2800" b="1" dirty="0">
                <a:solidFill>
                  <a:srgbClr val="000099"/>
                </a:solidFill>
                <a:latin typeface="黑体" pitchFamily="2" charset="-122"/>
                <a:ea typeface="黑体" pitchFamily="2" charset="-122"/>
              </a:endParaRPr>
            </a:p>
          </p:txBody>
        </p:sp>
        <p:sp>
          <p:nvSpPr>
            <p:cNvPr id="6164" name="AutoShape 46" descr="u=1908138489,3426210899&amp;fm=90&amp;gp=0"/>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zh-CN" altLang="en-US" sz="2400"/>
            </a:p>
          </p:txBody>
        </p:sp>
        <p:sp>
          <p:nvSpPr>
            <p:cNvPr id="6165" name="AutoShape 48" descr="u=1908138489,3426210899&amp;fm=90&amp;gp=0"/>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zh-CN" altLang="en-US" sz="2400"/>
            </a:p>
          </p:txBody>
        </p:sp>
      </p:grpSp>
      <p:sp>
        <p:nvSpPr>
          <p:cNvPr id="6171" name="Text Box 5"/>
          <p:cNvSpPr txBox="1">
            <a:spLocks noChangeArrowheads="1"/>
          </p:cNvSpPr>
          <p:nvPr/>
        </p:nvSpPr>
        <p:spPr bwMode="auto">
          <a:xfrm>
            <a:off x="2627313" y="142852"/>
            <a:ext cx="3378200" cy="754062"/>
          </a:xfrm>
          <a:prstGeom prst="rect">
            <a:avLst/>
          </a:prstGeom>
          <a:noFill/>
          <a:ln w="9525">
            <a:noFill/>
            <a:miter lim="800000"/>
            <a:headEnd/>
            <a:tailEnd/>
          </a:ln>
        </p:spPr>
        <p:txBody>
          <a:bodyPr lIns="137588" tIns="68793" rIns="137588" bIns="68793">
            <a:spAutoFit/>
          </a:bodyPr>
          <a:lstStyle/>
          <a:p>
            <a:pPr marL="355600" indent="-355600" algn="ctr">
              <a:spcBef>
                <a:spcPct val="50000"/>
              </a:spcBef>
            </a:pPr>
            <a:r>
              <a:rPr kumimoji="1" lang="zh-CN" altLang="en-US" sz="4000" b="1" dirty="0" smtClean="0">
                <a:latin typeface="黑体" pitchFamily="2" charset="-122"/>
                <a:ea typeface="黑体" pitchFamily="2" charset="-122"/>
              </a:rPr>
              <a:t>汇报提纲</a:t>
            </a:r>
            <a:endParaRPr kumimoji="1" lang="zh-CN" altLang="en-US" sz="4000" b="1" dirty="0">
              <a:latin typeface="黑体" pitchFamily="2" charset="-122"/>
              <a:ea typeface="黑体" pitchFamily="2" charset="-122"/>
            </a:endParaRPr>
          </a:p>
        </p:txBody>
      </p:sp>
      <p:grpSp>
        <p:nvGrpSpPr>
          <p:cNvPr id="4" name="组合 41"/>
          <p:cNvGrpSpPr/>
          <p:nvPr/>
        </p:nvGrpSpPr>
        <p:grpSpPr>
          <a:xfrm>
            <a:off x="2143108" y="1874326"/>
            <a:ext cx="7799252" cy="3917748"/>
            <a:chOff x="-3074852" y="2715721"/>
            <a:chExt cx="7799252" cy="3917748"/>
          </a:xfrm>
        </p:grpSpPr>
        <p:sp>
          <p:nvSpPr>
            <p:cNvPr id="46" name="Rectangle 63"/>
            <p:cNvSpPr>
              <a:spLocks noChangeArrowheads="1"/>
            </p:cNvSpPr>
            <p:nvPr/>
          </p:nvSpPr>
          <p:spPr bwMode="auto">
            <a:xfrm>
              <a:off x="-3074852" y="5913469"/>
              <a:ext cx="6119813" cy="720000"/>
            </a:xfrm>
            <a:prstGeom prst="rect">
              <a:avLst/>
            </a:prstGeom>
            <a:solidFill>
              <a:srgbClr val="FFFFA0"/>
            </a:solidFill>
            <a:ln w="9525" algn="ctr">
              <a:noFill/>
              <a:miter lim="800000"/>
              <a:headEnd/>
              <a:tailEnd/>
            </a:ln>
            <a:effectLst>
              <a:prstShdw prst="shdw17" dist="17961" dir="2700000">
                <a:srgbClr val="99997A"/>
              </a:prstShdw>
            </a:effectLst>
          </p:spPr>
          <p:txBody>
            <a:bodyPr wrap="none" anchor="ctr"/>
            <a:lstStyle/>
            <a:p>
              <a:endParaRPr lang="zh-CN" altLang="en-US"/>
            </a:p>
          </p:txBody>
        </p:sp>
        <p:sp>
          <p:nvSpPr>
            <p:cNvPr id="80" name="Text Box 28"/>
            <p:cNvSpPr txBox="1">
              <a:spLocks noChangeArrowheads="1"/>
            </p:cNvSpPr>
            <p:nvPr/>
          </p:nvSpPr>
          <p:spPr bwMode="auto">
            <a:xfrm>
              <a:off x="1418690" y="2715721"/>
              <a:ext cx="182695" cy="367207"/>
            </a:xfrm>
            <a:prstGeom prst="rect">
              <a:avLst/>
            </a:prstGeom>
            <a:noFill/>
            <a:ln w="9525">
              <a:noFill/>
              <a:miter lim="800000"/>
              <a:headEnd/>
              <a:tailEnd/>
            </a:ln>
          </p:spPr>
          <p:txBody>
            <a:bodyPr wrap="none">
              <a:spAutoFit/>
            </a:bodyPr>
            <a:lstStyle/>
            <a:p>
              <a:pPr eaLnBrk="0" hangingPunct="0">
                <a:defRPr/>
              </a:pPr>
              <a:endParaRPr lang="zh-TW" altLang="en-US" b="1">
                <a:solidFill>
                  <a:srgbClr val="000099"/>
                </a:solidFill>
                <a:latin typeface="+mn-ea"/>
                <a:ea typeface="+mn-ea"/>
              </a:endParaRPr>
            </a:p>
          </p:txBody>
        </p:sp>
        <p:sp>
          <p:nvSpPr>
            <p:cNvPr id="77" name="Text Box 32"/>
            <p:cNvSpPr txBox="1">
              <a:spLocks noChangeArrowheads="1"/>
            </p:cNvSpPr>
            <p:nvPr/>
          </p:nvSpPr>
          <p:spPr bwMode="auto">
            <a:xfrm>
              <a:off x="1437740" y="3652359"/>
              <a:ext cx="182695" cy="367208"/>
            </a:xfrm>
            <a:prstGeom prst="rect">
              <a:avLst/>
            </a:prstGeom>
            <a:noFill/>
            <a:ln w="9525">
              <a:noFill/>
              <a:miter lim="800000"/>
              <a:headEnd/>
              <a:tailEnd/>
            </a:ln>
          </p:spPr>
          <p:txBody>
            <a:bodyPr wrap="none">
              <a:spAutoFit/>
            </a:bodyPr>
            <a:lstStyle/>
            <a:p>
              <a:pPr eaLnBrk="0" hangingPunct="0">
                <a:defRPr/>
              </a:pPr>
              <a:endParaRPr lang="zh-TW" altLang="en-US" b="1">
                <a:solidFill>
                  <a:srgbClr val="000099"/>
                </a:solidFill>
                <a:latin typeface="+mn-ea"/>
                <a:ea typeface="+mn-ea"/>
              </a:endParaRPr>
            </a:p>
          </p:txBody>
        </p:sp>
        <p:sp>
          <p:nvSpPr>
            <p:cNvPr id="74" name="Text Box 36"/>
            <p:cNvSpPr txBox="1">
              <a:spLocks noChangeArrowheads="1"/>
            </p:cNvSpPr>
            <p:nvPr/>
          </p:nvSpPr>
          <p:spPr bwMode="auto">
            <a:xfrm>
              <a:off x="1437739" y="4574677"/>
              <a:ext cx="182695" cy="367206"/>
            </a:xfrm>
            <a:prstGeom prst="rect">
              <a:avLst/>
            </a:prstGeom>
            <a:noFill/>
            <a:ln w="9525">
              <a:noFill/>
              <a:miter lim="800000"/>
              <a:headEnd/>
              <a:tailEnd/>
            </a:ln>
          </p:spPr>
          <p:txBody>
            <a:bodyPr wrap="none">
              <a:spAutoFit/>
            </a:bodyPr>
            <a:lstStyle/>
            <a:p>
              <a:pPr eaLnBrk="0" hangingPunct="0">
                <a:defRPr/>
              </a:pPr>
              <a:endParaRPr lang="zh-TW" altLang="en-US" b="1">
                <a:solidFill>
                  <a:srgbClr val="000099"/>
                </a:solidFill>
                <a:latin typeface="+mn-ea"/>
                <a:ea typeface="+mn-ea"/>
              </a:endParaRPr>
            </a:p>
          </p:txBody>
        </p:sp>
        <p:sp>
          <p:nvSpPr>
            <p:cNvPr id="62" name="AutoShape 46" descr="u=1908138489,3426210899&amp;fm=90&amp;gp=0"/>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zh-CN" altLang="en-US"/>
            </a:p>
          </p:txBody>
        </p:sp>
        <p:sp>
          <p:nvSpPr>
            <p:cNvPr id="63" name="AutoShape 48" descr="u=1908138489,3426210899&amp;fm=90&amp;gp=0"/>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zh-CN" altLang="en-US"/>
            </a:p>
          </p:txBody>
        </p:sp>
      </p:grpSp>
      <p:sp>
        <p:nvSpPr>
          <p:cNvPr id="84" name="Text Box 28"/>
          <p:cNvSpPr txBox="1">
            <a:spLocks noChangeArrowheads="1"/>
          </p:cNvSpPr>
          <p:nvPr/>
        </p:nvSpPr>
        <p:spPr bwMode="auto">
          <a:xfrm>
            <a:off x="1684185" y="2428375"/>
            <a:ext cx="184731" cy="461665"/>
          </a:xfrm>
          <a:prstGeom prst="rect">
            <a:avLst/>
          </a:prstGeom>
          <a:noFill/>
          <a:ln w="9525">
            <a:noFill/>
            <a:miter lim="800000"/>
            <a:headEnd/>
            <a:tailEnd/>
          </a:ln>
        </p:spPr>
        <p:txBody>
          <a:bodyPr wrap="none">
            <a:spAutoFit/>
          </a:bodyPr>
          <a:lstStyle/>
          <a:p>
            <a:pPr eaLnBrk="0" hangingPunct="0">
              <a:defRPr/>
            </a:pPr>
            <a:endParaRPr lang="zh-TW" altLang="en-US" sz="2400" b="1">
              <a:solidFill>
                <a:srgbClr val="000099"/>
              </a:solidFill>
              <a:latin typeface="+mn-ea"/>
              <a:ea typeface="+mn-ea"/>
            </a:endParaRPr>
          </a:p>
        </p:txBody>
      </p:sp>
      <p:pic>
        <p:nvPicPr>
          <p:cNvPr id="85" name="Picture 27" descr="Picture1"/>
          <p:cNvPicPr>
            <a:picLocks noChangeAspect="1" noChangeArrowheads="1"/>
          </p:cNvPicPr>
          <p:nvPr/>
        </p:nvPicPr>
        <p:blipFill>
          <a:blip r:embed="rId2" cstate="print"/>
          <a:srcRect/>
          <a:stretch>
            <a:fillRect/>
          </a:stretch>
        </p:blipFill>
        <p:spPr bwMode="auto">
          <a:xfrm>
            <a:off x="1428728" y="2928934"/>
            <a:ext cx="347120" cy="373649"/>
          </a:xfrm>
          <a:prstGeom prst="rect">
            <a:avLst/>
          </a:prstGeom>
          <a:noFill/>
          <a:ln w="9525">
            <a:noFill/>
            <a:miter lim="800000"/>
            <a:headEnd/>
            <a:tailEnd/>
          </a:ln>
        </p:spPr>
      </p:pic>
      <p:pic>
        <p:nvPicPr>
          <p:cNvPr id="86" name="Picture 27" descr="Picture1"/>
          <p:cNvPicPr>
            <a:picLocks noChangeAspect="1" noChangeArrowheads="1"/>
          </p:cNvPicPr>
          <p:nvPr/>
        </p:nvPicPr>
        <p:blipFill>
          <a:blip r:embed="rId2" cstate="print"/>
          <a:srcRect/>
          <a:stretch>
            <a:fillRect/>
          </a:stretch>
        </p:blipFill>
        <p:spPr bwMode="auto">
          <a:xfrm>
            <a:off x="1428728" y="3714752"/>
            <a:ext cx="347120" cy="373649"/>
          </a:xfrm>
          <a:prstGeom prst="rect">
            <a:avLst/>
          </a:prstGeom>
          <a:noFill/>
          <a:ln w="9525">
            <a:noFill/>
            <a:miter lim="800000"/>
            <a:headEnd/>
            <a:tailEnd/>
          </a:ln>
        </p:spPr>
      </p:pic>
      <p:grpSp>
        <p:nvGrpSpPr>
          <p:cNvPr id="5" name="组合 120"/>
          <p:cNvGrpSpPr/>
          <p:nvPr/>
        </p:nvGrpSpPr>
        <p:grpSpPr>
          <a:xfrm>
            <a:off x="1191600" y="2714620"/>
            <a:ext cx="863600" cy="720000"/>
            <a:chOff x="1173894" y="2714620"/>
            <a:chExt cx="863600" cy="720000"/>
          </a:xfrm>
        </p:grpSpPr>
        <p:sp>
          <p:nvSpPr>
            <p:cNvPr id="118" name="Rectangle 58"/>
            <p:cNvSpPr>
              <a:spLocks noChangeArrowheads="1"/>
            </p:cNvSpPr>
            <p:nvPr/>
          </p:nvSpPr>
          <p:spPr bwMode="auto">
            <a:xfrm>
              <a:off x="1173894" y="2714620"/>
              <a:ext cx="863600" cy="720000"/>
            </a:xfrm>
            <a:prstGeom prst="rect">
              <a:avLst/>
            </a:prstGeom>
            <a:solidFill>
              <a:srgbClr val="FFFFA0"/>
            </a:solidFill>
            <a:ln w="9525" algn="ctr">
              <a:noFill/>
              <a:miter lim="800000"/>
              <a:headEnd/>
              <a:tailEnd/>
            </a:ln>
            <a:effectLst>
              <a:prstShdw prst="shdw17" dist="17961" dir="2700000">
                <a:srgbClr val="99997A"/>
              </a:prstShdw>
            </a:effectLst>
          </p:spPr>
          <p:txBody>
            <a:bodyPr wrap="none" anchor="ctr"/>
            <a:lstStyle/>
            <a:p>
              <a:endParaRPr lang="zh-CN" altLang="en-US" sz="2400"/>
            </a:p>
          </p:txBody>
        </p:sp>
        <p:sp>
          <p:nvSpPr>
            <p:cNvPr id="119" name="Oval 26"/>
            <p:cNvSpPr>
              <a:spLocks noChangeArrowheads="1"/>
            </p:cNvSpPr>
            <p:nvPr/>
          </p:nvSpPr>
          <p:spPr bwMode="gray">
            <a:xfrm>
              <a:off x="1409219" y="2838389"/>
              <a:ext cx="448139" cy="447735"/>
            </a:xfrm>
            <a:prstGeom prst="ellipse">
              <a:avLst/>
            </a:prstGeom>
            <a:gradFill rotWithShape="1">
              <a:gsLst>
                <a:gs pos="0">
                  <a:srgbClr val="C457D3"/>
                </a:gs>
                <a:gs pos="100000">
                  <a:srgbClr val="461F4B"/>
                </a:gs>
              </a:gsLst>
              <a:path path="shape">
                <a:fillToRect l="50000" t="50000" r="50000" b="50000"/>
              </a:path>
            </a:gradFill>
            <a:ln w="9525">
              <a:noFill/>
              <a:round/>
              <a:headEnd/>
              <a:tailEnd/>
            </a:ln>
          </p:spPr>
          <p:txBody>
            <a:bodyPr wrap="none" anchor="ctr"/>
            <a:lstStyle/>
            <a:p>
              <a:pPr algn="ctr">
                <a:defRPr/>
              </a:pPr>
              <a:endParaRPr lang="zh-TW" altLang="en-US" sz="2400" b="1">
                <a:solidFill>
                  <a:srgbClr val="000099"/>
                </a:solidFill>
                <a:latin typeface="+mn-ea"/>
                <a:ea typeface="+mn-ea"/>
              </a:endParaRPr>
            </a:p>
          </p:txBody>
        </p:sp>
        <p:pic>
          <p:nvPicPr>
            <p:cNvPr id="120" name="Picture 27" descr="Picture1"/>
            <p:cNvPicPr>
              <a:picLocks noChangeAspect="1" noChangeArrowheads="1"/>
            </p:cNvPicPr>
            <p:nvPr/>
          </p:nvPicPr>
          <p:blipFill>
            <a:blip r:embed="rId2" cstate="print"/>
            <a:srcRect/>
            <a:stretch>
              <a:fillRect/>
            </a:stretch>
          </p:blipFill>
          <p:spPr bwMode="auto">
            <a:xfrm>
              <a:off x="1446362" y="2857496"/>
              <a:ext cx="347120" cy="373649"/>
            </a:xfrm>
            <a:prstGeom prst="rect">
              <a:avLst/>
            </a:prstGeom>
            <a:noFill/>
            <a:ln w="9525">
              <a:noFill/>
              <a:miter lim="800000"/>
              <a:headEnd/>
              <a:tailEnd/>
            </a:ln>
          </p:spPr>
        </p:pic>
      </p:grpSp>
      <p:grpSp>
        <p:nvGrpSpPr>
          <p:cNvPr id="6" name="组合 122"/>
          <p:cNvGrpSpPr/>
          <p:nvPr/>
        </p:nvGrpSpPr>
        <p:grpSpPr>
          <a:xfrm>
            <a:off x="1191600" y="3502800"/>
            <a:ext cx="863600" cy="720000"/>
            <a:chOff x="1173894" y="2714620"/>
            <a:chExt cx="863600" cy="720000"/>
          </a:xfrm>
        </p:grpSpPr>
        <p:sp>
          <p:nvSpPr>
            <p:cNvPr id="124" name="Rectangle 58"/>
            <p:cNvSpPr>
              <a:spLocks noChangeArrowheads="1"/>
            </p:cNvSpPr>
            <p:nvPr/>
          </p:nvSpPr>
          <p:spPr bwMode="auto">
            <a:xfrm>
              <a:off x="1173894" y="2714620"/>
              <a:ext cx="863600" cy="720000"/>
            </a:xfrm>
            <a:prstGeom prst="rect">
              <a:avLst/>
            </a:prstGeom>
            <a:solidFill>
              <a:srgbClr val="FFFFA0"/>
            </a:solidFill>
            <a:ln w="9525" algn="ctr">
              <a:noFill/>
              <a:miter lim="800000"/>
              <a:headEnd/>
              <a:tailEnd/>
            </a:ln>
            <a:effectLst>
              <a:prstShdw prst="shdw17" dist="17961" dir="2700000">
                <a:srgbClr val="99997A"/>
              </a:prstShdw>
            </a:effectLst>
          </p:spPr>
          <p:txBody>
            <a:bodyPr wrap="none" anchor="ctr"/>
            <a:lstStyle/>
            <a:p>
              <a:endParaRPr lang="zh-CN" altLang="en-US" sz="2400"/>
            </a:p>
          </p:txBody>
        </p:sp>
        <p:sp>
          <p:nvSpPr>
            <p:cNvPr id="125" name="Oval 26"/>
            <p:cNvSpPr>
              <a:spLocks noChangeArrowheads="1"/>
            </p:cNvSpPr>
            <p:nvPr/>
          </p:nvSpPr>
          <p:spPr bwMode="gray">
            <a:xfrm>
              <a:off x="1409219" y="2838389"/>
              <a:ext cx="448139" cy="447735"/>
            </a:xfrm>
            <a:prstGeom prst="ellipse">
              <a:avLst/>
            </a:prstGeom>
            <a:gradFill rotWithShape="1">
              <a:gsLst>
                <a:gs pos="0">
                  <a:srgbClr val="C457D3"/>
                </a:gs>
                <a:gs pos="100000">
                  <a:srgbClr val="461F4B"/>
                </a:gs>
              </a:gsLst>
              <a:path path="shape">
                <a:fillToRect l="50000" t="50000" r="50000" b="50000"/>
              </a:path>
            </a:gradFill>
            <a:ln w="9525">
              <a:noFill/>
              <a:round/>
              <a:headEnd/>
              <a:tailEnd/>
            </a:ln>
          </p:spPr>
          <p:txBody>
            <a:bodyPr wrap="none" anchor="ctr"/>
            <a:lstStyle/>
            <a:p>
              <a:pPr algn="ctr">
                <a:defRPr/>
              </a:pPr>
              <a:endParaRPr lang="zh-TW" altLang="en-US" sz="2400" b="1">
                <a:solidFill>
                  <a:srgbClr val="000099"/>
                </a:solidFill>
                <a:latin typeface="+mn-ea"/>
                <a:ea typeface="+mn-ea"/>
              </a:endParaRPr>
            </a:p>
          </p:txBody>
        </p:sp>
        <p:pic>
          <p:nvPicPr>
            <p:cNvPr id="126" name="Picture 27" descr="Picture1"/>
            <p:cNvPicPr>
              <a:picLocks noChangeAspect="1" noChangeArrowheads="1"/>
            </p:cNvPicPr>
            <p:nvPr/>
          </p:nvPicPr>
          <p:blipFill>
            <a:blip r:embed="rId2" cstate="print"/>
            <a:srcRect/>
            <a:stretch>
              <a:fillRect/>
            </a:stretch>
          </p:blipFill>
          <p:spPr bwMode="auto">
            <a:xfrm>
              <a:off x="1446362" y="2857496"/>
              <a:ext cx="347120" cy="373649"/>
            </a:xfrm>
            <a:prstGeom prst="rect">
              <a:avLst/>
            </a:prstGeom>
            <a:noFill/>
            <a:ln w="9525">
              <a:noFill/>
              <a:miter lim="800000"/>
              <a:headEnd/>
              <a:tailEnd/>
            </a:ln>
          </p:spPr>
        </p:pic>
      </p:grpSp>
      <p:grpSp>
        <p:nvGrpSpPr>
          <p:cNvPr id="7" name="组合 126"/>
          <p:cNvGrpSpPr/>
          <p:nvPr/>
        </p:nvGrpSpPr>
        <p:grpSpPr>
          <a:xfrm>
            <a:off x="1191600" y="4287600"/>
            <a:ext cx="863600" cy="720000"/>
            <a:chOff x="1173894" y="2714620"/>
            <a:chExt cx="863600" cy="720000"/>
          </a:xfrm>
        </p:grpSpPr>
        <p:sp>
          <p:nvSpPr>
            <p:cNvPr id="128" name="Rectangle 58"/>
            <p:cNvSpPr>
              <a:spLocks noChangeArrowheads="1"/>
            </p:cNvSpPr>
            <p:nvPr/>
          </p:nvSpPr>
          <p:spPr bwMode="auto">
            <a:xfrm>
              <a:off x="1173894" y="2714620"/>
              <a:ext cx="863600" cy="720000"/>
            </a:xfrm>
            <a:prstGeom prst="rect">
              <a:avLst/>
            </a:prstGeom>
            <a:solidFill>
              <a:srgbClr val="FFFFA0"/>
            </a:solidFill>
            <a:ln w="9525" algn="ctr">
              <a:noFill/>
              <a:miter lim="800000"/>
              <a:headEnd/>
              <a:tailEnd/>
            </a:ln>
            <a:effectLst>
              <a:prstShdw prst="shdw17" dist="17961" dir="2700000">
                <a:srgbClr val="99997A"/>
              </a:prstShdw>
            </a:effectLst>
          </p:spPr>
          <p:txBody>
            <a:bodyPr wrap="none" anchor="ctr"/>
            <a:lstStyle/>
            <a:p>
              <a:endParaRPr lang="zh-CN" altLang="en-US" sz="2400"/>
            </a:p>
          </p:txBody>
        </p:sp>
        <p:sp>
          <p:nvSpPr>
            <p:cNvPr id="129" name="Oval 26"/>
            <p:cNvSpPr>
              <a:spLocks noChangeArrowheads="1"/>
            </p:cNvSpPr>
            <p:nvPr/>
          </p:nvSpPr>
          <p:spPr bwMode="gray">
            <a:xfrm>
              <a:off x="1409219" y="2838389"/>
              <a:ext cx="448139" cy="447735"/>
            </a:xfrm>
            <a:prstGeom prst="ellipse">
              <a:avLst/>
            </a:prstGeom>
            <a:gradFill rotWithShape="1">
              <a:gsLst>
                <a:gs pos="0">
                  <a:srgbClr val="C457D3"/>
                </a:gs>
                <a:gs pos="100000">
                  <a:srgbClr val="461F4B"/>
                </a:gs>
              </a:gsLst>
              <a:path path="shape">
                <a:fillToRect l="50000" t="50000" r="50000" b="50000"/>
              </a:path>
            </a:gradFill>
            <a:ln w="9525">
              <a:noFill/>
              <a:round/>
              <a:headEnd/>
              <a:tailEnd/>
            </a:ln>
          </p:spPr>
          <p:txBody>
            <a:bodyPr wrap="none" anchor="ctr"/>
            <a:lstStyle/>
            <a:p>
              <a:pPr algn="ctr">
                <a:defRPr/>
              </a:pPr>
              <a:endParaRPr lang="zh-TW" altLang="en-US" sz="2400" b="1">
                <a:solidFill>
                  <a:srgbClr val="000099"/>
                </a:solidFill>
                <a:latin typeface="+mn-ea"/>
                <a:ea typeface="+mn-ea"/>
              </a:endParaRPr>
            </a:p>
          </p:txBody>
        </p:sp>
        <p:pic>
          <p:nvPicPr>
            <p:cNvPr id="130" name="Picture 27" descr="Picture1"/>
            <p:cNvPicPr>
              <a:picLocks noChangeAspect="1" noChangeArrowheads="1"/>
            </p:cNvPicPr>
            <p:nvPr/>
          </p:nvPicPr>
          <p:blipFill>
            <a:blip r:embed="rId2" cstate="print"/>
            <a:srcRect/>
            <a:stretch>
              <a:fillRect/>
            </a:stretch>
          </p:blipFill>
          <p:spPr bwMode="auto">
            <a:xfrm>
              <a:off x="1446362" y="2857496"/>
              <a:ext cx="347120" cy="373649"/>
            </a:xfrm>
            <a:prstGeom prst="rect">
              <a:avLst/>
            </a:prstGeom>
            <a:noFill/>
            <a:ln w="9525">
              <a:noFill/>
              <a:miter lim="800000"/>
              <a:headEnd/>
              <a:tailEnd/>
            </a:ln>
          </p:spPr>
        </p:pic>
      </p:grpSp>
      <p:grpSp>
        <p:nvGrpSpPr>
          <p:cNvPr id="8" name="组合 130"/>
          <p:cNvGrpSpPr/>
          <p:nvPr/>
        </p:nvGrpSpPr>
        <p:grpSpPr>
          <a:xfrm>
            <a:off x="1191600" y="5072400"/>
            <a:ext cx="863600" cy="720000"/>
            <a:chOff x="1173894" y="2714620"/>
            <a:chExt cx="863600" cy="720000"/>
          </a:xfrm>
        </p:grpSpPr>
        <p:sp>
          <p:nvSpPr>
            <p:cNvPr id="132" name="Rectangle 58"/>
            <p:cNvSpPr>
              <a:spLocks noChangeArrowheads="1"/>
            </p:cNvSpPr>
            <p:nvPr/>
          </p:nvSpPr>
          <p:spPr bwMode="auto">
            <a:xfrm>
              <a:off x="1173894" y="2714620"/>
              <a:ext cx="863600" cy="720000"/>
            </a:xfrm>
            <a:prstGeom prst="rect">
              <a:avLst/>
            </a:prstGeom>
            <a:solidFill>
              <a:srgbClr val="FFFFA0"/>
            </a:solidFill>
            <a:ln w="9525" algn="ctr">
              <a:noFill/>
              <a:miter lim="800000"/>
              <a:headEnd/>
              <a:tailEnd/>
            </a:ln>
            <a:effectLst>
              <a:prstShdw prst="shdw17" dist="17961" dir="2700000">
                <a:srgbClr val="99997A"/>
              </a:prstShdw>
            </a:effectLst>
          </p:spPr>
          <p:txBody>
            <a:bodyPr wrap="none" anchor="ctr"/>
            <a:lstStyle/>
            <a:p>
              <a:endParaRPr lang="zh-CN" altLang="en-US" sz="2400"/>
            </a:p>
          </p:txBody>
        </p:sp>
        <p:sp>
          <p:nvSpPr>
            <p:cNvPr id="133" name="Oval 26"/>
            <p:cNvSpPr>
              <a:spLocks noChangeArrowheads="1"/>
            </p:cNvSpPr>
            <p:nvPr/>
          </p:nvSpPr>
          <p:spPr bwMode="gray">
            <a:xfrm>
              <a:off x="1409219" y="2838389"/>
              <a:ext cx="448139" cy="447735"/>
            </a:xfrm>
            <a:prstGeom prst="ellipse">
              <a:avLst/>
            </a:prstGeom>
            <a:gradFill rotWithShape="1">
              <a:gsLst>
                <a:gs pos="0">
                  <a:srgbClr val="C457D3"/>
                </a:gs>
                <a:gs pos="100000">
                  <a:srgbClr val="461F4B"/>
                </a:gs>
              </a:gsLst>
              <a:path path="shape">
                <a:fillToRect l="50000" t="50000" r="50000" b="50000"/>
              </a:path>
            </a:gradFill>
            <a:ln w="9525">
              <a:noFill/>
              <a:round/>
              <a:headEnd/>
              <a:tailEnd/>
            </a:ln>
          </p:spPr>
          <p:txBody>
            <a:bodyPr wrap="none" anchor="ctr"/>
            <a:lstStyle/>
            <a:p>
              <a:pPr algn="ctr">
                <a:defRPr/>
              </a:pPr>
              <a:endParaRPr lang="zh-TW" altLang="en-US" sz="2400" b="1">
                <a:solidFill>
                  <a:srgbClr val="000099"/>
                </a:solidFill>
                <a:latin typeface="+mn-ea"/>
                <a:ea typeface="+mn-ea"/>
              </a:endParaRPr>
            </a:p>
          </p:txBody>
        </p:sp>
        <p:pic>
          <p:nvPicPr>
            <p:cNvPr id="134" name="Picture 27" descr="Picture1"/>
            <p:cNvPicPr>
              <a:picLocks noChangeAspect="1" noChangeArrowheads="1"/>
            </p:cNvPicPr>
            <p:nvPr/>
          </p:nvPicPr>
          <p:blipFill>
            <a:blip r:embed="rId2" cstate="print"/>
            <a:srcRect/>
            <a:stretch>
              <a:fillRect/>
            </a:stretch>
          </p:blipFill>
          <p:spPr bwMode="auto">
            <a:xfrm>
              <a:off x="1446362" y="2857496"/>
              <a:ext cx="347120" cy="373649"/>
            </a:xfrm>
            <a:prstGeom prst="rect">
              <a:avLst/>
            </a:prstGeom>
            <a:noFill/>
            <a:ln w="9525">
              <a:noFill/>
              <a:miter lim="800000"/>
              <a:headEnd/>
              <a:tailEnd/>
            </a:ln>
          </p:spPr>
        </p:pic>
      </p:grpSp>
      <p:grpSp>
        <p:nvGrpSpPr>
          <p:cNvPr id="10" name="组合 66"/>
          <p:cNvGrpSpPr/>
          <p:nvPr/>
        </p:nvGrpSpPr>
        <p:grpSpPr>
          <a:xfrm>
            <a:off x="1191600" y="1142984"/>
            <a:ext cx="863600" cy="720000"/>
            <a:chOff x="1173894" y="2714620"/>
            <a:chExt cx="863600" cy="720000"/>
          </a:xfrm>
        </p:grpSpPr>
        <p:sp>
          <p:nvSpPr>
            <p:cNvPr id="68" name="Rectangle 58"/>
            <p:cNvSpPr>
              <a:spLocks noChangeArrowheads="1"/>
            </p:cNvSpPr>
            <p:nvPr/>
          </p:nvSpPr>
          <p:spPr bwMode="auto">
            <a:xfrm>
              <a:off x="1173894" y="2714620"/>
              <a:ext cx="863600" cy="720000"/>
            </a:xfrm>
            <a:prstGeom prst="rect">
              <a:avLst/>
            </a:prstGeom>
            <a:solidFill>
              <a:srgbClr val="FFFFA0"/>
            </a:solidFill>
            <a:ln w="9525" algn="ctr">
              <a:noFill/>
              <a:miter lim="800000"/>
              <a:headEnd/>
              <a:tailEnd/>
            </a:ln>
            <a:effectLst>
              <a:prstShdw prst="shdw17" dist="17961" dir="2700000">
                <a:srgbClr val="99997A"/>
              </a:prstShdw>
            </a:effectLst>
          </p:spPr>
          <p:txBody>
            <a:bodyPr wrap="none" anchor="ctr"/>
            <a:lstStyle/>
            <a:p>
              <a:endParaRPr lang="zh-CN" altLang="en-US" sz="2400"/>
            </a:p>
          </p:txBody>
        </p:sp>
        <p:sp>
          <p:nvSpPr>
            <p:cNvPr id="69" name="Oval 26"/>
            <p:cNvSpPr>
              <a:spLocks noChangeArrowheads="1"/>
            </p:cNvSpPr>
            <p:nvPr/>
          </p:nvSpPr>
          <p:spPr bwMode="gray">
            <a:xfrm>
              <a:off x="1409219" y="2838389"/>
              <a:ext cx="448139" cy="447735"/>
            </a:xfrm>
            <a:prstGeom prst="ellipse">
              <a:avLst/>
            </a:prstGeom>
            <a:gradFill rotWithShape="1">
              <a:gsLst>
                <a:gs pos="0">
                  <a:srgbClr val="C457D3"/>
                </a:gs>
                <a:gs pos="100000">
                  <a:srgbClr val="461F4B"/>
                </a:gs>
              </a:gsLst>
              <a:path path="shape">
                <a:fillToRect l="50000" t="50000" r="50000" b="50000"/>
              </a:path>
            </a:gradFill>
            <a:ln w="9525">
              <a:noFill/>
              <a:round/>
              <a:headEnd/>
              <a:tailEnd/>
            </a:ln>
          </p:spPr>
          <p:txBody>
            <a:bodyPr wrap="none" anchor="ctr"/>
            <a:lstStyle/>
            <a:p>
              <a:pPr algn="ctr">
                <a:defRPr/>
              </a:pPr>
              <a:endParaRPr lang="zh-TW" altLang="en-US" sz="2400" b="1">
                <a:solidFill>
                  <a:srgbClr val="000099"/>
                </a:solidFill>
                <a:latin typeface="+mn-ea"/>
                <a:ea typeface="+mn-ea"/>
              </a:endParaRPr>
            </a:p>
          </p:txBody>
        </p:sp>
        <p:pic>
          <p:nvPicPr>
            <p:cNvPr id="70" name="Picture 27" descr="Picture1"/>
            <p:cNvPicPr>
              <a:picLocks noChangeAspect="1" noChangeArrowheads="1"/>
            </p:cNvPicPr>
            <p:nvPr/>
          </p:nvPicPr>
          <p:blipFill>
            <a:blip r:embed="rId2" cstate="print"/>
            <a:srcRect/>
            <a:stretch>
              <a:fillRect/>
            </a:stretch>
          </p:blipFill>
          <p:spPr bwMode="auto">
            <a:xfrm>
              <a:off x="1446362" y="2857496"/>
              <a:ext cx="347120" cy="373649"/>
            </a:xfrm>
            <a:prstGeom prst="rect">
              <a:avLst/>
            </a:prstGeom>
            <a:noFill/>
            <a:ln w="9525">
              <a:noFill/>
              <a:miter lim="800000"/>
              <a:headEnd/>
              <a:tailEnd/>
            </a:ln>
          </p:spPr>
        </p:pic>
      </p:grpSp>
      <p:sp>
        <p:nvSpPr>
          <p:cNvPr id="61" name="Text Box 71"/>
          <p:cNvSpPr txBox="1">
            <a:spLocks noChangeArrowheads="1"/>
          </p:cNvSpPr>
          <p:nvPr/>
        </p:nvSpPr>
        <p:spPr bwMode="auto">
          <a:xfrm>
            <a:off x="2198499" y="2780928"/>
            <a:ext cx="5257800" cy="52322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zh-CN" altLang="en-US" sz="2800" b="1" dirty="0" smtClean="0">
                <a:solidFill>
                  <a:srgbClr val="000099"/>
                </a:solidFill>
                <a:latin typeface="黑体" pitchFamily="2" charset="-122"/>
                <a:ea typeface="黑体" pitchFamily="2" charset="-122"/>
              </a:rPr>
              <a:t>系列低位能分级研究成果介绍</a:t>
            </a:r>
          </a:p>
        </p:txBody>
      </p:sp>
      <p:sp>
        <p:nvSpPr>
          <p:cNvPr id="64" name="Text Box 68"/>
          <p:cNvSpPr txBox="1">
            <a:spLocks noChangeArrowheads="1"/>
          </p:cNvSpPr>
          <p:nvPr/>
        </p:nvSpPr>
        <p:spPr bwMode="auto">
          <a:xfrm>
            <a:off x="2143108" y="5191796"/>
            <a:ext cx="5257800" cy="52322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zh-CN" altLang="en-US" sz="2800" b="1" dirty="0" smtClean="0">
                <a:solidFill>
                  <a:srgbClr val="000099"/>
                </a:solidFill>
                <a:latin typeface="黑体" pitchFamily="2" charset="-122"/>
                <a:ea typeface="黑体" pitchFamily="2" charset="-122"/>
              </a:rPr>
              <a:t>推动行业科技进步的作用和意义</a:t>
            </a:r>
            <a:endParaRPr lang="zh-CN" altLang="en-US" sz="2800" b="1" dirty="0">
              <a:solidFill>
                <a:srgbClr val="000099"/>
              </a:solidFill>
              <a:latin typeface="黑体" pitchFamily="2" charset="-122"/>
              <a:ea typeface="黑体" pitchFamily="2" charset="-122"/>
            </a:endParaRPr>
          </a:p>
        </p:txBody>
      </p:sp>
      <p:sp>
        <p:nvSpPr>
          <p:cNvPr id="66" name="Text Box 70"/>
          <p:cNvSpPr txBox="1">
            <a:spLocks noChangeArrowheads="1"/>
          </p:cNvSpPr>
          <p:nvPr/>
        </p:nvSpPr>
        <p:spPr bwMode="auto">
          <a:xfrm>
            <a:off x="2171720" y="4357694"/>
            <a:ext cx="5257800" cy="52322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zh-CN" altLang="en-US" sz="2800" b="1" dirty="0" smtClean="0">
                <a:solidFill>
                  <a:srgbClr val="000099"/>
                </a:solidFill>
                <a:latin typeface="黑体" pitchFamily="2" charset="-122"/>
                <a:ea typeface="黑体" pitchFamily="2" charset="-122"/>
              </a:rPr>
              <a:t>示范应用项目及经济社会效益</a:t>
            </a:r>
            <a:endParaRPr lang="zh-CN" altLang="en-US" sz="2800" b="1" dirty="0">
              <a:solidFill>
                <a:srgbClr val="000099"/>
              </a:solidFill>
              <a:latin typeface="黑体" pitchFamily="2" charset="-122"/>
              <a:ea typeface="黑体" pitchFamily="2" charset="-122"/>
            </a:endParaRPr>
          </a:p>
        </p:txBody>
      </p:sp>
      <p:grpSp>
        <p:nvGrpSpPr>
          <p:cNvPr id="65" name="组合 130"/>
          <p:cNvGrpSpPr/>
          <p:nvPr/>
        </p:nvGrpSpPr>
        <p:grpSpPr>
          <a:xfrm>
            <a:off x="1214414" y="5857892"/>
            <a:ext cx="863600" cy="720000"/>
            <a:chOff x="1173894" y="2714620"/>
            <a:chExt cx="863600" cy="720000"/>
          </a:xfrm>
        </p:grpSpPr>
        <p:sp>
          <p:nvSpPr>
            <p:cNvPr id="67" name="Rectangle 58"/>
            <p:cNvSpPr>
              <a:spLocks noChangeArrowheads="1"/>
            </p:cNvSpPr>
            <p:nvPr/>
          </p:nvSpPr>
          <p:spPr bwMode="auto">
            <a:xfrm>
              <a:off x="1173894" y="2714620"/>
              <a:ext cx="863600" cy="720000"/>
            </a:xfrm>
            <a:prstGeom prst="rect">
              <a:avLst/>
            </a:prstGeom>
            <a:solidFill>
              <a:srgbClr val="FFFFA0"/>
            </a:solidFill>
            <a:ln w="9525" algn="ctr">
              <a:noFill/>
              <a:miter lim="800000"/>
              <a:headEnd/>
              <a:tailEnd/>
            </a:ln>
            <a:effectLst>
              <a:prstShdw prst="shdw17" dist="17961" dir="2700000">
                <a:srgbClr val="99997A"/>
              </a:prstShdw>
            </a:effectLst>
          </p:spPr>
          <p:txBody>
            <a:bodyPr wrap="none" anchor="ctr"/>
            <a:lstStyle/>
            <a:p>
              <a:endParaRPr lang="zh-CN" altLang="en-US" sz="2400"/>
            </a:p>
          </p:txBody>
        </p:sp>
        <p:sp>
          <p:nvSpPr>
            <p:cNvPr id="71" name="Oval 26"/>
            <p:cNvSpPr>
              <a:spLocks noChangeArrowheads="1"/>
            </p:cNvSpPr>
            <p:nvPr/>
          </p:nvSpPr>
          <p:spPr bwMode="gray">
            <a:xfrm>
              <a:off x="1409219" y="2838389"/>
              <a:ext cx="448139" cy="447735"/>
            </a:xfrm>
            <a:prstGeom prst="ellipse">
              <a:avLst/>
            </a:prstGeom>
            <a:gradFill rotWithShape="1">
              <a:gsLst>
                <a:gs pos="0">
                  <a:srgbClr val="C457D3"/>
                </a:gs>
                <a:gs pos="100000">
                  <a:srgbClr val="461F4B"/>
                </a:gs>
              </a:gsLst>
              <a:path path="shape">
                <a:fillToRect l="50000" t="50000" r="50000" b="50000"/>
              </a:path>
            </a:gradFill>
            <a:ln w="9525">
              <a:noFill/>
              <a:round/>
              <a:headEnd/>
              <a:tailEnd/>
            </a:ln>
          </p:spPr>
          <p:txBody>
            <a:bodyPr wrap="none" anchor="ctr"/>
            <a:lstStyle/>
            <a:p>
              <a:pPr algn="ctr">
                <a:defRPr/>
              </a:pPr>
              <a:endParaRPr lang="zh-TW" altLang="en-US" sz="2400" b="1">
                <a:solidFill>
                  <a:srgbClr val="000099"/>
                </a:solidFill>
                <a:latin typeface="+mn-ea"/>
                <a:ea typeface="+mn-ea"/>
              </a:endParaRPr>
            </a:p>
          </p:txBody>
        </p:sp>
        <p:pic>
          <p:nvPicPr>
            <p:cNvPr id="72" name="Picture 27" descr="Picture1"/>
            <p:cNvPicPr>
              <a:picLocks noChangeAspect="1" noChangeArrowheads="1"/>
            </p:cNvPicPr>
            <p:nvPr/>
          </p:nvPicPr>
          <p:blipFill>
            <a:blip r:embed="rId2" cstate="print"/>
            <a:srcRect/>
            <a:stretch>
              <a:fillRect/>
            </a:stretch>
          </p:blipFill>
          <p:spPr bwMode="auto">
            <a:xfrm>
              <a:off x="1446362" y="2857496"/>
              <a:ext cx="347120" cy="373649"/>
            </a:xfrm>
            <a:prstGeom prst="rect">
              <a:avLst/>
            </a:prstGeom>
            <a:noFill/>
            <a:ln w="9525">
              <a:noFill/>
              <a:miter lim="800000"/>
              <a:headEnd/>
              <a:tailEnd/>
            </a:ln>
          </p:spPr>
        </p:pic>
      </p:grpSp>
      <p:sp>
        <p:nvSpPr>
          <p:cNvPr id="73" name="Text Box 68"/>
          <p:cNvSpPr txBox="1">
            <a:spLocks noChangeArrowheads="1"/>
          </p:cNvSpPr>
          <p:nvPr/>
        </p:nvSpPr>
        <p:spPr bwMode="auto">
          <a:xfrm>
            <a:off x="2071670" y="6049028"/>
            <a:ext cx="5257800" cy="52322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zh-CN" altLang="en-US" sz="2800" b="1" dirty="0" smtClean="0">
                <a:solidFill>
                  <a:srgbClr val="000099"/>
                </a:solidFill>
                <a:latin typeface="黑体" pitchFamily="2" charset="-122"/>
                <a:ea typeface="黑体" pitchFamily="2" charset="-122"/>
              </a:rPr>
              <a:t>推动行业科技进步的作用和意义</a:t>
            </a:r>
            <a:endParaRPr lang="zh-CN" altLang="en-US" sz="2800" b="1" dirty="0">
              <a:solidFill>
                <a:srgbClr val="000099"/>
              </a:solidFill>
              <a:latin typeface="黑体" pitchFamily="2" charset="-122"/>
              <a:ea typeface="黑体" pitchFamily="2" charset="-122"/>
            </a:endParaRPr>
          </a:p>
        </p:txBody>
      </p:sp>
      <p:sp>
        <p:nvSpPr>
          <p:cNvPr id="75" name="Rectangle 63"/>
          <p:cNvSpPr>
            <a:spLocks noChangeArrowheads="1"/>
          </p:cNvSpPr>
          <p:nvPr/>
        </p:nvSpPr>
        <p:spPr bwMode="auto">
          <a:xfrm>
            <a:off x="2143108" y="5786454"/>
            <a:ext cx="6119813" cy="720000"/>
          </a:xfrm>
          <a:prstGeom prst="rect">
            <a:avLst/>
          </a:prstGeom>
          <a:solidFill>
            <a:srgbClr val="FFFFA0"/>
          </a:solidFill>
          <a:ln w="9525" algn="ctr">
            <a:noFill/>
            <a:miter lim="800000"/>
            <a:headEnd/>
            <a:tailEnd/>
          </a:ln>
          <a:effectLst>
            <a:prstShdw prst="shdw17" dist="17961" dir="2700000">
              <a:srgbClr val="99997A"/>
            </a:prstShdw>
          </a:effectLst>
        </p:spPr>
        <p:txBody>
          <a:bodyPr wrap="none" anchor="ctr"/>
          <a:lstStyle/>
          <a:p>
            <a:r>
              <a:rPr lang="zh-CN" altLang="en-US" sz="2800" b="1" dirty="0" smtClean="0">
                <a:solidFill>
                  <a:schemeClr val="tx2"/>
                </a:solidFill>
                <a:latin typeface="黑体" pitchFamily="2" charset="-122"/>
                <a:ea typeface="黑体" pitchFamily="2" charset="-122"/>
              </a:rPr>
              <a:t>关于推广京津冀协同供热的意义</a:t>
            </a:r>
            <a:endParaRPr lang="zh-CN" altLang="en-US" sz="2800" b="1" dirty="0">
              <a:solidFill>
                <a:schemeClr val="tx2"/>
              </a:solidFill>
              <a:latin typeface="黑体" pitchFamily="2" charset="-122"/>
              <a:ea typeface="黑体" pitchFamily="2" charset="-122"/>
            </a:endParaRPr>
          </a:p>
        </p:txBody>
      </p:sp>
    </p:spTree>
  </p:cSld>
  <p:clrMapOvr>
    <a:masterClrMapping/>
  </p:clrMapOvr>
  <p:transition advTm="6837">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23528" y="476672"/>
            <a:ext cx="7596554" cy="785812"/>
          </a:xfrm>
          <a:prstGeom prst="rect">
            <a:avLst/>
          </a:prstGeom>
          <a:noFill/>
          <a:ln w="9525">
            <a:noFill/>
            <a:miter lim="800000"/>
            <a:headEnd/>
            <a:tailEnd/>
          </a:ln>
          <a:effectLst/>
        </p:spPr>
        <p:txBody>
          <a:bodyPr anchor="ctr"/>
          <a:lstStyle/>
          <a:p>
            <a:pPr>
              <a:lnSpc>
                <a:spcPct val="200000"/>
              </a:lnSpc>
              <a:defRPr/>
            </a:pPr>
            <a:r>
              <a:rPr lang="en-US" altLang="zh-CN" sz="2400" b="1" kern="0" dirty="0" smtClean="0">
                <a:solidFill>
                  <a:schemeClr val="tx2"/>
                </a:solidFill>
                <a:latin typeface="黑体" pitchFamily="2" charset="-122"/>
                <a:ea typeface="黑体" pitchFamily="2" charset="-122"/>
                <a:cs typeface="+mj-cs"/>
              </a:rPr>
              <a:t>4</a:t>
            </a:r>
            <a:r>
              <a:rPr lang="zh-CN" altLang="en-US" sz="2400" b="1" kern="0" dirty="0" smtClean="0">
                <a:solidFill>
                  <a:schemeClr val="tx2"/>
                </a:solidFill>
                <a:latin typeface="黑体" pitchFamily="2" charset="-122"/>
                <a:ea typeface="黑体" pitchFamily="2" charset="-122"/>
                <a:cs typeface="+mj-cs"/>
              </a:rPr>
              <a:t>、古交供热项目简介</a:t>
            </a:r>
            <a:endParaRPr lang="zh-CN" altLang="en-US" sz="2400" b="1" kern="0" dirty="0">
              <a:solidFill>
                <a:schemeClr val="tx2"/>
              </a:solidFill>
              <a:latin typeface="黑体" pitchFamily="2" charset="-122"/>
              <a:ea typeface="黑体" pitchFamily="2" charset="-122"/>
              <a:cs typeface="+mj-cs"/>
            </a:endParaRPr>
          </a:p>
          <a:p>
            <a:pPr>
              <a:defRPr/>
            </a:pPr>
            <a:endParaRPr lang="zh-CN" altLang="en-US" sz="3600" b="1" kern="0" dirty="0">
              <a:solidFill>
                <a:schemeClr val="tx2"/>
              </a:solidFill>
              <a:latin typeface="黑体" pitchFamily="2" charset="-122"/>
              <a:ea typeface="黑体" pitchFamily="2" charset="-122"/>
              <a:cs typeface="+mj-cs"/>
            </a:endParaRPr>
          </a:p>
        </p:txBody>
      </p:sp>
      <p:sp>
        <p:nvSpPr>
          <p:cNvPr id="5" name="矩形 4"/>
          <p:cNvSpPr/>
          <p:nvPr/>
        </p:nvSpPr>
        <p:spPr>
          <a:xfrm>
            <a:off x="142844" y="1071546"/>
            <a:ext cx="8786874" cy="3388620"/>
          </a:xfrm>
          <a:prstGeom prst="rect">
            <a:avLst/>
          </a:prstGeom>
        </p:spPr>
        <p:txBody>
          <a:bodyPr wrap="square">
            <a:spAutoFit/>
          </a:bodyPr>
          <a:lstStyle/>
          <a:p>
            <a:pPr marL="357188" lvl="0" indent="-357188" algn="just">
              <a:lnSpc>
                <a:spcPct val="120000"/>
              </a:lnSpc>
              <a:spcBef>
                <a:spcPts val="600"/>
              </a:spcBef>
              <a:defRPr/>
            </a:pPr>
            <a:r>
              <a:rPr lang="zh-CN" altLang="en-US" sz="2200" b="1" dirty="0" smtClean="0">
                <a:effectLst>
                  <a:outerShdw blurRad="38100" dist="38100" dir="2700000" algn="tl">
                    <a:srgbClr val="FFFFFF"/>
                  </a:outerShdw>
                </a:effectLst>
                <a:latin typeface="Times New Roman" pitchFamily="18" charset="0"/>
                <a:ea typeface="黑体" pitchFamily="49" charset="-122"/>
                <a:cs typeface="Times New Roman" pitchFamily="18" charset="0"/>
              </a:rPr>
              <a:t>项目背景：</a:t>
            </a:r>
            <a:r>
              <a:rPr lang="zh-CN" altLang="en-US" dirty="0" smtClean="0">
                <a:effectLst>
                  <a:outerShdw blurRad="38100" dist="38100" dir="2700000" algn="tl">
                    <a:srgbClr val="FFFFFF"/>
                  </a:outerShdw>
                </a:effectLst>
                <a:latin typeface="Times New Roman" pitchFamily="18" charset="0"/>
                <a:ea typeface="黑体" pitchFamily="49" charset="-122"/>
                <a:cs typeface="Times New Roman" pitchFamily="18" charset="0"/>
              </a:rPr>
              <a:t>太原市处于黄土高原高寒地区，</a:t>
            </a:r>
            <a:r>
              <a:rPr lang="zh-CN" altLang="en-US" dirty="0" smtClean="0">
                <a:solidFill>
                  <a:srgbClr val="FF0000"/>
                </a:solidFill>
                <a:effectLst>
                  <a:outerShdw blurRad="38100" dist="38100" dir="2700000" algn="tl">
                    <a:srgbClr val="FFFFFF"/>
                  </a:outerShdw>
                </a:effectLst>
                <a:latin typeface="Times New Roman" pitchFamily="18" charset="0"/>
                <a:ea typeface="黑体" pitchFamily="49" charset="-122"/>
                <a:cs typeface="Times New Roman" pitchFamily="18" charset="0"/>
              </a:rPr>
              <a:t>采暖期为</a:t>
            </a:r>
            <a:r>
              <a:rPr lang="en-US" altLang="en-US" dirty="0" smtClean="0">
                <a:solidFill>
                  <a:srgbClr val="FF0000"/>
                </a:solidFill>
                <a:effectLst>
                  <a:outerShdw blurRad="38100" dist="38100" dir="2700000" algn="tl">
                    <a:srgbClr val="FFFFFF"/>
                  </a:outerShdw>
                </a:effectLst>
                <a:latin typeface="Times New Roman" pitchFamily="18" charset="0"/>
                <a:ea typeface="黑体" pitchFamily="49" charset="-122"/>
                <a:cs typeface="Times New Roman" pitchFamily="18" charset="0"/>
              </a:rPr>
              <a:t>151</a:t>
            </a:r>
            <a:r>
              <a:rPr lang="zh-CN" altLang="en-US" dirty="0" smtClean="0">
                <a:solidFill>
                  <a:srgbClr val="FF0000"/>
                </a:solidFill>
                <a:effectLst>
                  <a:outerShdw blurRad="38100" dist="38100" dir="2700000" algn="tl">
                    <a:srgbClr val="FFFFFF"/>
                  </a:outerShdw>
                </a:effectLst>
                <a:latin typeface="Times New Roman" pitchFamily="18" charset="0"/>
                <a:ea typeface="黑体" pitchFamily="49" charset="-122"/>
                <a:cs typeface="Times New Roman" pitchFamily="18" charset="0"/>
              </a:rPr>
              <a:t>天</a:t>
            </a:r>
            <a:r>
              <a:rPr lang="zh-CN" altLang="en-US" dirty="0" smtClean="0">
                <a:effectLst>
                  <a:outerShdw blurRad="38100" dist="38100" dir="2700000" algn="tl">
                    <a:srgbClr val="FFFFFF"/>
                  </a:outerShdw>
                </a:effectLst>
                <a:latin typeface="Times New Roman" pitchFamily="18" charset="0"/>
                <a:ea typeface="黑体" pitchFamily="49" charset="-122"/>
                <a:cs typeface="Times New Roman" pitchFamily="18" charset="0"/>
              </a:rPr>
              <a:t>。截止</a:t>
            </a:r>
            <a:r>
              <a:rPr lang="en-US" altLang="en-US" dirty="0" smtClean="0">
                <a:effectLst>
                  <a:outerShdw blurRad="38100" dist="38100" dir="2700000" algn="tl">
                    <a:srgbClr val="FFFFFF"/>
                  </a:outerShdw>
                </a:effectLst>
                <a:latin typeface="Times New Roman" pitchFamily="18" charset="0"/>
                <a:ea typeface="黑体" pitchFamily="49" charset="-122"/>
                <a:cs typeface="Times New Roman" pitchFamily="18" charset="0"/>
              </a:rPr>
              <a:t>2012</a:t>
            </a:r>
            <a:r>
              <a:rPr lang="zh-CN" altLang="en-US" dirty="0" smtClean="0">
                <a:effectLst>
                  <a:outerShdw blurRad="38100" dist="38100" dir="2700000" algn="tl">
                    <a:srgbClr val="FFFFFF"/>
                  </a:outerShdw>
                </a:effectLst>
                <a:latin typeface="Times New Roman" pitchFamily="18" charset="0"/>
                <a:ea typeface="黑体" pitchFamily="49" charset="-122"/>
                <a:cs typeface="Times New Roman" pitchFamily="18" charset="0"/>
              </a:rPr>
              <a:t>年底，太原市现状建筑供热面积</a:t>
            </a:r>
            <a:r>
              <a:rPr lang="en-US" altLang="en-US" dirty="0" smtClean="0">
                <a:solidFill>
                  <a:srgbClr val="FF0000"/>
                </a:solidFill>
                <a:effectLst>
                  <a:outerShdw blurRad="38100" dist="38100" dir="2700000" algn="tl">
                    <a:srgbClr val="FFFFFF"/>
                  </a:outerShdw>
                </a:effectLst>
                <a:latin typeface="Times New Roman" pitchFamily="18" charset="0"/>
                <a:ea typeface="黑体" pitchFamily="49" charset="-122"/>
                <a:cs typeface="Times New Roman" pitchFamily="18" charset="0"/>
              </a:rPr>
              <a:t>1.46</a:t>
            </a:r>
            <a:r>
              <a:rPr lang="zh-CN" altLang="en-US" dirty="0" smtClean="0">
                <a:solidFill>
                  <a:srgbClr val="FF0000"/>
                </a:solidFill>
                <a:effectLst>
                  <a:outerShdw blurRad="38100" dist="38100" dir="2700000" algn="tl">
                    <a:srgbClr val="FFFFFF"/>
                  </a:outerShdw>
                </a:effectLst>
                <a:latin typeface="Times New Roman" pitchFamily="18" charset="0"/>
                <a:ea typeface="黑体" pitchFamily="49" charset="-122"/>
                <a:cs typeface="Times New Roman" pitchFamily="18" charset="0"/>
              </a:rPr>
              <a:t>亿</a:t>
            </a:r>
            <a:r>
              <a:rPr lang="en-US" altLang="en-US" dirty="0" smtClean="0">
                <a:solidFill>
                  <a:srgbClr val="FF0000"/>
                </a:solidFill>
                <a:effectLst>
                  <a:outerShdw blurRad="38100" dist="38100" dir="2700000" algn="tl">
                    <a:srgbClr val="FFFFFF"/>
                  </a:outerShdw>
                </a:effectLst>
                <a:latin typeface="Times New Roman" pitchFamily="18" charset="0"/>
                <a:ea typeface="黑体" pitchFamily="49" charset="-122"/>
                <a:cs typeface="Times New Roman" pitchFamily="18" charset="0"/>
              </a:rPr>
              <a:t>m</a:t>
            </a:r>
            <a:r>
              <a:rPr lang="en-US" altLang="en-US" baseline="30000" dirty="0" smtClean="0">
                <a:solidFill>
                  <a:srgbClr val="FF0000"/>
                </a:solidFill>
                <a:effectLst>
                  <a:outerShdw blurRad="38100" dist="38100" dir="2700000" algn="tl">
                    <a:srgbClr val="FFFFFF"/>
                  </a:outerShdw>
                </a:effectLst>
                <a:latin typeface="Times New Roman" pitchFamily="18" charset="0"/>
                <a:ea typeface="黑体" pitchFamily="49" charset="-122"/>
                <a:cs typeface="Times New Roman" pitchFamily="18" charset="0"/>
              </a:rPr>
              <a:t>2</a:t>
            </a:r>
            <a:r>
              <a:rPr lang="zh-CN" altLang="en-US" dirty="0" smtClean="0">
                <a:effectLst>
                  <a:outerShdw blurRad="38100" dist="38100" dir="2700000" algn="tl">
                    <a:srgbClr val="FFFFFF"/>
                  </a:outerShdw>
                </a:effectLst>
                <a:latin typeface="Times New Roman" pitchFamily="18" charset="0"/>
                <a:ea typeface="黑体" pitchFamily="49" charset="-122"/>
                <a:cs typeface="Times New Roman" pitchFamily="18" charset="0"/>
              </a:rPr>
              <a:t>，热电联产集中供热面积仅为</a:t>
            </a:r>
            <a:r>
              <a:rPr lang="en-US" altLang="en-US" dirty="0" smtClean="0">
                <a:solidFill>
                  <a:srgbClr val="FF0000"/>
                </a:solidFill>
                <a:effectLst>
                  <a:outerShdw blurRad="38100" dist="38100" dir="2700000" algn="tl">
                    <a:srgbClr val="FFFFFF"/>
                  </a:outerShdw>
                </a:effectLst>
                <a:latin typeface="Times New Roman" pitchFamily="18" charset="0"/>
                <a:ea typeface="黑体" pitchFamily="49" charset="-122"/>
                <a:cs typeface="Times New Roman" pitchFamily="18" charset="0"/>
              </a:rPr>
              <a:t>5500</a:t>
            </a:r>
            <a:r>
              <a:rPr lang="zh-CN" altLang="en-US" dirty="0" smtClean="0">
                <a:solidFill>
                  <a:srgbClr val="FF0000"/>
                </a:solidFill>
                <a:effectLst>
                  <a:outerShdw blurRad="38100" dist="38100" dir="2700000" algn="tl">
                    <a:srgbClr val="FFFFFF"/>
                  </a:outerShdw>
                </a:effectLst>
                <a:latin typeface="Times New Roman" pitchFamily="18" charset="0"/>
                <a:ea typeface="黑体" pitchFamily="49" charset="-122"/>
                <a:cs typeface="Times New Roman" pitchFamily="18" charset="0"/>
              </a:rPr>
              <a:t>万</a:t>
            </a:r>
            <a:r>
              <a:rPr lang="en-US" altLang="en-US" dirty="0" smtClean="0">
                <a:solidFill>
                  <a:srgbClr val="FF0000"/>
                </a:solidFill>
                <a:effectLst>
                  <a:outerShdw blurRad="38100" dist="38100" dir="2700000" algn="tl">
                    <a:srgbClr val="FFFFFF"/>
                  </a:outerShdw>
                </a:effectLst>
                <a:latin typeface="Times New Roman" pitchFamily="18" charset="0"/>
                <a:ea typeface="黑体" pitchFamily="49" charset="-122"/>
                <a:cs typeface="Times New Roman" pitchFamily="18" charset="0"/>
              </a:rPr>
              <a:t>m</a:t>
            </a:r>
            <a:r>
              <a:rPr lang="en-US" altLang="en-US" baseline="30000" dirty="0" smtClean="0">
                <a:solidFill>
                  <a:srgbClr val="FF0000"/>
                </a:solidFill>
                <a:effectLst>
                  <a:outerShdw blurRad="38100" dist="38100" dir="2700000" algn="tl">
                    <a:srgbClr val="FFFFFF"/>
                  </a:outerShdw>
                </a:effectLst>
                <a:latin typeface="Times New Roman" pitchFamily="18" charset="0"/>
                <a:ea typeface="黑体" pitchFamily="49" charset="-122"/>
                <a:cs typeface="Times New Roman" pitchFamily="18" charset="0"/>
              </a:rPr>
              <a:t>2</a:t>
            </a:r>
            <a:r>
              <a:rPr lang="zh-CN" altLang="en-US" dirty="0" smtClean="0">
                <a:effectLst>
                  <a:outerShdw blurRad="38100" dist="38100" dir="2700000" algn="tl">
                    <a:srgbClr val="FFFFFF"/>
                  </a:outerShdw>
                </a:effectLst>
                <a:latin typeface="Times New Roman" pitchFamily="18" charset="0"/>
                <a:ea typeface="黑体" pitchFamily="49" charset="-122"/>
                <a:cs typeface="Times New Roman" pitchFamily="18" charset="0"/>
              </a:rPr>
              <a:t>，热电厂供热能力远远不能满足需求，市内供热很大程度上依赖于小锅炉、工业锅炉及居民自家生火炉取暖。每供</a:t>
            </a:r>
            <a:r>
              <a:rPr lang="en-US" altLang="zh-CN" dirty="0" smtClean="0">
                <a:effectLst>
                  <a:outerShdw blurRad="38100" dist="38100" dir="2700000" algn="tl">
                    <a:srgbClr val="FFFFFF"/>
                  </a:outerShdw>
                </a:effectLst>
                <a:latin typeface="Times New Roman" pitchFamily="18" charset="0"/>
                <a:ea typeface="黑体" pitchFamily="49" charset="-122"/>
                <a:cs typeface="Times New Roman" pitchFamily="18" charset="0"/>
              </a:rPr>
              <a:t>1GJ</a:t>
            </a:r>
            <a:r>
              <a:rPr lang="zh-CN" altLang="en-US" dirty="0" smtClean="0">
                <a:effectLst>
                  <a:outerShdw blurRad="38100" dist="38100" dir="2700000" algn="tl">
                    <a:srgbClr val="FFFFFF"/>
                  </a:outerShdw>
                </a:effectLst>
                <a:latin typeface="Times New Roman" pitchFamily="18" charset="0"/>
                <a:ea typeface="黑体" pitchFamily="49" charset="-122"/>
                <a:cs typeface="Times New Roman" pitchFamily="18" charset="0"/>
              </a:rPr>
              <a:t>热量消耗标准煤</a:t>
            </a:r>
            <a:r>
              <a:rPr lang="en-US" altLang="zh-CN" dirty="0" smtClean="0">
                <a:effectLst>
                  <a:outerShdw blurRad="38100" dist="38100" dir="2700000" algn="tl">
                    <a:srgbClr val="FFFFFF"/>
                  </a:outerShdw>
                </a:effectLst>
                <a:latin typeface="Times New Roman" pitchFamily="18" charset="0"/>
                <a:ea typeface="黑体" pitchFamily="49" charset="-122"/>
                <a:cs typeface="Times New Roman" pitchFamily="18" charset="0"/>
              </a:rPr>
              <a:t>55</a:t>
            </a:r>
            <a:r>
              <a:rPr lang="zh-CN" altLang="en-US" dirty="0" smtClean="0">
                <a:effectLst>
                  <a:outerShdw blurRad="38100" dist="38100" dir="2700000" algn="tl">
                    <a:srgbClr val="FFFFFF"/>
                  </a:outerShdw>
                </a:effectLst>
                <a:latin typeface="Times New Roman" pitchFamily="18" charset="0"/>
                <a:ea typeface="黑体" pitchFamily="49" charset="-122"/>
                <a:cs typeface="Times New Roman" pitchFamily="18" charset="0"/>
              </a:rPr>
              <a:t>公斤、能耗高对市区的污染严重。</a:t>
            </a:r>
            <a:endParaRPr lang="en-US" altLang="zh-CN" dirty="0" smtClean="0">
              <a:effectLst>
                <a:outerShdw blurRad="38100" dist="38100" dir="2700000" algn="tl">
                  <a:srgbClr val="FFFFFF"/>
                </a:outerShdw>
              </a:effectLst>
              <a:latin typeface="Times New Roman" pitchFamily="18" charset="0"/>
              <a:ea typeface="黑体" pitchFamily="49" charset="-122"/>
              <a:cs typeface="Times New Roman" pitchFamily="18" charset="0"/>
            </a:endParaRPr>
          </a:p>
          <a:p>
            <a:pPr marL="357188" indent="-357188" algn="just">
              <a:lnSpc>
                <a:spcPct val="120000"/>
              </a:lnSpc>
              <a:spcBef>
                <a:spcPts val="600"/>
              </a:spcBef>
              <a:defRPr/>
            </a:pPr>
            <a:r>
              <a:rPr lang="zh-CN" altLang="en-US" dirty="0" smtClean="0">
                <a:effectLst>
                  <a:outerShdw blurRad="38100" dist="38100" dir="2700000" algn="tl">
                    <a:srgbClr val="FFFFFF"/>
                  </a:outerShdw>
                </a:effectLst>
                <a:latin typeface="Times New Roman" pitchFamily="18" charset="0"/>
                <a:ea typeface="黑体" pitchFamily="49" charset="-122"/>
                <a:cs typeface="Times New Roman" pitchFamily="18" charset="0"/>
              </a:rPr>
              <a:t>                山西兴能发电有限责任公司为太原市规划的八个主要热源点之一，要求一期供热改造实施后，承担起对太原市、古交市及电厂周边矿区的供热任务，供热能力需达到</a:t>
            </a:r>
            <a:r>
              <a:rPr lang="en-US" altLang="zh-CN" dirty="0" smtClean="0">
                <a:effectLst>
                  <a:outerShdw blurRad="38100" dist="38100" dir="2700000" algn="tl">
                    <a:srgbClr val="FFFFFF"/>
                  </a:outerShdw>
                </a:effectLst>
                <a:latin typeface="Times New Roman" pitchFamily="18" charset="0"/>
                <a:ea typeface="黑体" pitchFamily="49" charset="-122"/>
                <a:cs typeface="Times New Roman" pitchFamily="18" charset="0"/>
              </a:rPr>
              <a:t>45</a:t>
            </a:r>
            <a:r>
              <a:rPr lang="en-US" altLang="en-US" dirty="0" smtClean="0">
                <a:effectLst>
                  <a:outerShdw blurRad="38100" dist="38100" dir="2700000" algn="tl">
                    <a:srgbClr val="FFFFFF"/>
                  </a:outerShdw>
                </a:effectLst>
                <a:latin typeface="Times New Roman" pitchFamily="18" charset="0"/>
                <a:ea typeface="黑体" pitchFamily="49" charset="-122"/>
                <a:cs typeface="Times New Roman" pitchFamily="18" charset="0"/>
              </a:rPr>
              <a:t>00</a:t>
            </a:r>
            <a:r>
              <a:rPr lang="zh-CN" altLang="en-US" dirty="0" smtClean="0">
                <a:effectLst>
                  <a:outerShdw blurRad="38100" dist="38100" dir="2700000" algn="tl">
                    <a:srgbClr val="FFFFFF"/>
                  </a:outerShdw>
                </a:effectLst>
                <a:latin typeface="Times New Roman" pitchFamily="18" charset="0"/>
                <a:ea typeface="黑体" pitchFamily="49" charset="-122"/>
                <a:cs typeface="Times New Roman" pitchFamily="18" charset="0"/>
              </a:rPr>
              <a:t>万</a:t>
            </a:r>
            <a:r>
              <a:rPr lang="en-US" altLang="en-US" dirty="0" smtClean="0">
                <a:effectLst>
                  <a:outerShdw blurRad="38100" dist="38100" dir="2700000" algn="tl">
                    <a:srgbClr val="FFFFFF"/>
                  </a:outerShdw>
                </a:effectLst>
                <a:latin typeface="Times New Roman" pitchFamily="18" charset="0"/>
                <a:ea typeface="黑体" pitchFamily="49" charset="-122"/>
                <a:cs typeface="Times New Roman" pitchFamily="18" charset="0"/>
              </a:rPr>
              <a:t>m</a:t>
            </a:r>
            <a:r>
              <a:rPr lang="en-US" altLang="en-US" baseline="30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2 </a:t>
            </a:r>
            <a:r>
              <a:rPr lang="zh-CN" altLang="en-US" dirty="0" smtClean="0">
                <a:effectLst>
                  <a:outerShdw blurRad="38100" dist="38100" dir="2700000" algn="tl">
                    <a:srgbClr val="FFFFFF"/>
                  </a:outerShdw>
                </a:effectLst>
                <a:latin typeface="Times New Roman" pitchFamily="18" charset="0"/>
                <a:ea typeface="黑体" pitchFamily="49" charset="-122"/>
                <a:cs typeface="Times New Roman" pitchFamily="18" charset="0"/>
              </a:rPr>
              <a:t>以上。</a:t>
            </a:r>
            <a:endParaRPr lang="en-US" altLang="zh-CN" dirty="0" smtClean="0">
              <a:effectLst>
                <a:outerShdw blurRad="38100" dist="38100" dir="2700000" algn="tl">
                  <a:srgbClr val="FFFFFF"/>
                </a:outerShdw>
              </a:effectLst>
              <a:latin typeface="Times New Roman" pitchFamily="18" charset="0"/>
              <a:ea typeface="黑体" pitchFamily="49" charset="-122"/>
              <a:cs typeface="Times New Roman" pitchFamily="18" charset="0"/>
            </a:endParaRPr>
          </a:p>
          <a:p>
            <a:pPr marL="357188" lvl="0" indent="-357188">
              <a:lnSpc>
                <a:spcPct val="120000"/>
              </a:lnSpc>
              <a:spcBef>
                <a:spcPts val="600"/>
              </a:spcBef>
              <a:defRPr/>
            </a:pPr>
            <a:endParaRPr lang="en-US" altLang="zh-CN" dirty="0" smtClean="0">
              <a:effectLst>
                <a:outerShdw blurRad="38100" dist="38100" dir="2700000" algn="tl">
                  <a:srgbClr val="FFFFFF"/>
                </a:outerShdw>
              </a:effectLst>
              <a:latin typeface="Times New Roman" pitchFamily="18" charset="0"/>
              <a:ea typeface="黑体" pitchFamily="49" charset="-122"/>
              <a:cs typeface="Times New Roman" pitchFamily="18" charset="0"/>
            </a:endParaRPr>
          </a:p>
          <a:p>
            <a:pPr marL="357188" lvl="0" indent="-357188">
              <a:lnSpc>
                <a:spcPct val="120000"/>
              </a:lnSpc>
              <a:spcBef>
                <a:spcPts val="600"/>
              </a:spcBef>
              <a:defRPr/>
            </a:pPr>
            <a:endParaRPr lang="en-US" altLang="zh-CN" dirty="0" smtClean="0">
              <a:effectLst>
                <a:outerShdw blurRad="38100" dist="38100" dir="2700000" algn="tl">
                  <a:srgbClr val="FFFFFF"/>
                </a:outerShdw>
              </a:effectLst>
              <a:latin typeface="Times New Roman" pitchFamily="18" charset="0"/>
              <a:ea typeface="黑体" pitchFamily="49" charset="-122"/>
              <a:cs typeface="Times New Roman" pitchFamily="18" charset="0"/>
            </a:endParaRPr>
          </a:p>
        </p:txBody>
      </p:sp>
      <p:pic>
        <p:nvPicPr>
          <p:cNvPr id="557058" name="Picture 2" descr="E:\a-2015年科技管理\2015国家节能中心\2015-9-25节能推广会\地形图.jpg"/>
          <p:cNvPicPr>
            <a:picLocks noChangeAspect="1" noChangeArrowheads="1"/>
          </p:cNvPicPr>
          <p:nvPr/>
        </p:nvPicPr>
        <p:blipFill>
          <a:blip r:embed="rId2" cstate="print"/>
          <a:srcRect/>
          <a:stretch>
            <a:fillRect/>
          </a:stretch>
        </p:blipFill>
        <p:spPr bwMode="auto">
          <a:xfrm>
            <a:off x="3143240" y="3691504"/>
            <a:ext cx="5771917" cy="2952206"/>
          </a:xfrm>
          <a:prstGeom prst="rect">
            <a:avLst/>
          </a:prstGeom>
          <a:noFill/>
        </p:spPr>
      </p:pic>
      <p:sp>
        <p:nvSpPr>
          <p:cNvPr id="6" name="矩形 5"/>
          <p:cNvSpPr/>
          <p:nvPr/>
        </p:nvSpPr>
        <p:spPr>
          <a:xfrm>
            <a:off x="285720" y="3718679"/>
            <a:ext cx="2786082" cy="3139321"/>
          </a:xfrm>
          <a:prstGeom prst="rect">
            <a:avLst/>
          </a:prstGeom>
        </p:spPr>
        <p:txBody>
          <a:bodyPr wrap="square">
            <a:spAutoFit/>
          </a:bodyPr>
          <a:lstStyle/>
          <a:p>
            <a:pPr algn="just">
              <a:buFont typeface="Wingdings" pitchFamily="2" charset="2"/>
              <a:buChar char="Ø"/>
            </a:pPr>
            <a:r>
              <a:rPr lang="zh-CN" altLang="en-US" dirty="0" smtClean="0">
                <a:effectLst>
                  <a:outerShdw blurRad="38100" dist="38100" dir="2700000" algn="tl">
                    <a:srgbClr val="FFFFFF"/>
                  </a:outerShdw>
                </a:effectLst>
                <a:latin typeface="Times New Roman" pitchFamily="18" charset="0"/>
                <a:ea typeface="黑体" pitchFamily="49" charset="-122"/>
                <a:cs typeface="Times New Roman" pitchFamily="18" charset="0"/>
              </a:rPr>
              <a:t>山西兴能发电厂位于山西省太原市西部山区的古交市。</a:t>
            </a:r>
            <a:endParaRPr lang="en-US" altLang="zh-CN" dirty="0" smtClean="0">
              <a:effectLst>
                <a:outerShdw blurRad="38100" dist="38100" dir="2700000" algn="tl">
                  <a:srgbClr val="FFFFFF"/>
                </a:outerShdw>
              </a:effectLst>
              <a:latin typeface="Times New Roman" pitchFamily="18" charset="0"/>
              <a:ea typeface="黑体" pitchFamily="49" charset="-122"/>
              <a:cs typeface="Times New Roman" pitchFamily="18" charset="0"/>
            </a:endParaRPr>
          </a:p>
          <a:p>
            <a:pPr algn="just">
              <a:buFont typeface="Wingdings" pitchFamily="2" charset="2"/>
              <a:buChar char="Ø"/>
            </a:pPr>
            <a:r>
              <a:rPr lang="zh-CN" altLang="en-US" dirty="0" smtClean="0">
                <a:effectLst>
                  <a:outerShdw blurRad="38100" dist="38100" dir="2700000" algn="tl">
                    <a:srgbClr val="FFFFFF"/>
                  </a:outerShdw>
                </a:effectLst>
                <a:latin typeface="Times New Roman" pitchFamily="18" charset="0"/>
                <a:ea typeface="黑体" pitchFamily="49" charset="-122"/>
                <a:cs typeface="Times New Roman" pitchFamily="18" charset="0"/>
              </a:rPr>
              <a:t>兴能发电厂到太原市中继能源站的供热距离为</a:t>
            </a:r>
            <a:r>
              <a:rPr lang="en-US" altLang="en-US" dirty="0" smtClean="0">
                <a:effectLst>
                  <a:outerShdw blurRad="38100" dist="38100" dir="2700000" algn="tl">
                    <a:srgbClr val="FFFFFF"/>
                  </a:outerShdw>
                </a:effectLst>
                <a:latin typeface="Times New Roman" pitchFamily="18" charset="0"/>
                <a:ea typeface="黑体" pitchFamily="49" charset="-122"/>
                <a:cs typeface="Times New Roman" pitchFamily="18" charset="0"/>
              </a:rPr>
              <a:t>37.8km</a:t>
            </a:r>
            <a:r>
              <a:rPr lang="zh-CN" altLang="en-US" dirty="0" smtClean="0">
                <a:effectLst>
                  <a:outerShdw blurRad="38100" dist="38100" dir="2700000" algn="tl">
                    <a:srgbClr val="FFFFFF"/>
                  </a:outerShdw>
                </a:effectLst>
                <a:latin typeface="Times New Roman" pitchFamily="18" charset="0"/>
                <a:ea typeface="黑体" pitchFamily="49" charset="-122"/>
                <a:cs typeface="Times New Roman" pitchFamily="18" charset="0"/>
              </a:rPr>
              <a:t>。</a:t>
            </a:r>
            <a:endParaRPr lang="en-US" altLang="zh-CN" dirty="0" smtClean="0">
              <a:effectLst>
                <a:outerShdw blurRad="38100" dist="38100" dir="2700000" algn="tl">
                  <a:srgbClr val="FFFFFF"/>
                </a:outerShdw>
              </a:effectLst>
              <a:latin typeface="Times New Roman" pitchFamily="18" charset="0"/>
              <a:ea typeface="黑体" pitchFamily="49" charset="-122"/>
              <a:cs typeface="Times New Roman" pitchFamily="18" charset="0"/>
            </a:endParaRPr>
          </a:p>
          <a:p>
            <a:pPr algn="just">
              <a:buFont typeface="Wingdings" pitchFamily="2" charset="2"/>
              <a:buChar char="Ø"/>
            </a:pPr>
            <a:r>
              <a:rPr lang="zh-CN" altLang="en-US" dirty="0" smtClean="0">
                <a:effectLst>
                  <a:outerShdw blurRad="38100" dist="38100" dir="2700000" algn="tl">
                    <a:srgbClr val="FFFFFF"/>
                  </a:outerShdw>
                </a:effectLst>
                <a:latin typeface="Times New Roman" pitchFamily="18" charset="0"/>
                <a:ea typeface="黑体" pitchFamily="49" charset="-122"/>
                <a:cs typeface="Times New Roman" pitchFamily="18" charset="0"/>
              </a:rPr>
              <a:t>兴能发电厂距古交市市区约</a:t>
            </a:r>
            <a:r>
              <a:rPr lang="en-US" altLang="en-US" dirty="0" smtClean="0">
                <a:effectLst>
                  <a:outerShdw blurRad="38100" dist="38100" dir="2700000" algn="tl">
                    <a:srgbClr val="FFFFFF"/>
                  </a:outerShdw>
                </a:effectLst>
                <a:latin typeface="Times New Roman" pitchFamily="18" charset="0"/>
                <a:ea typeface="黑体" pitchFamily="49" charset="-122"/>
                <a:cs typeface="Times New Roman" pitchFamily="18" charset="0"/>
              </a:rPr>
              <a:t>6km</a:t>
            </a:r>
            <a:r>
              <a:rPr lang="zh-CN" altLang="en-US" dirty="0" smtClean="0">
                <a:effectLst>
                  <a:outerShdw blurRad="38100" dist="38100" dir="2700000" algn="tl">
                    <a:srgbClr val="FFFFFF"/>
                  </a:outerShdw>
                </a:effectLst>
                <a:latin typeface="Times New Roman" pitchFamily="18" charset="0"/>
                <a:ea typeface="黑体" pitchFamily="49" charset="-122"/>
                <a:cs typeface="Times New Roman" pitchFamily="18" charset="0"/>
              </a:rPr>
              <a:t>；</a:t>
            </a:r>
            <a:endParaRPr lang="en-US" altLang="zh-CN" dirty="0" smtClean="0">
              <a:effectLst>
                <a:outerShdw blurRad="38100" dist="38100" dir="2700000" algn="tl">
                  <a:srgbClr val="FFFFFF"/>
                </a:outerShdw>
              </a:effectLst>
              <a:latin typeface="Times New Roman" pitchFamily="18" charset="0"/>
              <a:ea typeface="黑体" pitchFamily="49" charset="-122"/>
              <a:cs typeface="Times New Roman" pitchFamily="18" charset="0"/>
            </a:endParaRPr>
          </a:p>
          <a:p>
            <a:pPr algn="just">
              <a:buFont typeface="Wingdings" pitchFamily="2" charset="2"/>
              <a:buChar char="Ø"/>
            </a:pPr>
            <a:r>
              <a:rPr lang="zh-CN" altLang="en-US" dirty="0" smtClean="0">
                <a:effectLst>
                  <a:outerShdw blurRad="38100" dist="38100" dir="2700000" algn="tl">
                    <a:srgbClr val="FFFFFF"/>
                  </a:outerShdw>
                </a:effectLst>
                <a:latin typeface="Times New Roman" pitchFamily="18" charset="0"/>
                <a:ea typeface="黑体" pitchFamily="49" charset="-122"/>
                <a:cs typeface="Times New Roman" pitchFamily="18" charset="0"/>
              </a:rPr>
              <a:t>兴能发电厂到古交市最远的二级换热站距离为</a:t>
            </a:r>
            <a:r>
              <a:rPr lang="en-US" altLang="en-US" dirty="0" smtClean="0">
                <a:effectLst>
                  <a:outerShdw blurRad="38100" dist="38100" dir="2700000" algn="tl">
                    <a:srgbClr val="FFFFFF"/>
                  </a:outerShdw>
                </a:effectLst>
                <a:latin typeface="Times New Roman" pitchFamily="18" charset="0"/>
                <a:ea typeface="黑体" pitchFamily="49" charset="-122"/>
                <a:cs typeface="Times New Roman" pitchFamily="18" charset="0"/>
              </a:rPr>
              <a:t>17km</a:t>
            </a:r>
            <a:r>
              <a:rPr lang="zh-CN" altLang="en-US" dirty="0" smtClean="0">
                <a:effectLst>
                  <a:outerShdw blurRad="38100" dist="38100" dir="2700000" algn="tl">
                    <a:srgbClr val="FFFFFF"/>
                  </a:outerShdw>
                </a:effectLst>
                <a:latin typeface="Times New Roman" pitchFamily="18" charset="0"/>
                <a:ea typeface="黑体" pitchFamily="49" charset="-122"/>
                <a:cs typeface="Times New Roman" pitchFamily="18" charset="0"/>
              </a:rPr>
              <a:t>；</a:t>
            </a:r>
            <a:endParaRPr lang="en-US" altLang="zh-CN" dirty="0" smtClean="0">
              <a:effectLst>
                <a:outerShdw blurRad="38100" dist="38100" dir="2700000" algn="tl">
                  <a:srgbClr val="FFFFFF"/>
                </a:outerShdw>
              </a:effectLst>
              <a:latin typeface="Times New Roman" pitchFamily="18" charset="0"/>
              <a:ea typeface="黑体" pitchFamily="49" charset="-122"/>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23528" y="476672"/>
            <a:ext cx="7596554" cy="785812"/>
          </a:xfrm>
          <a:prstGeom prst="rect">
            <a:avLst/>
          </a:prstGeom>
          <a:noFill/>
          <a:ln w="9525">
            <a:noFill/>
            <a:miter lim="800000"/>
            <a:headEnd/>
            <a:tailEnd/>
          </a:ln>
          <a:effectLst/>
        </p:spPr>
        <p:txBody>
          <a:bodyPr anchor="ctr"/>
          <a:lstStyle/>
          <a:p>
            <a:pPr>
              <a:lnSpc>
                <a:spcPct val="200000"/>
              </a:lnSpc>
              <a:defRPr/>
            </a:pPr>
            <a:r>
              <a:rPr lang="en-US" altLang="zh-CN" sz="2400" b="1" kern="0" dirty="0" smtClean="0">
                <a:solidFill>
                  <a:schemeClr val="tx2"/>
                </a:solidFill>
                <a:latin typeface="黑体" pitchFamily="2" charset="-122"/>
                <a:ea typeface="黑体" pitchFamily="2" charset="-122"/>
                <a:cs typeface="+mj-cs"/>
              </a:rPr>
              <a:t>4</a:t>
            </a:r>
            <a:r>
              <a:rPr lang="zh-CN" altLang="en-US" sz="2400" b="1" kern="0" dirty="0" smtClean="0">
                <a:solidFill>
                  <a:schemeClr val="tx2"/>
                </a:solidFill>
                <a:latin typeface="黑体" pitchFamily="2" charset="-122"/>
                <a:ea typeface="黑体" pitchFamily="2" charset="-122"/>
                <a:cs typeface="+mj-cs"/>
              </a:rPr>
              <a:t>、古交供热项目简介</a:t>
            </a:r>
            <a:endParaRPr lang="zh-CN" altLang="en-US" sz="2400" b="1" kern="0" dirty="0">
              <a:solidFill>
                <a:schemeClr val="tx2"/>
              </a:solidFill>
              <a:latin typeface="黑体" pitchFamily="2" charset="-122"/>
              <a:ea typeface="黑体" pitchFamily="2" charset="-122"/>
              <a:cs typeface="+mj-cs"/>
            </a:endParaRPr>
          </a:p>
          <a:p>
            <a:pPr>
              <a:defRPr/>
            </a:pPr>
            <a:endParaRPr lang="zh-CN" altLang="en-US" sz="3600" b="1" kern="0" dirty="0">
              <a:solidFill>
                <a:schemeClr val="tx2"/>
              </a:solidFill>
              <a:latin typeface="黑体" pitchFamily="2" charset="-122"/>
              <a:ea typeface="黑体" pitchFamily="2" charset="-122"/>
              <a:cs typeface="+mj-cs"/>
            </a:endParaRPr>
          </a:p>
        </p:txBody>
      </p:sp>
      <p:sp>
        <p:nvSpPr>
          <p:cNvPr id="5" name="矩形 4"/>
          <p:cNvSpPr/>
          <p:nvPr/>
        </p:nvSpPr>
        <p:spPr>
          <a:xfrm>
            <a:off x="251520" y="980728"/>
            <a:ext cx="8892480" cy="1606594"/>
          </a:xfrm>
          <a:prstGeom prst="rect">
            <a:avLst/>
          </a:prstGeom>
        </p:spPr>
        <p:txBody>
          <a:bodyPr wrap="square">
            <a:spAutoFit/>
          </a:bodyPr>
          <a:lstStyle/>
          <a:p>
            <a:pPr marL="357188" lvl="0" indent="-357188">
              <a:lnSpc>
                <a:spcPct val="120000"/>
              </a:lnSpc>
              <a:spcBef>
                <a:spcPts val="600"/>
              </a:spcBef>
              <a:buBlip>
                <a:blip r:embed="rId2"/>
              </a:buBlip>
              <a:defRPr/>
            </a:pPr>
            <a:r>
              <a:rPr lang="zh-CN" altLang="en-US" sz="2200" b="1" dirty="0" smtClean="0">
                <a:effectLst>
                  <a:outerShdw blurRad="38100" dist="38100" dir="2700000" algn="tl">
                    <a:srgbClr val="FFFFFF"/>
                  </a:outerShdw>
                </a:effectLst>
                <a:latin typeface="Times New Roman" pitchFamily="18" charset="0"/>
                <a:ea typeface="黑体" pitchFamily="49" charset="-122"/>
                <a:cs typeface="Times New Roman" pitchFamily="18" charset="0"/>
              </a:rPr>
              <a:t>供热规模</a:t>
            </a:r>
            <a:r>
              <a:rPr lang="en-US" altLang="zh-CN" sz="22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    </a:t>
            </a:r>
            <a:r>
              <a:rPr lang="zh-CN" altLang="en-US"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总计供热负荷为</a:t>
            </a:r>
            <a:r>
              <a:rPr lang="en-US" altLang="zh-CN"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4045MW</a:t>
            </a:r>
            <a:r>
              <a:rPr lang="zh-CN" altLang="en-US"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；是一个由六台机组、五个热用户构成的较为复杂的供热系统，是目前国内规模最大、距离最远、技术领先的供热工程；</a:t>
            </a:r>
            <a:r>
              <a:rPr lang="zh-CN" altLang="en-US" sz="2000" dirty="0" smtClean="0"/>
              <a:t> </a:t>
            </a:r>
            <a:r>
              <a:rPr lang="zh-CN" altLang="en-US"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其中供热系统包括</a:t>
            </a:r>
            <a:r>
              <a:rPr lang="en-US" altLang="zh-CN"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4</a:t>
            </a:r>
            <a:r>
              <a:rPr lang="zh-CN" altLang="en-US"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台</a:t>
            </a:r>
            <a:r>
              <a:rPr lang="en-US" altLang="zh-CN"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600MW</a:t>
            </a:r>
            <a:r>
              <a:rPr lang="zh-CN" altLang="en-US"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机组及</a:t>
            </a:r>
            <a:r>
              <a:rPr lang="en-US" altLang="zh-CN"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2</a:t>
            </a:r>
            <a:r>
              <a:rPr lang="zh-CN" altLang="en-US"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台</a:t>
            </a:r>
            <a:r>
              <a:rPr lang="en-US" altLang="zh-CN"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300MW</a:t>
            </a:r>
            <a:r>
              <a:rPr lang="zh-CN" altLang="en-US"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机组；热用户则包括太原市、古交市、马兰矿区、屯兰矿区及厂区。</a:t>
            </a:r>
            <a:endParaRPr lang="en-US" altLang="zh-CN" sz="2000" dirty="0" smtClean="0">
              <a:effectLst>
                <a:outerShdw blurRad="38100" dist="38100" dir="2700000" algn="tl">
                  <a:srgbClr val="FFFFFF"/>
                </a:outerShdw>
              </a:effectLst>
              <a:latin typeface="Times New Roman" pitchFamily="18" charset="0"/>
              <a:ea typeface="黑体" pitchFamily="49" charset="-122"/>
              <a:cs typeface="Times New Roman" pitchFamily="18" charset="0"/>
            </a:endParaRPr>
          </a:p>
        </p:txBody>
      </p:sp>
      <p:sp>
        <p:nvSpPr>
          <p:cNvPr id="4" name="Rectangle 1"/>
          <p:cNvSpPr>
            <a:spLocks noChangeArrowheads="1"/>
          </p:cNvSpPr>
          <p:nvPr/>
        </p:nvSpPr>
        <p:spPr bwMode="auto">
          <a:xfrm>
            <a:off x="1357290" y="2428868"/>
            <a:ext cx="5993949" cy="6155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       </a:t>
            </a:r>
            <a:r>
              <a:rPr kumimoji="0" lang="en-US" altLang="zh-CN" sz="16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 </a:t>
            </a:r>
            <a:r>
              <a:rPr kumimoji="0" lang="zh-CN" sz="16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表</a:t>
            </a:r>
            <a:r>
              <a:rPr kumimoji="0" lang="en-US" altLang="zh-CN" sz="16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1 </a:t>
            </a:r>
            <a:r>
              <a:rPr kumimoji="0" lang="zh-CN" altLang="en-US" sz="16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太原市、古交市、马兰矿区、屯兰矿区供热面积</a:t>
            </a:r>
            <a:endParaRPr kumimoji="0" lang="zh-CN" altLang="en-US" sz="16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aphicFrame>
        <p:nvGraphicFramePr>
          <p:cNvPr id="6" name="表格 5"/>
          <p:cNvGraphicFramePr>
            <a:graphicFrameLocks noGrp="1"/>
          </p:cNvGraphicFramePr>
          <p:nvPr/>
        </p:nvGraphicFramePr>
        <p:xfrm>
          <a:off x="1115616" y="2820528"/>
          <a:ext cx="6722583" cy="3807280"/>
        </p:xfrm>
        <a:graphic>
          <a:graphicData uri="http://schemas.openxmlformats.org/drawingml/2006/table">
            <a:tbl>
              <a:tblPr/>
              <a:tblGrid>
                <a:gridCol w="2007769"/>
                <a:gridCol w="1993767"/>
                <a:gridCol w="1406010"/>
                <a:gridCol w="1315037"/>
              </a:tblGrid>
              <a:tr h="450707">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zh-CN" altLang="en-US" sz="1600" b="1" u="none" strike="noStrike" kern="1200" baseline="0" dirty="0" smtClean="0">
                          <a:solidFill>
                            <a:schemeClr val="dk1"/>
                          </a:solidFill>
                          <a:effectLst/>
                          <a:latin typeface="Times New Roman" pitchFamily="18" charset="0"/>
                          <a:ea typeface="+mn-ea"/>
                          <a:cs typeface="Times New Roman" pitchFamily="18" charset="0"/>
                        </a:rPr>
                        <a:t>期限</a:t>
                      </a:r>
                      <a:endParaRPr lang="zh-CN" altLang="zh-CN" sz="1600" b="1" u="none" strike="noStrike" kern="1200" baseline="0" dirty="0">
                        <a:solidFill>
                          <a:schemeClr val="dk1"/>
                        </a:solidFill>
                        <a:effectLst/>
                        <a:latin typeface="Times New Roman" pitchFamily="18" charset="0"/>
                        <a:ea typeface="+mn-ea"/>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zh-CN" altLang="en-US" sz="1600" b="1" u="none" strike="noStrike" kern="1200" baseline="0" dirty="0" smtClean="0">
                          <a:solidFill>
                            <a:schemeClr val="dk1"/>
                          </a:solidFill>
                          <a:effectLst/>
                          <a:latin typeface="Times New Roman" pitchFamily="18" charset="0"/>
                          <a:ea typeface="+mn-ea"/>
                          <a:cs typeface="Times New Roman" pitchFamily="18" charset="0"/>
                        </a:rPr>
                        <a:t>供热区域</a:t>
                      </a:r>
                      <a:endParaRPr lang="zh-CN" altLang="en-US" sz="1600" b="1" u="none" strike="noStrike" kern="1200" baseline="0" dirty="0">
                        <a:solidFill>
                          <a:schemeClr val="dk1"/>
                        </a:solidFill>
                        <a:effectLst/>
                        <a:latin typeface="Times New Roman" pitchFamily="18" charset="0"/>
                        <a:ea typeface="+mn-ea"/>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zh-CN" altLang="en-US" sz="1600" b="1" u="none" strike="noStrike" kern="1200" baseline="0" dirty="0" smtClean="0">
                          <a:solidFill>
                            <a:schemeClr val="dk1"/>
                          </a:solidFill>
                          <a:effectLst/>
                          <a:latin typeface="Times New Roman" pitchFamily="18" charset="0"/>
                          <a:ea typeface="+mn-ea"/>
                          <a:cs typeface="Times New Roman" pitchFamily="18" charset="0"/>
                        </a:rPr>
                        <a:t>供热面积（万</a:t>
                      </a:r>
                      <a:r>
                        <a:rPr lang="en-US" altLang="zh-CN" sz="1600" b="1" u="none" strike="noStrike" kern="1200" baseline="0" dirty="0" smtClean="0">
                          <a:solidFill>
                            <a:schemeClr val="dk1"/>
                          </a:solidFill>
                          <a:effectLst/>
                          <a:latin typeface="Times New Roman" pitchFamily="18" charset="0"/>
                          <a:ea typeface="+mn-ea"/>
                          <a:cs typeface="Times New Roman" pitchFamily="18" charset="0"/>
                        </a:rPr>
                        <a:t>m</a:t>
                      </a:r>
                      <a:r>
                        <a:rPr lang="en-US" altLang="zh-CN" sz="1600" b="1" u="none" strike="noStrike" kern="1200" baseline="30000" dirty="0" smtClean="0">
                          <a:solidFill>
                            <a:schemeClr val="dk1"/>
                          </a:solidFill>
                          <a:effectLst/>
                          <a:latin typeface="Times New Roman" pitchFamily="18" charset="0"/>
                          <a:ea typeface="+mn-ea"/>
                          <a:cs typeface="Times New Roman" pitchFamily="18" charset="0"/>
                        </a:rPr>
                        <a:t>2</a:t>
                      </a:r>
                      <a:r>
                        <a:rPr lang="en-US" altLang="zh-CN" sz="1600" b="1" u="none" strike="noStrike" kern="1200" baseline="0" dirty="0" smtClean="0">
                          <a:solidFill>
                            <a:schemeClr val="dk1"/>
                          </a:solidFill>
                          <a:effectLst/>
                          <a:latin typeface="Times New Roman" pitchFamily="18" charset="0"/>
                          <a:ea typeface="+mn-ea"/>
                          <a:cs typeface="Times New Roman" pitchFamily="18" charset="0"/>
                        </a:rPr>
                        <a:t> </a:t>
                      </a:r>
                      <a:r>
                        <a:rPr lang="zh-CN" altLang="en-US" sz="1600" b="1" u="none" strike="noStrike" kern="1200" baseline="0" dirty="0" smtClean="0">
                          <a:solidFill>
                            <a:schemeClr val="dk1"/>
                          </a:solidFill>
                          <a:effectLst/>
                          <a:latin typeface="Times New Roman" pitchFamily="18" charset="0"/>
                          <a:ea typeface="+mn-ea"/>
                          <a:cs typeface="Times New Roman" pitchFamily="18" charset="0"/>
                        </a:rPr>
                        <a:t>）</a:t>
                      </a:r>
                      <a:endParaRPr lang="zh-CN" altLang="zh-CN" sz="1600" b="1" u="none" strike="noStrike" kern="1200" baseline="0" dirty="0">
                        <a:solidFill>
                          <a:schemeClr val="dk1"/>
                        </a:solidFill>
                        <a:effectLst/>
                        <a:latin typeface="Times New Roman" pitchFamily="18" charset="0"/>
                        <a:ea typeface="+mn-ea"/>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zh-CN" altLang="en-US" sz="1600" b="1" u="none" strike="noStrike" kern="1200" baseline="0" dirty="0" smtClean="0">
                          <a:solidFill>
                            <a:schemeClr val="dk1"/>
                          </a:solidFill>
                          <a:effectLst/>
                          <a:latin typeface="Times New Roman" pitchFamily="18" charset="0"/>
                          <a:ea typeface="+mn-ea"/>
                          <a:cs typeface="Times New Roman" pitchFamily="18" charset="0"/>
                        </a:rPr>
                        <a:t>热负荷（</a:t>
                      </a:r>
                      <a:r>
                        <a:rPr lang="en-US" altLang="zh-CN" sz="1600" b="1" u="none" strike="noStrike" kern="1200" baseline="0" dirty="0" smtClean="0">
                          <a:solidFill>
                            <a:schemeClr val="dk1"/>
                          </a:solidFill>
                          <a:effectLst/>
                          <a:latin typeface="Times New Roman" pitchFamily="18" charset="0"/>
                          <a:ea typeface="+mn-ea"/>
                          <a:cs typeface="Times New Roman" pitchFamily="18" charset="0"/>
                        </a:rPr>
                        <a:t>MW </a:t>
                      </a:r>
                      <a:r>
                        <a:rPr lang="zh-CN" altLang="en-US" sz="1600" b="1" u="none" strike="noStrike" kern="1200" baseline="0" dirty="0" smtClean="0">
                          <a:solidFill>
                            <a:schemeClr val="dk1"/>
                          </a:solidFill>
                          <a:effectLst/>
                          <a:latin typeface="Times New Roman" pitchFamily="18" charset="0"/>
                          <a:ea typeface="+mn-ea"/>
                          <a:cs typeface="Times New Roman" pitchFamily="18" charset="0"/>
                        </a:rPr>
                        <a:t>）</a:t>
                      </a:r>
                      <a:endParaRPr lang="zh-CN" altLang="en-US" sz="1600" b="1" u="none" strike="noStrike" kern="1200" baseline="0" dirty="0">
                        <a:solidFill>
                          <a:schemeClr val="dk1"/>
                        </a:solidFill>
                        <a:effectLst/>
                        <a:latin typeface="Times New Roman" pitchFamily="18" charset="0"/>
                        <a:ea typeface="+mn-ea"/>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331960">
                <a:tc rowSpan="5">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zh-CN" altLang="en-US" sz="1600" b="1" u="none" strike="noStrike" kern="1200" baseline="0" dirty="0" smtClean="0">
                          <a:solidFill>
                            <a:schemeClr val="dk1"/>
                          </a:solidFill>
                          <a:effectLst/>
                          <a:latin typeface="Times New Roman" pitchFamily="18" charset="0"/>
                          <a:ea typeface="+mn-ea"/>
                          <a:cs typeface="Times New Roman" pitchFamily="18" charset="0"/>
                        </a:rPr>
                        <a:t>近期（</a:t>
                      </a:r>
                      <a:r>
                        <a:rPr lang="en-US" altLang="zh-CN" sz="1600" b="1" u="none" strike="noStrike" kern="1200" baseline="0" dirty="0" smtClean="0">
                          <a:solidFill>
                            <a:schemeClr val="dk1"/>
                          </a:solidFill>
                          <a:effectLst/>
                          <a:latin typeface="Times New Roman" pitchFamily="18" charset="0"/>
                          <a:ea typeface="+mn-ea"/>
                          <a:cs typeface="Times New Roman" pitchFamily="18" charset="0"/>
                        </a:rPr>
                        <a:t>2015</a:t>
                      </a:r>
                      <a:r>
                        <a:rPr lang="zh-CN" altLang="en-US" sz="1600" b="1" u="none" strike="noStrike" kern="1200" baseline="0" dirty="0" smtClean="0">
                          <a:solidFill>
                            <a:schemeClr val="dk1"/>
                          </a:solidFill>
                          <a:effectLst/>
                          <a:latin typeface="Times New Roman" pitchFamily="18" charset="0"/>
                          <a:ea typeface="+mn-ea"/>
                          <a:cs typeface="Times New Roman" pitchFamily="18" charset="0"/>
                        </a:rPr>
                        <a:t>年）</a:t>
                      </a:r>
                      <a:endParaRPr lang="zh-CN" altLang="en-US" sz="1600" b="1" u="none" strike="noStrike" kern="1200" baseline="0" dirty="0">
                        <a:solidFill>
                          <a:schemeClr val="dk1"/>
                        </a:solidFill>
                        <a:effectLst/>
                        <a:latin typeface="Times New Roman" pitchFamily="18" charset="0"/>
                        <a:ea typeface="+mn-ea"/>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zh-CN" altLang="en-US" sz="1600" b="1" u="none" strike="noStrike" kern="1200" baseline="0" dirty="0" smtClean="0">
                          <a:solidFill>
                            <a:schemeClr val="dk1"/>
                          </a:solidFill>
                          <a:effectLst/>
                          <a:latin typeface="Times New Roman" pitchFamily="18" charset="0"/>
                          <a:ea typeface="+mn-ea"/>
                          <a:cs typeface="Times New Roman" pitchFamily="18" charset="0"/>
                        </a:rPr>
                        <a:t>太原</a:t>
                      </a:r>
                      <a:r>
                        <a:rPr lang="en-US" altLang="zh-CN" sz="1600" b="1" u="none" strike="noStrike" kern="1200" baseline="0" dirty="0" smtClean="0">
                          <a:solidFill>
                            <a:schemeClr val="dk1"/>
                          </a:solidFill>
                          <a:effectLst/>
                          <a:latin typeface="Times New Roman" pitchFamily="18" charset="0"/>
                          <a:ea typeface="+mn-ea"/>
                          <a:cs typeface="Times New Roman" pitchFamily="18" charset="0"/>
                        </a:rPr>
                        <a:t>(</a:t>
                      </a:r>
                      <a:r>
                        <a:rPr lang="zh-CN" altLang="en-US" sz="1600" b="1" u="none" strike="noStrike" kern="1200" baseline="0" dirty="0" smtClean="0">
                          <a:solidFill>
                            <a:schemeClr val="dk1"/>
                          </a:solidFill>
                          <a:effectLst/>
                          <a:latin typeface="Times New Roman" pitchFamily="18" charset="0"/>
                          <a:ea typeface="+mn-ea"/>
                          <a:cs typeface="Times New Roman" pitchFamily="18" charset="0"/>
                        </a:rPr>
                        <a:t>古交</a:t>
                      </a:r>
                      <a:r>
                        <a:rPr lang="en-US" altLang="zh-CN" sz="1600" b="1" u="none" strike="noStrike" kern="1200" baseline="0" dirty="0" smtClean="0">
                          <a:solidFill>
                            <a:schemeClr val="dk1"/>
                          </a:solidFill>
                          <a:effectLst/>
                          <a:latin typeface="Times New Roman" pitchFamily="18" charset="0"/>
                          <a:ea typeface="+mn-ea"/>
                          <a:cs typeface="Times New Roman" pitchFamily="18" charset="0"/>
                        </a:rPr>
                        <a:t>)</a:t>
                      </a:r>
                      <a:r>
                        <a:rPr lang="zh-CN" altLang="en-US" sz="1600" b="1" u="none" strike="noStrike" kern="1200" baseline="0" dirty="0" smtClean="0">
                          <a:solidFill>
                            <a:schemeClr val="dk1"/>
                          </a:solidFill>
                          <a:effectLst/>
                          <a:latin typeface="Times New Roman" pitchFamily="18" charset="0"/>
                          <a:ea typeface="+mn-ea"/>
                          <a:cs typeface="Times New Roman" pitchFamily="18" charset="0"/>
                        </a:rPr>
                        <a:t>市</a:t>
                      </a:r>
                      <a:endParaRPr lang="zh-CN" altLang="en-US" sz="1600" b="1" u="none" strike="noStrike" kern="1200" baseline="0" dirty="0">
                        <a:solidFill>
                          <a:schemeClr val="dk1"/>
                        </a:solidFill>
                        <a:effectLst/>
                        <a:latin typeface="Times New Roman" pitchFamily="18" charset="0"/>
                        <a:ea typeface="+mn-ea"/>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en-US" sz="1600" b="1" u="none" strike="noStrike" kern="1200" baseline="0" dirty="0" smtClean="0">
                          <a:solidFill>
                            <a:schemeClr val="dk1"/>
                          </a:solidFill>
                          <a:effectLst/>
                          <a:latin typeface="Times New Roman" pitchFamily="18" charset="0"/>
                          <a:ea typeface="+mn-ea"/>
                          <a:cs typeface="Times New Roman" pitchFamily="18" charset="0"/>
                        </a:rPr>
                        <a:t>3510</a:t>
                      </a:r>
                      <a:endParaRPr lang="zh-CN" altLang="en-US" sz="1600" b="1" u="none" strike="noStrike" kern="1200" baseline="0" dirty="0">
                        <a:solidFill>
                          <a:schemeClr val="dk1"/>
                        </a:solidFill>
                        <a:effectLst/>
                        <a:latin typeface="Times New Roman" pitchFamily="18" charset="0"/>
                        <a:ea typeface="+mn-ea"/>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en-US" sz="1600" b="1" u="none" strike="noStrike" kern="1200" baseline="0" dirty="0" smtClean="0">
                          <a:solidFill>
                            <a:schemeClr val="dk1"/>
                          </a:solidFill>
                          <a:effectLst/>
                          <a:latin typeface="Times New Roman" pitchFamily="18" charset="0"/>
                          <a:ea typeface="+mn-ea"/>
                          <a:cs typeface="Times New Roman" pitchFamily="18" charset="0"/>
                        </a:rPr>
                        <a:t>2160</a:t>
                      </a:r>
                      <a:endParaRPr lang="zh-CN" altLang="en-US" sz="1600" b="1" u="none" strike="noStrike" kern="1200" baseline="0" dirty="0">
                        <a:solidFill>
                          <a:schemeClr val="dk1"/>
                        </a:solidFill>
                        <a:effectLst/>
                        <a:latin typeface="Times New Roman" pitchFamily="18" charset="0"/>
                        <a:ea typeface="+mn-ea"/>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331960">
                <a:tc vMerge="1">
                  <a:txBody>
                    <a:bodyPr/>
                    <a:lstStyle/>
                    <a:p>
                      <a:pPr algn="ctr">
                        <a:spcAft>
                          <a:spcPts val="0"/>
                        </a:spcAft>
                      </a:pPr>
                      <a:endParaRPr lang="zh-CN" sz="105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zh-CN" altLang="en-US" sz="1600" b="1" u="none" strike="noStrike" kern="1200" baseline="0" dirty="0" smtClean="0">
                          <a:solidFill>
                            <a:schemeClr val="dk1"/>
                          </a:solidFill>
                          <a:effectLst/>
                          <a:latin typeface="Times New Roman" pitchFamily="18" charset="0"/>
                          <a:ea typeface="+mn-ea"/>
                          <a:cs typeface="Times New Roman" pitchFamily="18" charset="0"/>
                        </a:rPr>
                        <a:t>马兰矿区</a:t>
                      </a:r>
                      <a:endParaRPr lang="zh-CN" altLang="en-US" sz="1600" b="1" u="none" strike="noStrike" kern="1200" baseline="0" dirty="0">
                        <a:solidFill>
                          <a:schemeClr val="dk1"/>
                        </a:solidFill>
                        <a:effectLst/>
                        <a:latin typeface="Times New Roman" pitchFamily="18" charset="0"/>
                        <a:ea typeface="+mn-ea"/>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en-US" sz="1600" b="1" u="none" strike="noStrike" kern="1200" baseline="0" dirty="0" smtClean="0">
                          <a:solidFill>
                            <a:schemeClr val="dk1"/>
                          </a:solidFill>
                          <a:effectLst/>
                          <a:latin typeface="Times New Roman" pitchFamily="18" charset="0"/>
                          <a:ea typeface="+mn-ea"/>
                          <a:cs typeface="Times New Roman" pitchFamily="18" charset="0"/>
                        </a:rPr>
                        <a:t>131</a:t>
                      </a:r>
                      <a:endParaRPr lang="zh-CN" altLang="en-US" sz="1600" b="1" u="none" strike="noStrike" kern="1200" baseline="0" dirty="0">
                        <a:solidFill>
                          <a:schemeClr val="dk1"/>
                        </a:solidFill>
                        <a:effectLst/>
                        <a:latin typeface="Times New Roman" pitchFamily="18" charset="0"/>
                        <a:ea typeface="+mn-ea"/>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en-US" sz="1600" b="1" u="none" strike="noStrike" kern="1200" baseline="0" dirty="0" smtClean="0">
                          <a:solidFill>
                            <a:schemeClr val="dk1"/>
                          </a:solidFill>
                          <a:effectLst/>
                          <a:latin typeface="Times New Roman" pitchFamily="18" charset="0"/>
                          <a:ea typeface="+mn-ea"/>
                          <a:cs typeface="Times New Roman" pitchFamily="18" charset="0"/>
                        </a:rPr>
                        <a:t>117</a:t>
                      </a:r>
                      <a:endParaRPr lang="zh-CN" altLang="en-US" sz="1600" b="1" u="none" strike="noStrike" kern="1200" baseline="0" dirty="0">
                        <a:solidFill>
                          <a:schemeClr val="dk1"/>
                        </a:solidFill>
                        <a:effectLst/>
                        <a:latin typeface="Times New Roman" pitchFamily="18" charset="0"/>
                        <a:ea typeface="+mn-ea"/>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331960">
                <a:tc vMerge="1">
                  <a:txBody>
                    <a:bodyPr/>
                    <a:lstStyle/>
                    <a:p>
                      <a:pPr algn="ctr">
                        <a:spcAft>
                          <a:spcPts val="0"/>
                        </a:spcAft>
                      </a:pPr>
                      <a:endParaRPr lang="zh-CN" sz="105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zh-CN" altLang="en-US" sz="1600" b="1" u="none" strike="noStrike" kern="1200" baseline="0" dirty="0" smtClean="0">
                          <a:solidFill>
                            <a:schemeClr val="dk1"/>
                          </a:solidFill>
                          <a:effectLst/>
                          <a:latin typeface="Times New Roman" pitchFamily="18" charset="0"/>
                          <a:ea typeface="+mn-ea"/>
                          <a:cs typeface="Times New Roman" pitchFamily="18" charset="0"/>
                        </a:rPr>
                        <a:t>屯兰矿区</a:t>
                      </a:r>
                      <a:endParaRPr lang="zh-CN" altLang="en-US" sz="1600" b="1" u="none" strike="noStrike" kern="1200" baseline="0" dirty="0">
                        <a:solidFill>
                          <a:schemeClr val="dk1"/>
                        </a:solidFill>
                        <a:effectLst/>
                        <a:latin typeface="Times New Roman" pitchFamily="18" charset="0"/>
                        <a:ea typeface="+mn-ea"/>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en-US" sz="1600" b="1" u="none" strike="noStrike" kern="1200" baseline="0" dirty="0" smtClean="0">
                          <a:solidFill>
                            <a:schemeClr val="dk1"/>
                          </a:solidFill>
                          <a:effectLst/>
                          <a:latin typeface="Times New Roman" pitchFamily="18" charset="0"/>
                          <a:ea typeface="+mn-ea"/>
                          <a:cs typeface="Times New Roman" pitchFamily="18" charset="0"/>
                        </a:rPr>
                        <a:t>81</a:t>
                      </a:r>
                      <a:endParaRPr lang="zh-CN" altLang="en-US" sz="1600" b="1" u="none" strike="noStrike" kern="1200" baseline="0" dirty="0">
                        <a:solidFill>
                          <a:schemeClr val="dk1"/>
                        </a:solidFill>
                        <a:effectLst/>
                        <a:latin typeface="Times New Roman" pitchFamily="18" charset="0"/>
                        <a:ea typeface="+mn-ea"/>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en-US" sz="1600" b="1" u="none" strike="noStrike" kern="1200" baseline="0" dirty="0" smtClean="0">
                          <a:solidFill>
                            <a:schemeClr val="dk1"/>
                          </a:solidFill>
                          <a:effectLst/>
                          <a:latin typeface="Times New Roman" pitchFamily="18" charset="0"/>
                          <a:ea typeface="+mn-ea"/>
                          <a:cs typeface="Times New Roman" pitchFamily="18" charset="0"/>
                        </a:rPr>
                        <a:t>72</a:t>
                      </a:r>
                      <a:endParaRPr lang="zh-CN" altLang="en-US" sz="1600" b="1" u="none" strike="noStrike" kern="1200" baseline="0" dirty="0">
                        <a:solidFill>
                          <a:schemeClr val="dk1"/>
                        </a:solidFill>
                        <a:effectLst/>
                        <a:latin typeface="Times New Roman" pitchFamily="18" charset="0"/>
                        <a:ea typeface="+mn-ea"/>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331960">
                <a:tc vMerge="1">
                  <a:txBody>
                    <a:bodyPr/>
                    <a:lstStyle/>
                    <a:p>
                      <a:endParaRPr lang="zh-CN" altLang="en-US"/>
                    </a:p>
                  </a:txBody>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zh-CN" altLang="en-US" sz="1600" b="1" u="none" strike="noStrike" kern="1200" baseline="0" dirty="0" smtClean="0">
                          <a:solidFill>
                            <a:schemeClr val="dk1"/>
                          </a:solidFill>
                          <a:effectLst/>
                          <a:latin typeface="Times New Roman" pitchFamily="18" charset="0"/>
                          <a:ea typeface="+mn-ea"/>
                          <a:cs typeface="Times New Roman" pitchFamily="18" charset="0"/>
                        </a:rPr>
                        <a:t>电厂</a:t>
                      </a:r>
                      <a:endParaRPr lang="zh-CN" altLang="en-US" sz="1600" b="1" u="none" strike="noStrike" kern="1200" baseline="0" dirty="0">
                        <a:solidFill>
                          <a:schemeClr val="dk1"/>
                        </a:solidFill>
                        <a:effectLst/>
                        <a:latin typeface="Times New Roman" pitchFamily="18" charset="0"/>
                        <a:ea typeface="+mn-ea"/>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600" b="1" u="none" strike="noStrike" kern="1200" baseline="0" dirty="0" smtClean="0">
                          <a:solidFill>
                            <a:schemeClr val="dk1"/>
                          </a:solidFill>
                          <a:effectLst/>
                          <a:latin typeface="Times New Roman" pitchFamily="18" charset="0"/>
                          <a:ea typeface="+mn-ea"/>
                          <a:cs typeface="Times New Roman" pitchFamily="18" charset="0"/>
                        </a:rPr>
                        <a:t>\</a:t>
                      </a:r>
                      <a:endParaRPr lang="zh-CN" altLang="en-US" sz="1600" b="1" u="none" strike="noStrike" kern="1200" baseline="0" dirty="0">
                        <a:solidFill>
                          <a:schemeClr val="dk1"/>
                        </a:solidFill>
                        <a:effectLst/>
                        <a:latin typeface="Times New Roman" pitchFamily="18" charset="0"/>
                        <a:ea typeface="+mn-ea"/>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600" b="1" u="none" strike="noStrike" kern="1200" baseline="0" dirty="0" smtClean="0">
                          <a:solidFill>
                            <a:schemeClr val="dk1"/>
                          </a:solidFill>
                          <a:effectLst/>
                          <a:latin typeface="Times New Roman" pitchFamily="18" charset="0"/>
                          <a:ea typeface="+mn-ea"/>
                          <a:cs typeface="Times New Roman" pitchFamily="18" charset="0"/>
                        </a:rPr>
                        <a:t>25</a:t>
                      </a:r>
                      <a:endParaRPr lang="zh-CN" altLang="en-US" sz="1600" b="1" u="none" strike="noStrike" kern="1200" baseline="0" dirty="0">
                        <a:solidFill>
                          <a:schemeClr val="dk1"/>
                        </a:solidFill>
                        <a:effectLst/>
                        <a:latin typeface="Times New Roman" pitchFamily="18" charset="0"/>
                        <a:ea typeface="+mn-ea"/>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331960">
                <a:tc v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zh-CN" altLang="en-US" sz="1600" b="1" u="none" strike="noStrike" kern="1200" baseline="0" dirty="0">
                        <a:solidFill>
                          <a:schemeClr val="dk1"/>
                        </a:solidFill>
                        <a:effectLst/>
                        <a:latin typeface="Times New Roman" pitchFamily="18" charset="0"/>
                        <a:ea typeface="+mn-ea"/>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zh-CN" altLang="en-US" sz="1600" b="1" u="none" strike="noStrike" kern="1200" baseline="0" dirty="0" smtClean="0">
                          <a:solidFill>
                            <a:schemeClr val="dk1"/>
                          </a:solidFill>
                          <a:effectLst/>
                          <a:latin typeface="Times New Roman" pitchFamily="18" charset="0"/>
                          <a:ea typeface="+mn-ea"/>
                          <a:cs typeface="Times New Roman" pitchFamily="18" charset="0"/>
                        </a:rPr>
                        <a:t>合计</a:t>
                      </a:r>
                      <a:endParaRPr lang="zh-CN" altLang="en-US" sz="1600" b="1" u="none" strike="noStrike" kern="1200" baseline="0" dirty="0">
                        <a:solidFill>
                          <a:schemeClr val="dk1"/>
                        </a:solidFill>
                        <a:effectLst/>
                        <a:latin typeface="Times New Roman" pitchFamily="18" charset="0"/>
                        <a:ea typeface="+mn-ea"/>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en-US" sz="1600" b="1" u="none" strike="noStrike" kern="1200" baseline="0" dirty="0" smtClean="0">
                          <a:solidFill>
                            <a:schemeClr val="dk1"/>
                          </a:solidFill>
                          <a:effectLst/>
                          <a:latin typeface="Times New Roman" pitchFamily="18" charset="0"/>
                          <a:ea typeface="+mn-ea"/>
                          <a:cs typeface="Times New Roman" pitchFamily="18" charset="0"/>
                        </a:rPr>
                        <a:t>5212</a:t>
                      </a:r>
                      <a:endParaRPr lang="zh-CN" altLang="en-US" sz="1600" b="1" u="none" strike="noStrike" kern="1200" baseline="0" dirty="0">
                        <a:solidFill>
                          <a:schemeClr val="dk1"/>
                        </a:solidFill>
                        <a:effectLst/>
                        <a:latin typeface="Times New Roman" pitchFamily="18" charset="0"/>
                        <a:ea typeface="+mn-ea"/>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en-US" sz="1600" b="1" u="none" strike="noStrike" kern="1200" baseline="0" dirty="0" smtClean="0">
                          <a:solidFill>
                            <a:schemeClr val="dk1"/>
                          </a:solidFill>
                          <a:effectLst/>
                          <a:latin typeface="Times New Roman" pitchFamily="18" charset="0"/>
                          <a:ea typeface="+mn-ea"/>
                          <a:cs typeface="Times New Roman" pitchFamily="18" charset="0"/>
                        </a:rPr>
                        <a:t>2374</a:t>
                      </a:r>
                      <a:endParaRPr lang="zh-CN" altLang="en-US" sz="1600" b="1" u="none" strike="noStrike" kern="1200" baseline="0" dirty="0">
                        <a:solidFill>
                          <a:schemeClr val="dk1"/>
                        </a:solidFill>
                        <a:effectLst/>
                        <a:latin typeface="Times New Roman" pitchFamily="18" charset="0"/>
                        <a:ea typeface="+mn-ea"/>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331960">
                <a:tc rowSpan="5">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zh-CN" altLang="en-US" sz="1600" b="1" u="none" strike="noStrike" kern="1200" baseline="0" dirty="0" smtClean="0">
                          <a:solidFill>
                            <a:schemeClr val="dk1"/>
                          </a:solidFill>
                          <a:effectLst/>
                          <a:latin typeface="Times New Roman" pitchFamily="18" charset="0"/>
                          <a:ea typeface="+mn-ea"/>
                          <a:cs typeface="Times New Roman" pitchFamily="18" charset="0"/>
                        </a:rPr>
                        <a:t>远期（</a:t>
                      </a:r>
                      <a:r>
                        <a:rPr lang="en-US" altLang="zh-CN" sz="1600" b="1" u="none" strike="noStrike" kern="1200" baseline="0" dirty="0" smtClean="0">
                          <a:solidFill>
                            <a:schemeClr val="dk1"/>
                          </a:solidFill>
                          <a:effectLst/>
                          <a:latin typeface="Times New Roman" pitchFamily="18" charset="0"/>
                          <a:ea typeface="+mn-ea"/>
                          <a:cs typeface="Times New Roman" pitchFamily="18" charset="0"/>
                        </a:rPr>
                        <a:t>2020</a:t>
                      </a:r>
                      <a:r>
                        <a:rPr lang="zh-CN" altLang="en-US" sz="1600" b="1" u="none" strike="noStrike" kern="1200" baseline="0" dirty="0" smtClean="0">
                          <a:solidFill>
                            <a:schemeClr val="dk1"/>
                          </a:solidFill>
                          <a:effectLst/>
                          <a:latin typeface="Times New Roman" pitchFamily="18" charset="0"/>
                          <a:ea typeface="+mn-ea"/>
                          <a:cs typeface="Times New Roman" pitchFamily="18" charset="0"/>
                        </a:rPr>
                        <a:t>年）</a:t>
                      </a:r>
                      <a:endParaRPr lang="zh-CN" altLang="en-US" sz="1600" b="1" u="none" strike="noStrike" kern="1200" baseline="0" dirty="0">
                        <a:solidFill>
                          <a:schemeClr val="dk1"/>
                        </a:solidFill>
                        <a:effectLst/>
                        <a:latin typeface="Times New Roman" pitchFamily="18" charset="0"/>
                        <a:ea typeface="+mn-ea"/>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zh-CN" altLang="en-US" sz="1600" b="1" u="none" strike="noStrike" kern="1200" baseline="0" dirty="0" smtClean="0">
                          <a:solidFill>
                            <a:schemeClr val="dk1"/>
                          </a:solidFill>
                          <a:effectLst/>
                          <a:latin typeface="Times New Roman" pitchFamily="18" charset="0"/>
                          <a:ea typeface="+mn-ea"/>
                          <a:cs typeface="Times New Roman" pitchFamily="18" charset="0"/>
                        </a:rPr>
                        <a:t>太原（古交）市</a:t>
                      </a:r>
                      <a:endParaRPr lang="zh-CN" altLang="en-US" sz="1600" b="1" u="none" strike="noStrike" kern="1200" baseline="0" dirty="0">
                        <a:solidFill>
                          <a:schemeClr val="dk1"/>
                        </a:solidFill>
                        <a:effectLst/>
                        <a:latin typeface="Times New Roman" pitchFamily="18" charset="0"/>
                        <a:ea typeface="+mn-ea"/>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en-US" sz="1600" b="1" u="none" strike="noStrike" kern="1200" baseline="0" dirty="0" smtClean="0">
                          <a:solidFill>
                            <a:schemeClr val="dk1"/>
                          </a:solidFill>
                          <a:effectLst/>
                          <a:latin typeface="Times New Roman" pitchFamily="18" charset="0"/>
                          <a:ea typeface="+mn-ea"/>
                          <a:cs typeface="Times New Roman" pitchFamily="18" charset="0"/>
                        </a:rPr>
                        <a:t>7160</a:t>
                      </a:r>
                      <a:endParaRPr lang="zh-CN" altLang="en-US" sz="1600" b="1" u="none" strike="noStrike" kern="1200" baseline="0" dirty="0">
                        <a:solidFill>
                          <a:schemeClr val="dk1"/>
                        </a:solidFill>
                        <a:effectLst/>
                        <a:latin typeface="Times New Roman" pitchFamily="18" charset="0"/>
                        <a:ea typeface="+mn-ea"/>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en-US" sz="1600" b="1" u="none" strike="noStrike" kern="1200" baseline="0" dirty="0" smtClean="0">
                          <a:solidFill>
                            <a:schemeClr val="dk1"/>
                          </a:solidFill>
                          <a:effectLst/>
                          <a:latin typeface="Times New Roman" pitchFamily="18" charset="0"/>
                          <a:ea typeface="+mn-ea"/>
                          <a:cs typeface="Times New Roman" pitchFamily="18" charset="0"/>
                        </a:rPr>
                        <a:t>3795</a:t>
                      </a:r>
                      <a:endParaRPr lang="zh-CN" altLang="en-US" sz="1600" b="1" u="none" strike="noStrike" kern="1200" baseline="0" dirty="0">
                        <a:solidFill>
                          <a:schemeClr val="dk1"/>
                        </a:solidFill>
                        <a:effectLst/>
                        <a:latin typeface="Times New Roman" pitchFamily="18" charset="0"/>
                        <a:ea typeface="+mn-ea"/>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331960">
                <a:tc vMerge="1">
                  <a:txBody>
                    <a:bodyPr/>
                    <a:lstStyle/>
                    <a:p>
                      <a:pPr algn="ctr">
                        <a:spcAft>
                          <a:spcPts val="0"/>
                        </a:spcAft>
                      </a:pPr>
                      <a:endParaRPr lang="zh-CN" sz="105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zh-CN" altLang="en-US" sz="1600" b="1" u="none" strike="noStrike" kern="1200" baseline="0" dirty="0" smtClean="0">
                          <a:solidFill>
                            <a:schemeClr val="dk1"/>
                          </a:solidFill>
                          <a:effectLst/>
                          <a:latin typeface="Times New Roman" pitchFamily="18" charset="0"/>
                          <a:ea typeface="+mn-ea"/>
                          <a:cs typeface="Times New Roman" pitchFamily="18" charset="0"/>
                        </a:rPr>
                        <a:t>马兰矿区</a:t>
                      </a:r>
                      <a:endParaRPr lang="zh-CN" altLang="en-US" sz="1600" b="1" u="none" strike="noStrike" kern="1200" baseline="0" dirty="0">
                        <a:solidFill>
                          <a:schemeClr val="dk1"/>
                        </a:solidFill>
                        <a:effectLst/>
                        <a:latin typeface="Times New Roman" pitchFamily="18" charset="0"/>
                        <a:ea typeface="+mn-ea"/>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en-US" sz="1600" b="1" u="none" strike="noStrike" kern="1200" baseline="0" dirty="0" smtClean="0">
                          <a:solidFill>
                            <a:schemeClr val="dk1"/>
                          </a:solidFill>
                          <a:effectLst/>
                          <a:latin typeface="Times New Roman" pitchFamily="18" charset="0"/>
                          <a:ea typeface="+mn-ea"/>
                          <a:cs typeface="Times New Roman" pitchFamily="18" charset="0"/>
                        </a:rPr>
                        <a:t>162</a:t>
                      </a:r>
                      <a:endParaRPr lang="zh-CN" altLang="en-US" sz="1600" b="1" u="none" strike="noStrike" kern="1200" baseline="0" dirty="0">
                        <a:solidFill>
                          <a:schemeClr val="dk1"/>
                        </a:solidFill>
                        <a:effectLst/>
                        <a:latin typeface="Times New Roman" pitchFamily="18" charset="0"/>
                        <a:ea typeface="+mn-ea"/>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en-US" sz="1600" b="1" u="none" strike="noStrike" kern="1200" baseline="0" dirty="0" smtClean="0">
                          <a:solidFill>
                            <a:schemeClr val="dk1"/>
                          </a:solidFill>
                          <a:effectLst/>
                          <a:latin typeface="Times New Roman" pitchFamily="18" charset="0"/>
                          <a:ea typeface="+mn-ea"/>
                          <a:cs typeface="Times New Roman" pitchFamily="18" charset="0"/>
                        </a:rPr>
                        <a:t>135</a:t>
                      </a:r>
                      <a:endParaRPr lang="zh-CN" altLang="en-US" sz="1600" b="1" u="none" strike="noStrike" kern="1200" baseline="0" dirty="0">
                        <a:solidFill>
                          <a:schemeClr val="dk1"/>
                        </a:solidFill>
                        <a:effectLst/>
                        <a:latin typeface="Times New Roman" pitchFamily="18" charset="0"/>
                        <a:ea typeface="+mn-ea"/>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331960">
                <a:tc vMerge="1">
                  <a:txBody>
                    <a:bodyPr/>
                    <a:lstStyle/>
                    <a:p>
                      <a:pPr algn="ctr">
                        <a:spcAft>
                          <a:spcPts val="0"/>
                        </a:spcAft>
                      </a:pPr>
                      <a:endParaRPr lang="zh-CN" sz="1050" kern="1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zh-CN" altLang="en-US" sz="1600" b="1" u="none" strike="noStrike" kern="1200" baseline="0" dirty="0" smtClean="0">
                          <a:solidFill>
                            <a:schemeClr val="dk1"/>
                          </a:solidFill>
                          <a:effectLst/>
                          <a:latin typeface="Times New Roman" pitchFamily="18" charset="0"/>
                          <a:ea typeface="+mn-ea"/>
                          <a:cs typeface="Times New Roman" pitchFamily="18" charset="0"/>
                        </a:rPr>
                        <a:t>屯兰矿区</a:t>
                      </a:r>
                      <a:endParaRPr lang="zh-CN" altLang="en-US" sz="1600" b="1" u="none" strike="noStrike" kern="1200" baseline="0" dirty="0">
                        <a:solidFill>
                          <a:schemeClr val="dk1"/>
                        </a:solidFill>
                        <a:effectLst/>
                        <a:latin typeface="Times New Roman" pitchFamily="18" charset="0"/>
                        <a:ea typeface="+mn-ea"/>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en-US" sz="1600" b="1" u="none" strike="noStrike" kern="1200" baseline="0" dirty="0" smtClean="0">
                          <a:solidFill>
                            <a:schemeClr val="dk1"/>
                          </a:solidFill>
                          <a:effectLst/>
                          <a:latin typeface="Times New Roman" pitchFamily="18" charset="0"/>
                          <a:ea typeface="+mn-ea"/>
                          <a:cs typeface="Times New Roman" pitchFamily="18" charset="0"/>
                        </a:rPr>
                        <a:t>107</a:t>
                      </a:r>
                      <a:endParaRPr lang="zh-CN" altLang="en-US" sz="1600" b="1" u="none" strike="noStrike" kern="1200" baseline="0" dirty="0">
                        <a:solidFill>
                          <a:schemeClr val="dk1"/>
                        </a:solidFill>
                        <a:effectLst/>
                        <a:latin typeface="Times New Roman" pitchFamily="18" charset="0"/>
                        <a:ea typeface="+mn-ea"/>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en-US" sz="1600" b="1" u="none" strike="noStrike" kern="1200" baseline="0" dirty="0" smtClean="0">
                          <a:solidFill>
                            <a:schemeClr val="dk1"/>
                          </a:solidFill>
                          <a:effectLst/>
                          <a:latin typeface="Times New Roman" pitchFamily="18" charset="0"/>
                          <a:ea typeface="+mn-ea"/>
                          <a:cs typeface="Times New Roman" pitchFamily="18" charset="0"/>
                        </a:rPr>
                        <a:t>90</a:t>
                      </a:r>
                      <a:endParaRPr lang="zh-CN" altLang="en-US" sz="1600" b="1" u="none" strike="noStrike" kern="1200" baseline="0" dirty="0">
                        <a:solidFill>
                          <a:schemeClr val="dk1"/>
                        </a:solidFill>
                        <a:effectLst/>
                        <a:latin typeface="Times New Roman" pitchFamily="18" charset="0"/>
                        <a:ea typeface="+mn-ea"/>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331960">
                <a:tc vMerge="1">
                  <a:txBody>
                    <a:bodyPr/>
                    <a:lstStyle/>
                    <a:p>
                      <a:endParaRPr lang="zh-CN" altLang="en-US"/>
                    </a:p>
                  </a:txBody>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zh-CN" altLang="en-US" sz="1600" b="1" u="none" strike="noStrike" kern="1200" baseline="0" dirty="0" smtClean="0">
                          <a:solidFill>
                            <a:schemeClr val="dk1"/>
                          </a:solidFill>
                          <a:effectLst/>
                          <a:latin typeface="Times New Roman" pitchFamily="18" charset="0"/>
                          <a:ea typeface="+mn-ea"/>
                          <a:cs typeface="Times New Roman" pitchFamily="18" charset="0"/>
                        </a:rPr>
                        <a:t>电厂</a:t>
                      </a:r>
                      <a:endParaRPr lang="zh-CN" altLang="en-US" sz="1600" b="1" u="none" strike="noStrike" kern="1200" baseline="0" dirty="0">
                        <a:solidFill>
                          <a:schemeClr val="dk1"/>
                        </a:solidFill>
                        <a:effectLst/>
                        <a:latin typeface="Times New Roman" pitchFamily="18" charset="0"/>
                        <a:ea typeface="+mn-ea"/>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600" b="1" u="none" strike="noStrike" kern="1200" baseline="0" dirty="0" smtClean="0">
                          <a:solidFill>
                            <a:schemeClr val="dk1"/>
                          </a:solidFill>
                          <a:effectLst/>
                          <a:latin typeface="Times New Roman" pitchFamily="18" charset="0"/>
                          <a:ea typeface="+mn-ea"/>
                          <a:cs typeface="Times New Roman" pitchFamily="18" charset="0"/>
                        </a:rPr>
                        <a:t>\</a:t>
                      </a:r>
                      <a:endParaRPr lang="zh-CN" altLang="en-US" sz="1600" b="1" u="none" strike="noStrike" kern="1200" baseline="0" dirty="0">
                        <a:solidFill>
                          <a:schemeClr val="dk1"/>
                        </a:solidFill>
                        <a:effectLst/>
                        <a:latin typeface="Times New Roman" pitchFamily="18" charset="0"/>
                        <a:ea typeface="+mn-ea"/>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600" b="1" u="none" strike="noStrike" kern="1200" baseline="0" dirty="0" smtClean="0">
                          <a:solidFill>
                            <a:schemeClr val="dk1"/>
                          </a:solidFill>
                          <a:effectLst/>
                          <a:latin typeface="Times New Roman" pitchFamily="18" charset="0"/>
                          <a:ea typeface="+mn-ea"/>
                          <a:cs typeface="Times New Roman" pitchFamily="18" charset="0"/>
                        </a:rPr>
                        <a:t>25</a:t>
                      </a:r>
                      <a:endParaRPr lang="zh-CN" altLang="en-US" sz="1600" b="1" u="none" strike="noStrike" kern="1200" baseline="0" dirty="0">
                        <a:solidFill>
                          <a:schemeClr val="dk1"/>
                        </a:solidFill>
                        <a:effectLst/>
                        <a:latin typeface="Times New Roman" pitchFamily="18" charset="0"/>
                        <a:ea typeface="+mn-ea"/>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331960">
                <a:tc vMerge="1">
                  <a:txBody>
                    <a:bodyPr/>
                    <a:lstStyle/>
                    <a:p>
                      <a:pPr algn="ctr">
                        <a:spcAft>
                          <a:spcPts val="0"/>
                        </a:spcAft>
                      </a:pPr>
                      <a:endParaRPr lang="zh-CN" sz="1050" kern="1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zh-CN" altLang="en-US" sz="1600" b="1" u="none" strike="noStrike" kern="1200" baseline="0" dirty="0" smtClean="0">
                          <a:solidFill>
                            <a:schemeClr val="dk1"/>
                          </a:solidFill>
                          <a:effectLst/>
                          <a:latin typeface="Times New Roman" pitchFamily="18" charset="0"/>
                          <a:ea typeface="+mn-ea"/>
                          <a:cs typeface="Times New Roman" pitchFamily="18" charset="0"/>
                        </a:rPr>
                        <a:t>合计</a:t>
                      </a:r>
                      <a:endParaRPr lang="zh-CN" altLang="en-US" sz="1600" b="1" u="none" strike="noStrike" kern="1200" baseline="0" dirty="0">
                        <a:solidFill>
                          <a:schemeClr val="dk1"/>
                        </a:solidFill>
                        <a:effectLst/>
                        <a:latin typeface="Times New Roman" pitchFamily="18" charset="0"/>
                        <a:ea typeface="+mn-ea"/>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en-US" sz="1600" b="1" u="none" strike="noStrike" kern="1200" baseline="0" dirty="0" smtClean="0">
                          <a:solidFill>
                            <a:schemeClr val="dk1"/>
                          </a:solidFill>
                          <a:effectLst/>
                          <a:latin typeface="Times New Roman" pitchFamily="18" charset="0"/>
                          <a:ea typeface="+mn-ea"/>
                          <a:cs typeface="Times New Roman" pitchFamily="18" charset="0"/>
                        </a:rPr>
                        <a:t>8269</a:t>
                      </a:r>
                      <a:endParaRPr lang="zh-CN" altLang="en-US" sz="1600" b="1" u="none" strike="noStrike" kern="1200" baseline="0" dirty="0">
                        <a:solidFill>
                          <a:schemeClr val="dk1"/>
                        </a:solidFill>
                        <a:effectLst/>
                        <a:latin typeface="Times New Roman" pitchFamily="18" charset="0"/>
                        <a:ea typeface="+mn-ea"/>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en-US" sz="1600" b="1" u="none" strike="noStrike" kern="1200" baseline="0" dirty="0" smtClean="0">
                          <a:solidFill>
                            <a:schemeClr val="dk1"/>
                          </a:solidFill>
                          <a:effectLst/>
                          <a:latin typeface="Times New Roman" pitchFamily="18" charset="0"/>
                          <a:ea typeface="+mn-ea"/>
                          <a:cs typeface="Times New Roman" pitchFamily="18" charset="0"/>
                        </a:rPr>
                        <a:t>4045</a:t>
                      </a:r>
                      <a:endParaRPr lang="zh-CN" altLang="en-US" sz="1600" b="1" u="none" strike="noStrike" kern="1200" baseline="0" dirty="0">
                        <a:solidFill>
                          <a:schemeClr val="dk1"/>
                        </a:solidFill>
                        <a:effectLst/>
                        <a:latin typeface="Times New Roman" pitchFamily="18" charset="0"/>
                        <a:ea typeface="+mn-ea"/>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bl>
          </a:graphicData>
        </a:graphic>
      </p:graphicFrame>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67544" y="1196752"/>
            <a:ext cx="7596554" cy="785812"/>
          </a:xfrm>
          <a:prstGeom prst="rect">
            <a:avLst/>
          </a:prstGeom>
          <a:noFill/>
          <a:ln w="9525">
            <a:noFill/>
            <a:miter lim="800000"/>
            <a:headEnd/>
            <a:tailEnd/>
          </a:ln>
          <a:effectLst/>
        </p:spPr>
        <p:txBody>
          <a:bodyPr anchor="ctr"/>
          <a:lstStyle/>
          <a:p>
            <a:pPr>
              <a:lnSpc>
                <a:spcPct val="200000"/>
              </a:lnSpc>
              <a:defRPr/>
            </a:pPr>
            <a:r>
              <a:rPr lang="zh-CN" altLang="en-US" sz="2400" b="1" kern="0" dirty="0" smtClean="0">
                <a:solidFill>
                  <a:schemeClr val="tx2"/>
                </a:solidFill>
                <a:latin typeface="黑体" pitchFamily="2" charset="-122"/>
                <a:ea typeface="黑体" pitchFamily="2" charset="-122"/>
                <a:cs typeface="+mj-cs"/>
              </a:rPr>
              <a:t> </a:t>
            </a:r>
            <a:r>
              <a:rPr lang="zh-CN" altLang="en-US" sz="2400" b="1" kern="0" dirty="0" smtClean="0">
                <a:latin typeface="黑体" pitchFamily="2" charset="-122"/>
                <a:ea typeface="黑体" pitchFamily="2" charset="-122"/>
                <a:cs typeface="+mj-cs"/>
              </a:rPr>
              <a:t>改造方案：</a:t>
            </a:r>
            <a:endParaRPr lang="zh-CN" altLang="en-US" sz="2400" b="1" kern="0" dirty="0">
              <a:latin typeface="黑体" pitchFamily="2" charset="-122"/>
              <a:ea typeface="黑体" pitchFamily="2" charset="-122"/>
              <a:cs typeface="+mj-cs"/>
            </a:endParaRPr>
          </a:p>
          <a:p>
            <a:pPr>
              <a:defRPr/>
            </a:pPr>
            <a:endParaRPr lang="zh-CN" altLang="en-US" sz="3600" b="1" kern="0" dirty="0">
              <a:solidFill>
                <a:schemeClr val="tx2"/>
              </a:solidFill>
              <a:latin typeface="黑体" pitchFamily="2" charset="-122"/>
              <a:ea typeface="黑体" pitchFamily="2" charset="-122"/>
              <a:cs typeface="+mj-cs"/>
            </a:endParaRPr>
          </a:p>
        </p:txBody>
      </p:sp>
      <p:sp>
        <p:nvSpPr>
          <p:cNvPr id="5" name="矩形 4"/>
          <p:cNvSpPr/>
          <p:nvPr/>
        </p:nvSpPr>
        <p:spPr>
          <a:xfrm>
            <a:off x="395536" y="1700808"/>
            <a:ext cx="8496944" cy="4039567"/>
          </a:xfrm>
          <a:prstGeom prst="rect">
            <a:avLst/>
          </a:prstGeom>
        </p:spPr>
        <p:txBody>
          <a:bodyPr wrap="square">
            <a:spAutoFit/>
          </a:bodyPr>
          <a:lstStyle/>
          <a:p>
            <a:pPr lvl="1" indent="-457200" algn="just">
              <a:lnSpc>
                <a:spcPct val="150000"/>
              </a:lnSpc>
              <a:buFont typeface="Wingdings" pitchFamily="2" charset="2"/>
              <a:buChar char="Ø"/>
            </a:pPr>
            <a:r>
              <a:rPr lang="zh-CN" altLang="en-US" sz="1900" dirty="0" smtClean="0">
                <a:latin typeface="黑体" pitchFamily="49" charset="-122"/>
                <a:ea typeface="黑体" pitchFamily="49" charset="-122"/>
              </a:rPr>
              <a:t>兴能发电厂从今年</a:t>
            </a:r>
            <a:r>
              <a:rPr lang="en-US" altLang="zh-CN" sz="1900" dirty="0" smtClean="0">
                <a:latin typeface="黑体" pitchFamily="49" charset="-122"/>
                <a:ea typeface="黑体" pitchFamily="49" charset="-122"/>
              </a:rPr>
              <a:t>11</a:t>
            </a:r>
            <a:r>
              <a:rPr lang="zh-CN" altLang="en-US" sz="1900" dirty="0" smtClean="0">
                <a:latin typeface="黑体" pitchFamily="49" charset="-122"/>
                <a:ea typeface="黑体" pitchFamily="49" charset="-122"/>
              </a:rPr>
              <a:t>月</a:t>
            </a:r>
            <a:r>
              <a:rPr lang="en-US" altLang="zh-CN" sz="1900" dirty="0" smtClean="0">
                <a:latin typeface="黑体" pitchFamily="49" charset="-122"/>
                <a:ea typeface="黑体" pitchFamily="49" charset="-122"/>
              </a:rPr>
              <a:t>1</a:t>
            </a:r>
            <a:r>
              <a:rPr lang="zh-CN" altLang="en-US" sz="1900" dirty="0" smtClean="0">
                <a:latin typeface="黑体" pitchFamily="49" charset="-122"/>
                <a:ea typeface="黑体" pitchFamily="49" charset="-122"/>
              </a:rPr>
              <a:t>日开始承担供热任务，为了尽快达到节能减排的目标，在兴能发电厂三期投运之前，依靠一期、二期机组进行供热通过梯级供热。</a:t>
            </a:r>
            <a:endParaRPr lang="en-US" altLang="zh-CN" sz="1900" dirty="0" smtClean="0">
              <a:latin typeface="黑体" pitchFamily="49" charset="-122"/>
              <a:ea typeface="黑体" pitchFamily="49" charset="-122"/>
            </a:endParaRPr>
          </a:p>
          <a:p>
            <a:pPr lvl="1" indent="-457200" algn="just">
              <a:lnSpc>
                <a:spcPct val="150000"/>
              </a:lnSpc>
              <a:buFont typeface="Wingdings" pitchFamily="2" charset="2"/>
              <a:buChar char="Ø"/>
            </a:pPr>
            <a:r>
              <a:rPr lang="zh-CN" altLang="en-US" sz="1900" dirty="0" smtClean="0">
                <a:latin typeface="黑体" pitchFamily="49" charset="-122"/>
                <a:ea typeface="黑体" pitchFamily="49" charset="-122"/>
              </a:rPr>
              <a:t>针对现有两台</a:t>
            </a:r>
            <a:r>
              <a:rPr lang="en-US" altLang="en-US" sz="1900" dirty="0" smtClean="0">
                <a:latin typeface="黑体" pitchFamily="49" charset="-122"/>
                <a:ea typeface="黑体" pitchFamily="49" charset="-122"/>
              </a:rPr>
              <a:t>600MW</a:t>
            </a:r>
            <a:r>
              <a:rPr lang="zh-CN" altLang="en-US" sz="1900" dirty="0" smtClean="0">
                <a:latin typeface="黑体" pitchFamily="49" charset="-122"/>
                <a:ea typeface="黑体" pitchFamily="49" charset="-122"/>
              </a:rPr>
              <a:t>和一台</a:t>
            </a:r>
            <a:r>
              <a:rPr lang="en-US" altLang="en-US" sz="1900" dirty="0" smtClean="0">
                <a:latin typeface="黑体" pitchFamily="49" charset="-122"/>
                <a:ea typeface="黑体" pitchFamily="49" charset="-122"/>
              </a:rPr>
              <a:t>300MW</a:t>
            </a:r>
            <a:r>
              <a:rPr lang="zh-CN" altLang="en-US" sz="1900" dirty="0" smtClean="0">
                <a:latin typeface="黑体" pitchFamily="49" charset="-122"/>
                <a:ea typeface="黑体" pitchFamily="49" charset="-122"/>
              </a:rPr>
              <a:t>的空冷纯凝发电机组进行低位能供热技术改造，对一台</a:t>
            </a:r>
            <a:r>
              <a:rPr lang="en-US" altLang="en-US" sz="1900" dirty="0" smtClean="0">
                <a:latin typeface="黑体" pitchFamily="49" charset="-122"/>
                <a:ea typeface="黑体" pitchFamily="49" charset="-122"/>
              </a:rPr>
              <a:t>300MW</a:t>
            </a:r>
            <a:r>
              <a:rPr lang="zh-CN" altLang="en-US" sz="1900" dirty="0" smtClean="0">
                <a:latin typeface="黑体" pitchFamily="49" charset="-122"/>
                <a:ea typeface="黑体" pitchFamily="49" charset="-122"/>
              </a:rPr>
              <a:t>的机组进行抽汽改造；通过汽轮机排汽余热的直接利用，减少高品位供热抽汽量，多目标低成本挖掘供热源侧的最大供热潜力，解决传统技术机组供热能力不足、能耗高的问题。分别满足近程与远程热用户的需要，提高热网的输送能力。改造四台机组年供热能力达到</a:t>
            </a:r>
            <a:r>
              <a:rPr lang="en-US" altLang="en-US" sz="1900" dirty="0" smtClean="0">
                <a:latin typeface="黑体" pitchFamily="49" charset="-122"/>
                <a:ea typeface="黑体" pitchFamily="49" charset="-122"/>
              </a:rPr>
              <a:t>2000</a:t>
            </a:r>
            <a:r>
              <a:rPr lang="zh-CN" altLang="en-US" sz="1900" dirty="0" smtClean="0">
                <a:latin typeface="黑体" pitchFamily="49" charset="-122"/>
                <a:ea typeface="黑体" pitchFamily="49" charset="-122"/>
              </a:rPr>
              <a:t>万吉焦以上，三年内本地区具备集中供热条件的建筑使用面积为</a:t>
            </a:r>
            <a:r>
              <a:rPr lang="en-US" altLang="en-US" sz="1900" dirty="0" smtClean="0">
                <a:latin typeface="黑体" pitchFamily="49" charset="-122"/>
                <a:ea typeface="黑体" pitchFamily="49" charset="-122"/>
              </a:rPr>
              <a:t>4500</a:t>
            </a:r>
            <a:r>
              <a:rPr lang="zh-CN" altLang="en-US" sz="1900" dirty="0" smtClean="0">
                <a:latin typeface="黑体" pitchFamily="49" charset="-122"/>
                <a:ea typeface="黑体" pitchFamily="49" charset="-122"/>
              </a:rPr>
              <a:t>多万平米。</a:t>
            </a:r>
          </a:p>
        </p:txBody>
      </p:sp>
      <p:sp>
        <p:nvSpPr>
          <p:cNvPr id="4" name="Rectangle 2"/>
          <p:cNvSpPr txBox="1">
            <a:spLocks noChangeArrowheads="1"/>
          </p:cNvSpPr>
          <p:nvPr/>
        </p:nvSpPr>
        <p:spPr bwMode="auto">
          <a:xfrm>
            <a:off x="323528" y="476672"/>
            <a:ext cx="7596554" cy="785812"/>
          </a:xfrm>
          <a:prstGeom prst="rect">
            <a:avLst/>
          </a:prstGeom>
          <a:noFill/>
          <a:ln w="9525">
            <a:noFill/>
            <a:miter lim="800000"/>
            <a:headEnd/>
            <a:tailEnd/>
          </a:ln>
          <a:effectLst/>
        </p:spPr>
        <p:txBody>
          <a:bodyPr anchor="ctr"/>
          <a:lstStyle/>
          <a:p>
            <a:pPr>
              <a:lnSpc>
                <a:spcPct val="200000"/>
              </a:lnSpc>
              <a:defRPr/>
            </a:pPr>
            <a:r>
              <a:rPr lang="en-US" altLang="zh-CN" sz="2400" b="1" kern="0" dirty="0" smtClean="0">
                <a:solidFill>
                  <a:schemeClr val="tx2"/>
                </a:solidFill>
                <a:latin typeface="黑体" pitchFamily="2" charset="-122"/>
                <a:ea typeface="黑体" pitchFamily="2" charset="-122"/>
                <a:cs typeface="+mj-cs"/>
              </a:rPr>
              <a:t>4</a:t>
            </a:r>
            <a:r>
              <a:rPr lang="zh-CN" altLang="en-US" sz="2400" b="1" kern="0" dirty="0" smtClean="0">
                <a:solidFill>
                  <a:schemeClr val="tx2"/>
                </a:solidFill>
                <a:latin typeface="黑体" pitchFamily="2" charset="-122"/>
                <a:ea typeface="黑体" pitchFamily="2" charset="-122"/>
                <a:cs typeface="+mj-cs"/>
              </a:rPr>
              <a:t>、古交供热项目简介</a:t>
            </a:r>
            <a:endParaRPr lang="zh-CN" altLang="en-US" sz="2400" b="1" kern="0" dirty="0">
              <a:solidFill>
                <a:schemeClr val="tx2"/>
              </a:solidFill>
              <a:latin typeface="黑体" pitchFamily="2" charset="-122"/>
              <a:ea typeface="黑体" pitchFamily="2" charset="-122"/>
              <a:cs typeface="+mj-cs"/>
            </a:endParaRPr>
          </a:p>
          <a:p>
            <a:pPr>
              <a:defRPr/>
            </a:pPr>
            <a:endParaRPr lang="zh-CN" altLang="en-US" sz="3600" b="1" kern="0" dirty="0">
              <a:solidFill>
                <a:schemeClr val="tx2"/>
              </a:solidFill>
              <a:latin typeface="黑体" pitchFamily="2" charset="-122"/>
              <a:ea typeface="黑体" pitchFamily="2" charset="-122"/>
              <a:cs typeface="+mj-cs"/>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23528" y="476672"/>
            <a:ext cx="7596554" cy="785812"/>
          </a:xfrm>
          <a:prstGeom prst="rect">
            <a:avLst/>
          </a:prstGeom>
          <a:noFill/>
          <a:ln w="9525">
            <a:noFill/>
            <a:miter lim="800000"/>
            <a:headEnd/>
            <a:tailEnd/>
          </a:ln>
          <a:effectLst/>
        </p:spPr>
        <p:txBody>
          <a:bodyPr anchor="ctr"/>
          <a:lstStyle/>
          <a:p>
            <a:pPr>
              <a:lnSpc>
                <a:spcPct val="200000"/>
              </a:lnSpc>
              <a:defRPr/>
            </a:pPr>
            <a:r>
              <a:rPr lang="en-US" altLang="zh-CN" sz="2400" b="1" kern="0" dirty="0" smtClean="0">
                <a:solidFill>
                  <a:schemeClr val="tx2"/>
                </a:solidFill>
                <a:latin typeface="黑体" pitchFamily="2" charset="-122"/>
                <a:ea typeface="黑体" pitchFamily="2" charset="-122"/>
                <a:cs typeface="+mj-cs"/>
              </a:rPr>
              <a:t>4</a:t>
            </a:r>
            <a:r>
              <a:rPr lang="zh-CN" altLang="en-US" sz="2400" b="1" kern="0" dirty="0" smtClean="0">
                <a:solidFill>
                  <a:schemeClr val="tx2"/>
                </a:solidFill>
                <a:latin typeface="黑体" pitchFamily="2" charset="-122"/>
                <a:ea typeface="黑体" pitchFamily="2" charset="-122"/>
                <a:cs typeface="+mj-cs"/>
              </a:rPr>
              <a:t>、古交供热项目简介</a:t>
            </a:r>
            <a:endParaRPr lang="zh-CN" altLang="en-US" sz="2400" b="1" kern="0" dirty="0">
              <a:solidFill>
                <a:schemeClr val="tx2"/>
              </a:solidFill>
              <a:latin typeface="黑体" pitchFamily="2" charset="-122"/>
              <a:ea typeface="黑体" pitchFamily="2" charset="-122"/>
              <a:cs typeface="+mj-cs"/>
            </a:endParaRPr>
          </a:p>
          <a:p>
            <a:pPr>
              <a:defRPr/>
            </a:pPr>
            <a:endParaRPr lang="zh-CN" altLang="en-US" sz="3600" b="1" kern="0" dirty="0">
              <a:solidFill>
                <a:schemeClr val="tx2"/>
              </a:solidFill>
              <a:latin typeface="黑体" pitchFamily="2" charset="-122"/>
              <a:ea typeface="黑体" pitchFamily="2" charset="-122"/>
              <a:cs typeface="+mj-cs"/>
            </a:endParaRPr>
          </a:p>
        </p:txBody>
      </p:sp>
      <p:pic>
        <p:nvPicPr>
          <p:cNvPr id="557057" name="Picture 1"/>
          <p:cNvPicPr>
            <a:picLocks noChangeAspect="1" noChangeArrowheads="1"/>
          </p:cNvPicPr>
          <p:nvPr/>
        </p:nvPicPr>
        <p:blipFill>
          <a:blip r:embed="rId2" cstate="print"/>
          <a:srcRect/>
          <a:stretch>
            <a:fillRect/>
          </a:stretch>
        </p:blipFill>
        <p:spPr bwMode="auto">
          <a:xfrm>
            <a:off x="899592" y="1196752"/>
            <a:ext cx="7488832" cy="547260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23528" y="476672"/>
            <a:ext cx="7596554" cy="785812"/>
          </a:xfrm>
          <a:prstGeom prst="rect">
            <a:avLst/>
          </a:prstGeom>
          <a:noFill/>
          <a:ln w="9525">
            <a:noFill/>
            <a:miter lim="800000"/>
            <a:headEnd/>
            <a:tailEnd/>
          </a:ln>
          <a:effectLst/>
        </p:spPr>
        <p:txBody>
          <a:bodyPr anchor="ctr"/>
          <a:lstStyle/>
          <a:p>
            <a:pPr>
              <a:lnSpc>
                <a:spcPct val="200000"/>
              </a:lnSpc>
              <a:defRPr/>
            </a:pPr>
            <a:r>
              <a:rPr lang="en-US" altLang="zh-CN" sz="2400" b="1" kern="0" dirty="0" smtClean="0">
                <a:solidFill>
                  <a:schemeClr val="tx2"/>
                </a:solidFill>
                <a:latin typeface="黑体" pitchFamily="2" charset="-122"/>
                <a:ea typeface="黑体" pitchFamily="2" charset="-122"/>
                <a:cs typeface="+mj-cs"/>
              </a:rPr>
              <a:t>4</a:t>
            </a:r>
            <a:r>
              <a:rPr lang="zh-CN" altLang="en-US" sz="2400" b="1" kern="0" dirty="0" smtClean="0">
                <a:solidFill>
                  <a:schemeClr val="tx2"/>
                </a:solidFill>
                <a:latin typeface="黑体" pitchFamily="2" charset="-122"/>
                <a:ea typeface="黑体" pitchFamily="2" charset="-122"/>
                <a:cs typeface="+mj-cs"/>
              </a:rPr>
              <a:t>、古交供热项目简介</a:t>
            </a:r>
            <a:endParaRPr lang="zh-CN" altLang="en-US" sz="2400" b="1" kern="0" dirty="0">
              <a:solidFill>
                <a:schemeClr val="tx2"/>
              </a:solidFill>
              <a:latin typeface="黑体" pitchFamily="2" charset="-122"/>
              <a:ea typeface="黑体" pitchFamily="2" charset="-122"/>
              <a:cs typeface="+mj-cs"/>
            </a:endParaRPr>
          </a:p>
          <a:p>
            <a:pPr>
              <a:defRPr/>
            </a:pPr>
            <a:endParaRPr lang="zh-CN" altLang="en-US" sz="3600" b="1" kern="0" dirty="0">
              <a:solidFill>
                <a:schemeClr val="tx2"/>
              </a:solidFill>
              <a:latin typeface="黑体" pitchFamily="2" charset="-122"/>
              <a:ea typeface="黑体" pitchFamily="2" charset="-122"/>
              <a:cs typeface="+mj-cs"/>
            </a:endParaRPr>
          </a:p>
        </p:txBody>
      </p:sp>
      <p:sp>
        <p:nvSpPr>
          <p:cNvPr id="5" name="矩形 4"/>
          <p:cNvSpPr/>
          <p:nvPr/>
        </p:nvSpPr>
        <p:spPr>
          <a:xfrm>
            <a:off x="467544" y="1196752"/>
            <a:ext cx="8496944" cy="6037102"/>
          </a:xfrm>
          <a:prstGeom prst="rect">
            <a:avLst/>
          </a:prstGeom>
        </p:spPr>
        <p:txBody>
          <a:bodyPr wrap="square">
            <a:spAutoFit/>
          </a:bodyPr>
          <a:lstStyle/>
          <a:p>
            <a:pPr marL="357188" lvl="0" indent="-357188">
              <a:lnSpc>
                <a:spcPct val="120000"/>
              </a:lnSpc>
              <a:spcBef>
                <a:spcPts val="600"/>
              </a:spcBef>
              <a:buBlip>
                <a:blip r:embed="rId2"/>
              </a:buBlip>
              <a:defRPr/>
            </a:pPr>
            <a:r>
              <a:rPr lang="zh-CN" altLang="en-US" sz="2100" b="1" dirty="0" smtClean="0">
                <a:effectLst>
                  <a:outerShdw blurRad="38100" dist="38100" dir="2700000" algn="tl">
                    <a:srgbClr val="FFFFFF"/>
                  </a:outerShdw>
                </a:effectLst>
                <a:latin typeface="Times New Roman" pitchFamily="18" charset="0"/>
                <a:ea typeface="黑体" pitchFamily="49" charset="-122"/>
                <a:cs typeface="Times New Roman" pitchFamily="18" charset="0"/>
              </a:rPr>
              <a:t>项目难点</a:t>
            </a:r>
            <a:r>
              <a:rPr lang="en-US" altLang="zh-CN" sz="21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    </a:t>
            </a:r>
            <a:r>
              <a:rPr lang="zh-CN" altLang="en-US" sz="21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打</a:t>
            </a:r>
            <a:r>
              <a:rPr lang="zh-CN" altLang="en-US"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通穿山隧道远距离输送，通过六级泵站升压，施工难度和运行控制的复杂性、在国内供热工程中都属首次。</a:t>
            </a:r>
            <a:endParaRPr lang="en-US" altLang="zh-CN" sz="2000" dirty="0" smtClean="0">
              <a:effectLst>
                <a:outerShdw blurRad="38100" dist="38100" dir="2700000" algn="tl">
                  <a:srgbClr val="FFFFFF"/>
                </a:outerShdw>
              </a:effectLst>
              <a:latin typeface="Times New Roman" pitchFamily="18" charset="0"/>
              <a:ea typeface="黑体" pitchFamily="49" charset="-122"/>
              <a:cs typeface="Times New Roman" pitchFamily="18" charset="0"/>
            </a:endParaRPr>
          </a:p>
          <a:p>
            <a:pPr marL="357188" lvl="0" indent="-357188">
              <a:lnSpc>
                <a:spcPct val="120000"/>
              </a:lnSpc>
              <a:spcBef>
                <a:spcPts val="600"/>
              </a:spcBef>
              <a:buBlip>
                <a:blip r:embed="rId2"/>
              </a:buBlip>
              <a:defRPr/>
            </a:pPr>
            <a:r>
              <a:rPr lang="zh-CN" altLang="en-US" sz="2200" b="1" dirty="0" smtClean="0">
                <a:effectLst>
                  <a:outerShdw blurRad="38100" dist="38100" dir="2700000" algn="tl">
                    <a:srgbClr val="FFFFFF"/>
                  </a:outerShdw>
                </a:effectLst>
                <a:latin typeface="Times New Roman" pitchFamily="18" charset="0"/>
                <a:ea typeface="黑体" pitchFamily="49" charset="-122"/>
                <a:cs typeface="Times New Roman" pitchFamily="18" charset="0"/>
              </a:rPr>
              <a:t>项目创新点</a:t>
            </a:r>
            <a:r>
              <a:rPr lang="zh-CN" altLang="en-US" sz="22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    </a:t>
            </a:r>
            <a:endParaRPr lang="en-US" altLang="zh-CN" sz="2200" dirty="0" smtClean="0">
              <a:effectLst>
                <a:outerShdw blurRad="38100" dist="38100" dir="2700000" algn="tl">
                  <a:srgbClr val="FFFFFF"/>
                </a:outerShdw>
              </a:effectLst>
              <a:latin typeface="Times New Roman" pitchFamily="18" charset="0"/>
              <a:ea typeface="黑体" pitchFamily="49" charset="-122"/>
              <a:cs typeface="Times New Roman" pitchFamily="18" charset="0"/>
            </a:endParaRPr>
          </a:p>
          <a:p>
            <a:pPr marL="357188" lvl="0" indent="-357188">
              <a:lnSpc>
                <a:spcPct val="120000"/>
              </a:lnSpc>
              <a:spcBef>
                <a:spcPts val="600"/>
              </a:spcBef>
              <a:defRPr/>
            </a:pPr>
            <a:r>
              <a:rPr lang="en-US" altLang="zh-CN"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    </a:t>
            </a:r>
            <a:r>
              <a:rPr lang="zh-CN" altLang="en-US"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a:t>
            </a:r>
            <a:r>
              <a:rPr lang="en-US" altLang="zh-CN"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1</a:t>
            </a:r>
            <a:r>
              <a:rPr lang="zh-CN" altLang="en-US"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a:t>
            </a:r>
            <a:r>
              <a:rPr lang="zh-CN" altLang="en-US" sz="2000" b="1" dirty="0" smtClean="0">
                <a:solidFill>
                  <a:srgbClr val="FF0000"/>
                </a:solidFill>
                <a:effectLst>
                  <a:outerShdw blurRad="38100" dist="38100" dir="2700000" algn="tl">
                    <a:srgbClr val="C0C0C0"/>
                  </a:outerShdw>
                </a:effectLst>
                <a:latin typeface="黑体" pitchFamily="49" charset="-122"/>
                <a:ea typeface="黑体" pitchFamily="49" charset="-122"/>
              </a:rPr>
              <a:t>多级热源串联的分级加热系统。</a:t>
            </a:r>
            <a:r>
              <a:rPr lang="zh-CN" altLang="en-US"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大大降低了热源的平均温度，提高了供热系统的㶲效率，具有巨大的节能潜力；针对供热期不同阶段的热负荷具有灵活的调节手段。</a:t>
            </a:r>
            <a:endParaRPr lang="en-US" altLang="zh-CN" sz="2000" dirty="0" smtClean="0">
              <a:effectLst>
                <a:outerShdw blurRad="38100" dist="38100" dir="2700000" algn="tl">
                  <a:srgbClr val="FFFFFF"/>
                </a:outerShdw>
              </a:effectLst>
              <a:latin typeface="Times New Roman" pitchFamily="18" charset="0"/>
              <a:ea typeface="黑体" pitchFamily="49" charset="-122"/>
              <a:cs typeface="Times New Roman" pitchFamily="18" charset="0"/>
            </a:endParaRPr>
          </a:p>
          <a:p>
            <a:pPr marL="357188" indent="-357188">
              <a:lnSpc>
                <a:spcPct val="120000"/>
              </a:lnSpc>
              <a:spcBef>
                <a:spcPts val="600"/>
              </a:spcBef>
              <a:defRPr/>
            </a:pPr>
            <a:r>
              <a:rPr lang="zh-CN" altLang="en-US"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    （</a:t>
            </a:r>
            <a:r>
              <a:rPr lang="en-US" altLang="zh-CN"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2</a:t>
            </a:r>
            <a:r>
              <a:rPr lang="zh-CN" altLang="en-US"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a:t>
            </a:r>
            <a:r>
              <a:rPr lang="zh-CN" altLang="en-US" sz="2000" b="1" dirty="0" smtClean="0">
                <a:solidFill>
                  <a:srgbClr val="FF0000"/>
                </a:solidFill>
                <a:effectLst>
                  <a:outerShdw blurRad="38100" dist="38100" dir="2700000" algn="tl">
                    <a:srgbClr val="C0C0C0"/>
                  </a:outerShdw>
                </a:effectLst>
                <a:latin typeface="黑体" pitchFamily="49" charset="-122"/>
                <a:ea typeface="黑体" pitchFamily="49" charset="-122"/>
              </a:rPr>
              <a:t>低位能的直接利用。</a:t>
            </a:r>
            <a:r>
              <a:rPr lang="zh-CN" altLang="en-US" sz="2000" dirty="0" smtClean="0">
                <a:latin typeface="黑体" pitchFamily="49" charset="-122"/>
                <a:ea typeface="黑体" pitchFamily="49" charset="-122"/>
              </a:rPr>
              <a:t>通过汽轮机高背压优化设计和运行，以及二次换热站小温差传热技术，</a:t>
            </a:r>
            <a:r>
              <a:rPr lang="en-US" altLang="zh-CN" sz="2000" dirty="0" smtClean="0">
                <a:latin typeface="黑体" pitchFamily="49" charset="-122"/>
                <a:ea typeface="黑体" pitchFamily="49" charset="-122"/>
              </a:rPr>
              <a:t>10</a:t>
            </a:r>
            <a:r>
              <a:rPr lang="zh-CN" altLang="en-US" sz="2000" dirty="0" smtClean="0">
                <a:latin typeface="黑体" pitchFamily="49" charset="-122"/>
                <a:ea typeface="黑体" pitchFamily="49" charset="-122"/>
              </a:rPr>
              <a:t>公里范围全部实现了</a:t>
            </a:r>
            <a:r>
              <a:rPr lang="zh-CN" altLang="en-US" sz="2000" b="1" dirty="0" smtClean="0">
                <a:solidFill>
                  <a:srgbClr val="FF0000"/>
                </a:solidFill>
                <a:effectLst>
                  <a:outerShdw blurRad="38100" dist="38100" dir="2700000" algn="tl">
                    <a:srgbClr val="C0C0C0"/>
                  </a:outerShdw>
                </a:effectLst>
                <a:latin typeface="黑体" pitchFamily="49" charset="-122"/>
                <a:ea typeface="黑体" pitchFamily="49" charset="-122"/>
              </a:rPr>
              <a:t>低位能直接高效</a:t>
            </a:r>
            <a:r>
              <a:rPr lang="zh-CN" altLang="en-US" sz="2000" dirty="0" smtClean="0">
                <a:latin typeface="黑体" pitchFamily="49" charset="-122"/>
                <a:ea typeface="黑体" pitchFamily="49" charset="-122"/>
              </a:rPr>
              <a:t>利用，不用抽汽加热。</a:t>
            </a:r>
            <a:endParaRPr lang="en-US" altLang="zh-CN" sz="2000" dirty="0" smtClean="0">
              <a:effectLst>
                <a:outerShdw blurRad="38100" dist="38100" dir="2700000" algn="tl">
                  <a:srgbClr val="FFFFFF"/>
                </a:outerShdw>
              </a:effectLst>
              <a:latin typeface="Times New Roman" pitchFamily="18" charset="0"/>
              <a:ea typeface="黑体" pitchFamily="49" charset="-122"/>
              <a:cs typeface="Times New Roman" pitchFamily="18" charset="0"/>
            </a:endParaRPr>
          </a:p>
          <a:p>
            <a:pPr marL="357188" lvl="0" indent="-357188" algn="just">
              <a:lnSpc>
                <a:spcPct val="120000"/>
              </a:lnSpc>
              <a:spcBef>
                <a:spcPts val="600"/>
              </a:spcBef>
              <a:defRPr/>
            </a:pPr>
            <a:r>
              <a:rPr lang="zh-CN" altLang="en-US"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    （</a:t>
            </a:r>
            <a:r>
              <a:rPr lang="en-US" altLang="zh-CN"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3</a:t>
            </a:r>
            <a:r>
              <a:rPr lang="zh-CN" altLang="en-US"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a:t>
            </a:r>
            <a:r>
              <a:rPr lang="zh-CN" altLang="en-US" sz="2000" b="1" dirty="0" smtClean="0">
                <a:solidFill>
                  <a:srgbClr val="FF0000"/>
                </a:solidFill>
                <a:effectLst>
                  <a:outerShdw blurRad="38100" dist="38100" dir="2700000" algn="tl">
                    <a:srgbClr val="C0C0C0"/>
                  </a:outerShdw>
                </a:effectLst>
                <a:latin typeface="黑体" pitchFamily="49" charset="-122"/>
                <a:ea typeface="黑体" pitchFamily="49" charset="-122"/>
              </a:rPr>
              <a:t>远距离大温差管网设计。</a:t>
            </a:r>
            <a:r>
              <a:rPr lang="zh-CN" altLang="en-US"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太原市供回水的设计温度为</a:t>
            </a:r>
            <a:r>
              <a:rPr lang="en-US" altLang="zh-CN"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30/130</a:t>
            </a:r>
            <a:r>
              <a:rPr lang="zh-CN" altLang="en-US"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℃；在太原市热用户终端采用热泵使热网回水温度降至</a:t>
            </a:r>
            <a:r>
              <a:rPr lang="en-US" altLang="zh-CN"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30</a:t>
            </a:r>
            <a:r>
              <a:rPr lang="zh-CN" altLang="en-US"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℃，实现了大温差技术与低位能供热技术的结合；这样既实现了热源点的大幅节能又大量节约了输送电力，（一次网</a:t>
            </a:r>
            <a:r>
              <a:rPr lang="zh-CN" altLang="zh-CN"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供热距离为</a:t>
            </a:r>
            <a:r>
              <a:rPr lang="en-US" altLang="zh-CN"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37.8 km</a:t>
            </a:r>
            <a:r>
              <a:rPr lang="zh-CN" altLang="zh-CN"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a:t>
            </a:r>
            <a:r>
              <a:rPr lang="zh-CN" altLang="en-US"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热源点</a:t>
            </a:r>
            <a:r>
              <a:rPr lang="zh-CN" altLang="zh-CN"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比太原市中继能源站高</a:t>
            </a:r>
            <a:r>
              <a:rPr lang="en-US" altLang="zh-CN"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180m</a:t>
            </a:r>
            <a:r>
              <a:rPr lang="zh-CN" altLang="zh-CN"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a:t>
            </a:r>
            <a:r>
              <a:rPr lang="zh-CN" altLang="en-US"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管网采用六级中继泵站输送）。</a:t>
            </a:r>
            <a:endParaRPr lang="en-US" altLang="zh-CN" sz="2000" dirty="0" smtClean="0">
              <a:effectLst>
                <a:outerShdw blurRad="38100" dist="38100" dir="2700000" algn="tl">
                  <a:srgbClr val="FFFFFF"/>
                </a:outerShdw>
              </a:effectLst>
              <a:latin typeface="Times New Roman" pitchFamily="18" charset="0"/>
              <a:ea typeface="黑体" pitchFamily="49" charset="-122"/>
              <a:cs typeface="Times New Roman" pitchFamily="18" charset="0"/>
            </a:endParaRPr>
          </a:p>
          <a:p>
            <a:pPr marL="357188" lvl="0" indent="-357188">
              <a:lnSpc>
                <a:spcPct val="120000"/>
              </a:lnSpc>
              <a:spcBef>
                <a:spcPts val="600"/>
              </a:spcBef>
              <a:buBlip>
                <a:blip r:embed="rId2"/>
              </a:buBlip>
              <a:defRPr/>
            </a:pPr>
            <a:r>
              <a:rPr lang="zh-CN" altLang="en-US"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a:t>
            </a:r>
            <a:endParaRPr lang="en-US" altLang="zh-CN" sz="2000" dirty="0" smtClean="0">
              <a:effectLst>
                <a:outerShdw blurRad="38100" dist="38100" dir="2700000" algn="tl">
                  <a:srgbClr val="FFFFFF"/>
                </a:outerShdw>
              </a:effectLst>
              <a:latin typeface="Times New Roman" pitchFamily="18" charset="0"/>
              <a:ea typeface="黑体" pitchFamily="49" charset="-122"/>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2306" name="Object 6"/>
          <p:cNvGraphicFramePr>
            <a:graphicFrameLocks noChangeAspect="1"/>
          </p:cNvGraphicFramePr>
          <p:nvPr/>
        </p:nvGraphicFramePr>
        <p:xfrm>
          <a:off x="-180528" y="1052736"/>
          <a:ext cx="5220072" cy="3672408"/>
        </p:xfrm>
        <a:graphic>
          <a:graphicData uri="http://schemas.openxmlformats.org/presentationml/2006/ole">
            <p:oleObj spid="_x0000_s588802" name="Visio" r:id="rId3" imgW="10855132" imgH="8414370" progId="">
              <p:embed/>
            </p:oleObj>
          </a:graphicData>
        </a:graphic>
      </p:graphicFrame>
      <p:sp>
        <p:nvSpPr>
          <p:cNvPr id="8" name="矩形 7"/>
          <p:cNvSpPr/>
          <p:nvPr/>
        </p:nvSpPr>
        <p:spPr>
          <a:xfrm>
            <a:off x="0" y="4771275"/>
            <a:ext cx="8892480" cy="2086725"/>
          </a:xfrm>
          <a:prstGeom prst="rect">
            <a:avLst/>
          </a:prstGeom>
        </p:spPr>
        <p:txBody>
          <a:bodyPr wrap="square">
            <a:spAutoFit/>
          </a:bodyPr>
          <a:lstStyle/>
          <a:p>
            <a:pPr marL="360363" indent="-360363">
              <a:lnSpc>
                <a:spcPct val="120000"/>
              </a:lnSpc>
              <a:buBlip>
                <a:blip r:embed="rId4"/>
              </a:buBlip>
            </a:pPr>
            <a:r>
              <a:rPr lang="zh-CN" altLang="en-US" dirty="0" smtClean="0">
                <a:effectLst>
                  <a:outerShdw blurRad="38100" dist="38100" dir="2700000" algn="tl">
                    <a:srgbClr val="FFFFFF"/>
                  </a:outerShdw>
                </a:effectLst>
                <a:latin typeface="Times New Roman" pitchFamily="18" charset="0"/>
                <a:ea typeface="黑体" pitchFamily="49" charset="-122"/>
                <a:cs typeface="Times New Roman" pitchFamily="18" charset="0"/>
              </a:rPr>
              <a:t>低位能分级加热技术与传统热电联产抽汽供热技术相比，冷源损失几乎下降为零，有效降低供热蒸汽参数、减少传统供热方式能源浪费，相对增加了热电联产机组的发电能力和供热能力，是供热技术的一大突破，</a:t>
            </a:r>
            <a:endParaRPr lang="en-US" altLang="zh-CN" dirty="0" smtClean="0">
              <a:effectLst>
                <a:outerShdw blurRad="38100" dist="38100" dir="2700000" algn="tl">
                  <a:srgbClr val="FFFFFF"/>
                </a:outerShdw>
              </a:effectLst>
              <a:latin typeface="Times New Roman" pitchFamily="18" charset="0"/>
              <a:ea typeface="黑体" pitchFamily="49" charset="-122"/>
              <a:cs typeface="Times New Roman" pitchFamily="18" charset="0"/>
            </a:endParaRPr>
          </a:p>
          <a:p>
            <a:pPr marL="360363" indent="-360363">
              <a:lnSpc>
                <a:spcPct val="120000"/>
              </a:lnSpc>
              <a:buBlip>
                <a:blip r:embed="rId4"/>
              </a:buBlip>
            </a:pPr>
            <a:r>
              <a:rPr lang="zh-CN" altLang="en-US" dirty="0" smtClean="0">
                <a:effectLst>
                  <a:outerShdw blurRad="38100" dist="38100" dir="2700000" algn="tl">
                    <a:srgbClr val="FFFFFF"/>
                  </a:outerShdw>
                </a:effectLst>
                <a:latin typeface="Times New Roman" pitchFamily="18" charset="0"/>
                <a:ea typeface="黑体" pitchFamily="49" charset="-122"/>
                <a:cs typeface="Times New Roman" pitchFamily="18" charset="0"/>
              </a:rPr>
              <a:t>低位能分级加热技术大大减小了供热煤耗，兴能电厂一、二期采用分级加热技术后，热用户的平均供热煤耗可降至</a:t>
            </a:r>
            <a:r>
              <a:rPr lang="en-US" altLang="zh-CN" dirty="0" smtClean="0">
                <a:effectLst>
                  <a:outerShdw blurRad="38100" dist="38100" dir="2700000" algn="tl">
                    <a:srgbClr val="FFFFFF"/>
                  </a:outerShdw>
                </a:effectLst>
                <a:latin typeface="Times New Roman" pitchFamily="18" charset="0"/>
                <a:ea typeface="黑体" pitchFamily="49" charset="-122"/>
                <a:cs typeface="Times New Roman" pitchFamily="18" charset="0"/>
              </a:rPr>
              <a:t>7kg/GJ</a:t>
            </a:r>
            <a:r>
              <a:rPr lang="zh-CN" altLang="en-US" dirty="0" smtClean="0">
                <a:effectLst>
                  <a:outerShdw blurRad="38100" dist="38100" dir="2700000" algn="tl">
                    <a:srgbClr val="FFFFFF"/>
                  </a:outerShdw>
                </a:effectLst>
                <a:latin typeface="Times New Roman" pitchFamily="18" charset="0"/>
                <a:ea typeface="黑体" pitchFamily="49" charset="-122"/>
                <a:cs typeface="Times New Roman" pitchFamily="18" charset="0"/>
              </a:rPr>
              <a:t>，约为小锅炉供热煤耗的</a:t>
            </a:r>
            <a:r>
              <a:rPr lang="en-US" altLang="zh-CN" dirty="0" smtClean="0">
                <a:effectLst>
                  <a:outerShdw blurRad="38100" dist="38100" dir="2700000" algn="tl">
                    <a:srgbClr val="FFFFFF"/>
                  </a:outerShdw>
                </a:effectLst>
                <a:latin typeface="Times New Roman" pitchFamily="18" charset="0"/>
                <a:ea typeface="黑体" pitchFamily="49" charset="-122"/>
                <a:cs typeface="Times New Roman" pitchFamily="18" charset="0"/>
              </a:rPr>
              <a:t>1/7</a:t>
            </a:r>
            <a:r>
              <a:rPr lang="zh-CN" altLang="en-US" dirty="0" smtClean="0">
                <a:effectLst>
                  <a:outerShdw blurRad="38100" dist="38100" dir="2700000" algn="tl">
                    <a:srgbClr val="FFFFFF"/>
                  </a:outerShdw>
                </a:effectLst>
                <a:latin typeface="Times New Roman" pitchFamily="18" charset="0"/>
                <a:ea typeface="黑体" pitchFamily="49" charset="-122"/>
                <a:cs typeface="Times New Roman" pitchFamily="18" charset="0"/>
              </a:rPr>
              <a:t>，约为普通热电联产供热煤耗的</a:t>
            </a:r>
            <a:r>
              <a:rPr lang="en-US" altLang="zh-CN" dirty="0" smtClean="0">
                <a:effectLst>
                  <a:outerShdw blurRad="38100" dist="38100" dir="2700000" algn="tl">
                    <a:srgbClr val="FFFFFF"/>
                  </a:outerShdw>
                </a:effectLst>
                <a:latin typeface="Times New Roman" pitchFamily="18" charset="0"/>
                <a:ea typeface="黑体" pitchFamily="49" charset="-122"/>
                <a:cs typeface="Times New Roman" pitchFamily="18" charset="0"/>
              </a:rPr>
              <a:t>1/3</a:t>
            </a:r>
            <a:r>
              <a:rPr lang="zh-CN" altLang="en-US" dirty="0" smtClean="0">
                <a:effectLst>
                  <a:outerShdw blurRad="38100" dist="38100" dir="2700000" algn="tl">
                    <a:srgbClr val="FFFFFF"/>
                  </a:outerShdw>
                </a:effectLst>
                <a:latin typeface="Times New Roman" pitchFamily="18" charset="0"/>
                <a:ea typeface="黑体" pitchFamily="49" charset="-122"/>
                <a:cs typeface="Times New Roman" pitchFamily="18" charset="0"/>
              </a:rPr>
              <a:t>。</a:t>
            </a:r>
            <a:endParaRPr lang="en-US" altLang="zh-CN" dirty="0" smtClean="0">
              <a:effectLst>
                <a:outerShdw blurRad="38100" dist="38100" dir="2700000" algn="tl">
                  <a:srgbClr val="FFFFFF"/>
                </a:outerShdw>
              </a:effectLst>
              <a:latin typeface="Times New Roman" pitchFamily="18" charset="0"/>
              <a:ea typeface="黑体" pitchFamily="49" charset="-122"/>
              <a:cs typeface="Times New Roman" pitchFamily="18" charset="0"/>
            </a:endParaRPr>
          </a:p>
        </p:txBody>
      </p:sp>
      <p:sp>
        <p:nvSpPr>
          <p:cNvPr id="9" name="矩形 8"/>
          <p:cNvSpPr/>
          <p:nvPr/>
        </p:nvSpPr>
        <p:spPr>
          <a:xfrm>
            <a:off x="4823520" y="980728"/>
            <a:ext cx="4320480" cy="3139321"/>
          </a:xfrm>
          <a:prstGeom prst="rect">
            <a:avLst/>
          </a:prstGeom>
        </p:spPr>
        <p:txBody>
          <a:bodyPr wrap="square">
            <a:spAutoFit/>
          </a:bodyPr>
          <a:lstStyle/>
          <a:p>
            <a:pPr>
              <a:buFont typeface="Wingdings" pitchFamily="2" charset="2"/>
              <a:buChar char="Ø"/>
              <a:defRPr/>
            </a:pPr>
            <a:r>
              <a:rPr lang="zh-CN" altLang="en-US" dirty="0" smtClean="0"/>
              <a:t>采暖高峰期，热网循环水首先由多级乏汽进行基本加热后，再由中排抽汽进行尖峰加热到外网供暖所需后对外供出。在非采暖期，空冷乏汽旁路系统切除，主机乏汽系统切换回原直冷系统，机组恢复为纯凝运行方式。</a:t>
            </a:r>
            <a:endParaRPr lang="en-US" altLang="zh-CN" dirty="0" smtClean="0"/>
          </a:p>
          <a:p>
            <a:pPr>
              <a:buFont typeface="Wingdings" pitchFamily="2" charset="2"/>
              <a:buChar char="Ø"/>
              <a:defRPr/>
            </a:pPr>
            <a:r>
              <a:rPr lang="zh-CN" altLang="en-US" b="1" dirty="0" smtClean="0"/>
              <a:t>乏汽利用相当于废汽利用，还减少了空冷塔风机的耗电量。通过提高背压增加的供热效益远比因提高背压减少的发电效益可观。</a:t>
            </a:r>
            <a:endParaRPr lang="en-US" altLang="zh-CN" b="1" dirty="0" smtClean="0"/>
          </a:p>
          <a:p>
            <a:pPr>
              <a:buFont typeface="Wingdings" pitchFamily="2" charset="2"/>
              <a:buChar char="Ø"/>
              <a:defRPr/>
            </a:pPr>
            <a:endParaRPr lang="en-US" altLang="zh-CN" dirty="0" smtClean="0"/>
          </a:p>
        </p:txBody>
      </p:sp>
      <p:sp>
        <p:nvSpPr>
          <p:cNvPr id="10" name="Rectangle 2"/>
          <p:cNvSpPr txBox="1">
            <a:spLocks noChangeArrowheads="1"/>
          </p:cNvSpPr>
          <p:nvPr/>
        </p:nvSpPr>
        <p:spPr bwMode="auto">
          <a:xfrm>
            <a:off x="395536" y="332656"/>
            <a:ext cx="7596554" cy="360040"/>
          </a:xfrm>
          <a:prstGeom prst="rect">
            <a:avLst/>
          </a:prstGeom>
          <a:noFill/>
          <a:ln w="9525">
            <a:noFill/>
            <a:miter lim="800000"/>
            <a:headEnd/>
            <a:tailEnd/>
          </a:ln>
          <a:effectLst/>
        </p:spPr>
        <p:txBody>
          <a:bodyPr anchor="ctr"/>
          <a:lstStyle/>
          <a:p>
            <a:pPr>
              <a:lnSpc>
                <a:spcPct val="200000"/>
              </a:lnSpc>
              <a:defRPr/>
            </a:pPr>
            <a:r>
              <a:rPr lang="en-US" altLang="zh-CN" sz="2400" b="1" kern="0" dirty="0" smtClean="0">
                <a:solidFill>
                  <a:schemeClr val="tx2"/>
                </a:solidFill>
                <a:latin typeface="黑体" pitchFamily="2" charset="-122"/>
                <a:ea typeface="黑体" pitchFamily="2" charset="-122"/>
                <a:cs typeface="+mj-cs"/>
              </a:rPr>
              <a:t>4</a:t>
            </a:r>
            <a:r>
              <a:rPr lang="zh-CN" altLang="en-US" sz="2400" b="1" kern="0" dirty="0" smtClean="0">
                <a:solidFill>
                  <a:schemeClr val="tx2"/>
                </a:solidFill>
                <a:latin typeface="黑体" pitchFamily="2" charset="-122"/>
                <a:ea typeface="黑体" pitchFamily="2" charset="-122"/>
                <a:cs typeface="+mj-cs"/>
              </a:rPr>
              <a:t>、古交供热项目简介</a:t>
            </a:r>
            <a:endParaRPr lang="zh-CN" altLang="en-US" sz="2400" b="1" kern="0" dirty="0">
              <a:solidFill>
                <a:schemeClr val="tx2"/>
              </a:solidFill>
              <a:latin typeface="黑体" pitchFamily="2" charset="-122"/>
              <a:ea typeface="黑体" pitchFamily="2" charset="-122"/>
              <a:cs typeface="+mj-cs"/>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95536" y="404664"/>
            <a:ext cx="7596554" cy="785812"/>
          </a:xfrm>
          <a:prstGeom prst="rect">
            <a:avLst/>
          </a:prstGeom>
          <a:noFill/>
          <a:ln w="9525">
            <a:noFill/>
            <a:miter lim="800000"/>
            <a:headEnd/>
            <a:tailEnd/>
          </a:ln>
          <a:effectLst/>
        </p:spPr>
        <p:txBody>
          <a:bodyPr anchor="ctr"/>
          <a:lstStyle/>
          <a:p>
            <a:pPr>
              <a:lnSpc>
                <a:spcPct val="200000"/>
              </a:lnSpc>
              <a:defRPr/>
            </a:pPr>
            <a:r>
              <a:rPr lang="en-US" altLang="zh-CN" sz="2400" b="1" kern="0" dirty="0" smtClean="0">
                <a:solidFill>
                  <a:schemeClr val="tx2"/>
                </a:solidFill>
                <a:latin typeface="黑体" pitchFamily="2" charset="-122"/>
                <a:ea typeface="黑体" pitchFamily="2" charset="-122"/>
                <a:cs typeface="+mj-cs"/>
              </a:rPr>
              <a:t>4</a:t>
            </a:r>
            <a:r>
              <a:rPr lang="zh-CN" altLang="en-US" sz="2400" b="1" kern="0" dirty="0" smtClean="0">
                <a:solidFill>
                  <a:schemeClr val="tx2"/>
                </a:solidFill>
                <a:latin typeface="黑体" pitchFamily="2" charset="-122"/>
                <a:ea typeface="黑体" pitchFamily="2" charset="-122"/>
                <a:cs typeface="+mj-cs"/>
              </a:rPr>
              <a:t>、古交供热项目简介</a:t>
            </a:r>
            <a:endParaRPr lang="zh-CN" altLang="en-US" sz="2400" b="1" kern="0" dirty="0">
              <a:solidFill>
                <a:schemeClr val="tx2"/>
              </a:solidFill>
              <a:latin typeface="黑体" pitchFamily="2" charset="-122"/>
              <a:ea typeface="黑体" pitchFamily="2" charset="-122"/>
              <a:cs typeface="+mj-cs"/>
            </a:endParaRPr>
          </a:p>
          <a:p>
            <a:pPr>
              <a:defRPr/>
            </a:pPr>
            <a:endParaRPr lang="zh-CN" altLang="en-US" sz="3600" b="1" kern="0" dirty="0">
              <a:solidFill>
                <a:schemeClr val="tx2"/>
              </a:solidFill>
              <a:latin typeface="黑体" pitchFamily="2" charset="-122"/>
              <a:ea typeface="黑体" pitchFamily="2" charset="-122"/>
              <a:cs typeface="+mj-cs"/>
            </a:endParaRPr>
          </a:p>
        </p:txBody>
      </p:sp>
      <p:sp>
        <p:nvSpPr>
          <p:cNvPr id="9" name="TextBox 8"/>
          <p:cNvSpPr txBox="1"/>
          <p:nvPr/>
        </p:nvSpPr>
        <p:spPr>
          <a:xfrm>
            <a:off x="395536" y="1196752"/>
            <a:ext cx="5040560"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zh-CN" altLang="en-US" sz="2400" b="1" dirty="0" smtClean="0"/>
              <a:t>对供热系统的设备优化</a:t>
            </a:r>
            <a:endParaRPr lang="zh-CN" altLang="en-US" sz="2400" b="1" dirty="0"/>
          </a:p>
        </p:txBody>
      </p:sp>
      <p:sp>
        <p:nvSpPr>
          <p:cNvPr id="11" name="流程图: 库存数据 10"/>
          <p:cNvSpPr/>
          <p:nvPr/>
        </p:nvSpPr>
        <p:spPr>
          <a:xfrm>
            <a:off x="395536" y="1988840"/>
            <a:ext cx="1440160" cy="576064"/>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t>设备</a:t>
            </a:r>
            <a:r>
              <a:rPr lang="en-US" altLang="zh-CN" sz="2400" b="1" dirty="0" smtClean="0"/>
              <a:t>1</a:t>
            </a:r>
            <a:endParaRPr lang="zh-CN" altLang="en-US" sz="2400" b="1" dirty="0"/>
          </a:p>
        </p:txBody>
      </p:sp>
      <p:sp>
        <p:nvSpPr>
          <p:cNvPr id="12" name="TextBox 11"/>
          <p:cNvSpPr txBox="1"/>
          <p:nvPr/>
        </p:nvSpPr>
        <p:spPr>
          <a:xfrm>
            <a:off x="1979712" y="2132856"/>
            <a:ext cx="6480720" cy="369332"/>
          </a:xfrm>
          <a:prstGeom prst="rect">
            <a:avLst/>
          </a:prstGeom>
          <a:noFill/>
        </p:spPr>
        <p:txBody>
          <a:bodyPr wrap="square" rtlCol="0">
            <a:spAutoFit/>
          </a:bodyPr>
          <a:lstStyle/>
          <a:p>
            <a:r>
              <a:rPr lang="zh-CN" altLang="en-US" b="1" dirty="0" smtClean="0"/>
              <a:t>小端差凝汽器</a:t>
            </a:r>
            <a:endParaRPr lang="zh-CN" altLang="en-US" b="1" dirty="0"/>
          </a:p>
        </p:txBody>
      </p:sp>
      <p:pic>
        <p:nvPicPr>
          <p:cNvPr id="10" name="Picture 22"/>
          <p:cNvPicPr>
            <a:picLocks noChangeAspect="1" noChangeArrowheads="1"/>
          </p:cNvPicPr>
          <p:nvPr/>
        </p:nvPicPr>
        <p:blipFill>
          <a:blip r:embed="rId2" cstate="print"/>
          <a:srcRect/>
          <a:stretch>
            <a:fillRect/>
          </a:stretch>
        </p:blipFill>
        <p:spPr bwMode="auto">
          <a:xfrm>
            <a:off x="179512" y="2996952"/>
            <a:ext cx="4392488" cy="3312368"/>
          </a:xfrm>
          <a:prstGeom prst="rect">
            <a:avLst/>
          </a:prstGeom>
          <a:noFill/>
          <a:ln w="9525">
            <a:noFill/>
            <a:miter lim="800000"/>
            <a:headEnd/>
            <a:tailEnd/>
          </a:ln>
        </p:spPr>
      </p:pic>
      <p:sp>
        <p:nvSpPr>
          <p:cNvPr id="17" name="TextBox 16"/>
          <p:cNvSpPr txBox="1"/>
          <p:nvPr/>
        </p:nvSpPr>
        <p:spPr>
          <a:xfrm>
            <a:off x="4932040" y="3212976"/>
            <a:ext cx="3888432" cy="2308324"/>
          </a:xfrm>
          <a:prstGeom prst="rect">
            <a:avLst/>
          </a:prstGeom>
          <a:noFill/>
        </p:spPr>
        <p:txBody>
          <a:bodyPr wrap="square" rtlCol="0">
            <a:spAutoFit/>
          </a:bodyPr>
          <a:lstStyle/>
          <a:p>
            <a:r>
              <a:rPr lang="zh-CN" altLang="en-US" dirty="0" smtClean="0"/>
              <a:t>降低凝汽器的端差可以使乏汽利用效率更高。</a:t>
            </a:r>
            <a:endParaRPr lang="en-US" altLang="zh-CN" dirty="0" smtClean="0"/>
          </a:p>
          <a:p>
            <a:endParaRPr lang="en-US" altLang="zh-CN" dirty="0" smtClean="0"/>
          </a:p>
          <a:p>
            <a:r>
              <a:rPr lang="zh-CN" altLang="en-US" dirty="0" smtClean="0"/>
              <a:t>在本工程中，采用合理设计凝汽器面积</a:t>
            </a:r>
            <a:r>
              <a:rPr lang="zh-CN" altLang="zh-CN" dirty="0" smtClean="0"/>
              <a:t>、多分区的凝汽器空气冷却区</a:t>
            </a:r>
            <a:r>
              <a:rPr lang="zh-CN" altLang="en-US" dirty="0" smtClean="0"/>
              <a:t>和串联平衡的喷射抽气系统，达到不凝结气体迅速及时排出，保证</a:t>
            </a:r>
            <a:r>
              <a:rPr lang="zh-CN" altLang="en-US" b="1" dirty="0" smtClean="0"/>
              <a:t>凝汽器端差控制在</a:t>
            </a:r>
            <a:r>
              <a:rPr lang="en-US" altLang="zh-CN" b="1" dirty="0" smtClean="0"/>
              <a:t>2</a:t>
            </a:r>
            <a:r>
              <a:rPr lang="zh-CN" altLang="en-US" b="1" dirty="0" smtClean="0"/>
              <a:t>℃以下。</a:t>
            </a:r>
            <a:endParaRPr lang="zh-CN" altLang="en-US" b="1"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23528" y="476672"/>
            <a:ext cx="7596554" cy="785812"/>
          </a:xfrm>
          <a:prstGeom prst="rect">
            <a:avLst/>
          </a:prstGeom>
          <a:noFill/>
          <a:ln w="9525">
            <a:noFill/>
            <a:miter lim="800000"/>
            <a:headEnd/>
            <a:tailEnd/>
          </a:ln>
          <a:effectLst/>
        </p:spPr>
        <p:txBody>
          <a:bodyPr anchor="ctr"/>
          <a:lstStyle/>
          <a:p>
            <a:pPr>
              <a:lnSpc>
                <a:spcPct val="200000"/>
              </a:lnSpc>
              <a:defRPr/>
            </a:pPr>
            <a:r>
              <a:rPr lang="en-US" altLang="zh-CN" sz="2400" b="1" kern="0" dirty="0" smtClean="0">
                <a:solidFill>
                  <a:schemeClr val="tx2"/>
                </a:solidFill>
                <a:latin typeface="黑体" pitchFamily="2" charset="-122"/>
                <a:ea typeface="黑体" pitchFamily="2" charset="-122"/>
                <a:cs typeface="+mj-cs"/>
              </a:rPr>
              <a:t>4</a:t>
            </a:r>
            <a:r>
              <a:rPr lang="zh-CN" altLang="en-US" sz="2400" b="1" kern="0" dirty="0" smtClean="0">
                <a:solidFill>
                  <a:schemeClr val="tx2"/>
                </a:solidFill>
                <a:latin typeface="黑体" pitchFamily="2" charset="-122"/>
                <a:ea typeface="黑体" pitchFamily="2" charset="-122"/>
                <a:cs typeface="+mj-cs"/>
              </a:rPr>
              <a:t>、古交供热项目简介</a:t>
            </a:r>
            <a:endParaRPr lang="zh-CN" altLang="en-US" sz="2400" b="1" kern="0" dirty="0">
              <a:solidFill>
                <a:schemeClr val="tx2"/>
              </a:solidFill>
              <a:latin typeface="黑体" pitchFamily="2" charset="-122"/>
              <a:ea typeface="黑体" pitchFamily="2" charset="-122"/>
              <a:cs typeface="+mj-cs"/>
            </a:endParaRPr>
          </a:p>
          <a:p>
            <a:pPr>
              <a:defRPr/>
            </a:pPr>
            <a:endParaRPr lang="zh-CN" altLang="en-US" sz="3600" b="1" kern="0" dirty="0">
              <a:solidFill>
                <a:schemeClr val="tx2"/>
              </a:solidFill>
              <a:latin typeface="黑体" pitchFamily="2" charset="-122"/>
              <a:ea typeface="黑体" pitchFamily="2" charset="-122"/>
              <a:cs typeface="+mj-cs"/>
            </a:endParaRPr>
          </a:p>
        </p:txBody>
      </p:sp>
      <p:sp>
        <p:nvSpPr>
          <p:cNvPr id="9" name="TextBox 8"/>
          <p:cNvSpPr txBox="1"/>
          <p:nvPr/>
        </p:nvSpPr>
        <p:spPr>
          <a:xfrm>
            <a:off x="395536" y="1196752"/>
            <a:ext cx="5040560"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zh-CN" altLang="en-US" sz="2400" b="1" dirty="0" smtClean="0"/>
              <a:t>对供热系统的设备优化</a:t>
            </a:r>
            <a:endParaRPr lang="zh-CN" altLang="en-US" sz="2400" b="1" dirty="0"/>
          </a:p>
        </p:txBody>
      </p:sp>
      <p:sp>
        <p:nvSpPr>
          <p:cNvPr id="11" name="流程图: 库存数据 10"/>
          <p:cNvSpPr/>
          <p:nvPr/>
        </p:nvSpPr>
        <p:spPr>
          <a:xfrm>
            <a:off x="395536" y="1988840"/>
            <a:ext cx="1440160" cy="576064"/>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t>设备</a:t>
            </a:r>
            <a:r>
              <a:rPr lang="en-US" altLang="zh-CN" sz="2400" b="1" dirty="0" smtClean="0"/>
              <a:t>2</a:t>
            </a:r>
            <a:endParaRPr lang="zh-CN" altLang="en-US" sz="2400" b="1" dirty="0"/>
          </a:p>
        </p:txBody>
      </p:sp>
      <p:sp>
        <p:nvSpPr>
          <p:cNvPr id="12" name="TextBox 11"/>
          <p:cNvSpPr txBox="1"/>
          <p:nvPr/>
        </p:nvSpPr>
        <p:spPr>
          <a:xfrm>
            <a:off x="1979712" y="2132856"/>
            <a:ext cx="6480720" cy="369332"/>
          </a:xfrm>
          <a:prstGeom prst="rect">
            <a:avLst/>
          </a:prstGeom>
          <a:noFill/>
        </p:spPr>
        <p:txBody>
          <a:bodyPr wrap="square" rtlCol="0">
            <a:spAutoFit/>
          </a:bodyPr>
          <a:lstStyle/>
          <a:p>
            <a:r>
              <a:rPr lang="zh-CN" altLang="en-US" b="1" dirty="0" smtClean="0"/>
              <a:t>特制阀门</a:t>
            </a:r>
            <a:endParaRPr lang="zh-CN" altLang="en-US" b="1" dirty="0"/>
          </a:p>
        </p:txBody>
      </p:sp>
      <p:sp>
        <p:nvSpPr>
          <p:cNvPr id="17" name="TextBox 16"/>
          <p:cNvSpPr txBox="1"/>
          <p:nvPr/>
        </p:nvSpPr>
        <p:spPr>
          <a:xfrm>
            <a:off x="467544" y="2708920"/>
            <a:ext cx="8208912" cy="2308324"/>
          </a:xfrm>
          <a:prstGeom prst="rect">
            <a:avLst/>
          </a:prstGeom>
          <a:noFill/>
        </p:spPr>
        <p:txBody>
          <a:bodyPr wrap="square" rtlCol="0">
            <a:spAutoFit/>
          </a:bodyPr>
          <a:lstStyle/>
          <a:p>
            <a:r>
              <a:rPr lang="zh-CN" altLang="zh-CN" dirty="0" smtClean="0"/>
              <a:t>本供热系统为多级串连系统，如一个凝汽器循环水的进口门或出口门泄露、在凝汽器出现泄露时、阀门就起不到隔绝作用，凝汽器的凝结水就会被污染恶化，可能造成主机停用事件，采取措施如下：</a:t>
            </a:r>
          </a:p>
          <a:p>
            <a:r>
              <a:rPr lang="zh-CN" altLang="zh-CN" dirty="0" smtClean="0"/>
              <a:t>在本次工程中拟采用北京国电蓝天节能科技开发有限公司和阀门厂共同开发的特制阀门</a:t>
            </a:r>
            <a:r>
              <a:rPr lang="zh-CN" altLang="zh-CN" dirty="0" smtClean="0"/>
              <a:t>，保障</a:t>
            </a:r>
            <a:r>
              <a:rPr lang="zh-CN" altLang="zh-CN" dirty="0" smtClean="0"/>
              <a:t>了密封面不形成水垢、在关闭时达到严密不漏，在正常运行</a:t>
            </a:r>
            <a:r>
              <a:rPr lang="zh-CN" altLang="zh-CN" dirty="0" smtClean="0"/>
              <a:t>中</a:t>
            </a:r>
            <a:r>
              <a:rPr lang="zh-CN" altLang="en-US" dirty="0" smtClean="0"/>
              <a:t>门</a:t>
            </a:r>
            <a:r>
              <a:rPr lang="zh-CN" altLang="zh-CN" dirty="0" smtClean="0"/>
              <a:t>体</a:t>
            </a:r>
            <a:r>
              <a:rPr lang="zh-CN" altLang="zh-CN" dirty="0" smtClean="0"/>
              <a:t>和壳体可形成真空空间，实现随时清洗</a:t>
            </a:r>
            <a:r>
              <a:rPr lang="zh-CN" altLang="zh-CN" dirty="0" smtClean="0"/>
              <a:t>保持</a:t>
            </a:r>
            <a:r>
              <a:rPr lang="zh-CN" altLang="en-US" dirty="0" smtClean="0"/>
              <a:t>接触</a:t>
            </a:r>
            <a:r>
              <a:rPr lang="zh-CN" altLang="zh-CN" dirty="0" smtClean="0"/>
              <a:t>面</a:t>
            </a:r>
            <a:r>
              <a:rPr lang="zh-CN" altLang="zh-CN" dirty="0" smtClean="0"/>
              <a:t>清洁，保证了始终处于完好状态。除易损件按说明定期更换外，其它部件寿命达到</a:t>
            </a:r>
            <a:r>
              <a:rPr lang="en-US" altLang="zh-CN" dirty="0" smtClean="0"/>
              <a:t>50</a:t>
            </a:r>
            <a:r>
              <a:rPr lang="zh-CN" altLang="zh-CN" dirty="0" smtClean="0"/>
              <a:t>年以上，门体门杆采用特制锻件材料，在结构上门杆和门芯永远不会产生脱落现象。</a:t>
            </a:r>
            <a:endParaRPr lang="en-US" altLang="zh-CN" dirty="0" smtClean="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23528" y="476672"/>
            <a:ext cx="7596554" cy="785812"/>
          </a:xfrm>
          <a:prstGeom prst="rect">
            <a:avLst/>
          </a:prstGeom>
          <a:noFill/>
          <a:ln w="9525">
            <a:noFill/>
            <a:miter lim="800000"/>
            <a:headEnd/>
            <a:tailEnd/>
          </a:ln>
          <a:effectLst/>
        </p:spPr>
        <p:txBody>
          <a:bodyPr anchor="ctr"/>
          <a:lstStyle/>
          <a:p>
            <a:pPr>
              <a:lnSpc>
                <a:spcPct val="200000"/>
              </a:lnSpc>
              <a:defRPr/>
            </a:pPr>
            <a:r>
              <a:rPr lang="en-US" altLang="zh-CN" sz="2400" b="1" kern="0" dirty="0" smtClean="0">
                <a:solidFill>
                  <a:schemeClr val="tx2"/>
                </a:solidFill>
                <a:latin typeface="黑体" pitchFamily="2" charset="-122"/>
                <a:ea typeface="黑体" pitchFamily="2" charset="-122"/>
                <a:cs typeface="+mj-cs"/>
              </a:rPr>
              <a:t>4</a:t>
            </a:r>
            <a:r>
              <a:rPr lang="zh-CN" altLang="en-US" sz="2400" b="1" kern="0" dirty="0" smtClean="0">
                <a:solidFill>
                  <a:schemeClr val="tx2"/>
                </a:solidFill>
                <a:latin typeface="黑体" pitchFamily="2" charset="-122"/>
                <a:ea typeface="黑体" pitchFamily="2" charset="-122"/>
                <a:cs typeface="+mj-cs"/>
              </a:rPr>
              <a:t>、古交供热项目简介</a:t>
            </a:r>
            <a:endParaRPr lang="zh-CN" altLang="en-US" sz="2400" b="1" kern="0" dirty="0">
              <a:solidFill>
                <a:schemeClr val="tx2"/>
              </a:solidFill>
              <a:latin typeface="黑体" pitchFamily="2" charset="-122"/>
              <a:ea typeface="黑体" pitchFamily="2" charset="-122"/>
              <a:cs typeface="+mj-cs"/>
            </a:endParaRPr>
          </a:p>
          <a:p>
            <a:pPr>
              <a:defRPr/>
            </a:pPr>
            <a:endParaRPr lang="zh-CN" altLang="en-US" sz="3600" b="1" kern="0" dirty="0">
              <a:solidFill>
                <a:schemeClr val="tx2"/>
              </a:solidFill>
              <a:latin typeface="黑体" pitchFamily="2" charset="-122"/>
              <a:ea typeface="黑体" pitchFamily="2" charset="-122"/>
              <a:cs typeface="+mj-cs"/>
            </a:endParaRPr>
          </a:p>
        </p:txBody>
      </p:sp>
      <p:sp>
        <p:nvSpPr>
          <p:cNvPr id="9" name="TextBox 8"/>
          <p:cNvSpPr txBox="1"/>
          <p:nvPr/>
        </p:nvSpPr>
        <p:spPr>
          <a:xfrm>
            <a:off x="179512" y="980728"/>
            <a:ext cx="5040560"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zh-CN" altLang="en-US" sz="2400" b="1" dirty="0" smtClean="0"/>
              <a:t>低位能分级加热技术的性能指标</a:t>
            </a:r>
            <a:endParaRPr lang="zh-CN" altLang="en-US" sz="2400" b="1" dirty="0"/>
          </a:p>
        </p:txBody>
      </p:sp>
      <p:graphicFrame>
        <p:nvGraphicFramePr>
          <p:cNvPr id="7" name="表格 6"/>
          <p:cNvGraphicFramePr>
            <a:graphicFrameLocks noGrp="1"/>
          </p:cNvGraphicFramePr>
          <p:nvPr/>
        </p:nvGraphicFramePr>
        <p:xfrm>
          <a:off x="179512" y="1988840"/>
          <a:ext cx="8640960" cy="1609824"/>
        </p:xfrm>
        <a:graphic>
          <a:graphicData uri="http://schemas.openxmlformats.org/drawingml/2006/table">
            <a:tbl>
              <a:tblPr firstRow="1" bandRow="1">
                <a:tableStyleId>{5C22544A-7EE6-4342-B048-85BDC9FD1C3A}</a:tableStyleId>
              </a:tblPr>
              <a:tblGrid>
                <a:gridCol w="3096343"/>
                <a:gridCol w="1152128"/>
                <a:gridCol w="2232248"/>
                <a:gridCol w="2160241"/>
              </a:tblGrid>
              <a:tr h="536532">
                <a:tc>
                  <a:txBody>
                    <a:bodyPr/>
                    <a:lstStyle/>
                    <a:p>
                      <a:pPr algn="ctr"/>
                      <a:r>
                        <a:rPr lang="zh-CN" altLang="en-US" sz="1600" dirty="0" smtClean="0"/>
                        <a:t>项目名称</a:t>
                      </a:r>
                      <a:endParaRPr lang="zh-CN" altLang="en-US" sz="1600" dirty="0"/>
                    </a:p>
                  </a:txBody>
                  <a:tcPr anchor="ctr"/>
                </a:tc>
                <a:tc>
                  <a:txBody>
                    <a:bodyPr/>
                    <a:lstStyle/>
                    <a:p>
                      <a:pPr algn="ctr"/>
                      <a:r>
                        <a:rPr lang="zh-CN" altLang="en-US" sz="1600" dirty="0" smtClean="0"/>
                        <a:t>单位</a:t>
                      </a:r>
                      <a:endParaRPr lang="zh-CN" altLang="en-US" sz="1600" dirty="0"/>
                    </a:p>
                  </a:txBody>
                  <a:tcPr anchor="ctr"/>
                </a:tc>
                <a:tc>
                  <a:txBody>
                    <a:bodyPr/>
                    <a:lstStyle/>
                    <a:p>
                      <a:pPr algn="ctr"/>
                      <a:r>
                        <a:rPr lang="zh-CN" altLang="en-US" sz="1600" dirty="0" smtClean="0"/>
                        <a:t>古交项目</a:t>
                      </a:r>
                      <a:endParaRPr lang="en-US" altLang="zh-CN" sz="1600" dirty="0" smtClean="0"/>
                    </a:p>
                    <a:p>
                      <a:pPr algn="ctr"/>
                      <a:r>
                        <a:rPr lang="en-US" altLang="zh-CN" sz="1600" dirty="0" smtClean="0"/>
                        <a:t>(</a:t>
                      </a:r>
                      <a:r>
                        <a:rPr lang="zh-CN" altLang="en-US" sz="1600" dirty="0" smtClean="0"/>
                        <a:t>低位能技术</a:t>
                      </a:r>
                      <a:r>
                        <a:rPr lang="en-US" altLang="zh-CN" sz="1600" dirty="0" smtClean="0"/>
                        <a:t>)</a:t>
                      </a:r>
                      <a:endParaRPr lang="zh-CN" altLang="en-US" sz="1600" dirty="0"/>
                    </a:p>
                  </a:txBody>
                  <a:tcPr/>
                </a:tc>
                <a:tc>
                  <a:txBody>
                    <a:bodyPr/>
                    <a:lstStyle/>
                    <a:p>
                      <a:pPr algn="ctr"/>
                      <a:r>
                        <a:rPr lang="zh-CN" altLang="en-US" sz="1600" dirty="0" smtClean="0"/>
                        <a:t>古交项目</a:t>
                      </a:r>
                      <a:endParaRPr lang="en-US" altLang="zh-CN" sz="1600" dirty="0" smtClean="0"/>
                    </a:p>
                    <a:p>
                      <a:pPr algn="ctr"/>
                      <a:r>
                        <a:rPr lang="en-US" altLang="zh-CN" sz="1600" dirty="0" smtClean="0"/>
                        <a:t>(</a:t>
                      </a:r>
                      <a:r>
                        <a:rPr lang="zh-CN" altLang="en-US" sz="1600" dirty="0" smtClean="0"/>
                        <a:t>抽汽供热技术</a:t>
                      </a:r>
                      <a:r>
                        <a:rPr lang="en-US" altLang="zh-CN" sz="1600" dirty="0" smtClean="0"/>
                        <a:t>)</a:t>
                      </a:r>
                      <a:endParaRPr lang="zh-CN" altLang="en-US" sz="1600" dirty="0"/>
                    </a:p>
                  </a:txBody>
                  <a:tcPr/>
                </a:tc>
              </a:tr>
              <a:tr h="343568">
                <a:tc>
                  <a:txBody>
                    <a:bodyPr/>
                    <a:lstStyle/>
                    <a:p>
                      <a:pPr algn="l"/>
                      <a:r>
                        <a:rPr lang="zh-CN" altLang="en-US" sz="1600" dirty="0" smtClean="0"/>
                        <a:t>全厂最大热负荷</a:t>
                      </a:r>
                      <a:endParaRPr lang="zh-CN" altLang="en-US" sz="1600" dirty="0"/>
                    </a:p>
                  </a:txBody>
                  <a:tcPr/>
                </a:tc>
                <a:tc>
                  <a:txBody>
                    <a:bodyPr/>
                    <a:lstStyle/>
                    <a:p>
                      <a:pPr algn="ctr"/>
                      <a:r>
                        <a:rPr lang="en-US" altLang="zh-CN" sz="1600" dirty="0" smtClean="0"/>
                        <a:t>MW</a:t>
                      </a:r>
                      <a:endParaRPr lang="zh-CN" altLang="en-US" sz="1600" dirty="0"/>
                    </a:p>
                  </a:txBody>
                  <a:tcPr anchor="ctr"/>
                </a:tc>
                <a:tc>
                  <a:txBody>
                    <a:bodyPr/>
                    <a:lstStyle/>
                    <a:p>
                      <a:pPr algn="ctr"/>
                      <a:r>
                        <a:rPr lang="en-US" altLang="zh-CN" sz="1600" dirty="0" smtClean="0"/>
                        <a:t>4045</a:t>
                      </a:r>
                      <a:endParaRPr lang="zh-CN" altLang="en-US" sz="1600" dirty="0"/>
                    </a:p>
                  </a:txBody>
                  <a:tcPr/>
                </a:tc>
                <a:tc>
                  <a:txBody>
                    <a:bodyPr/>
                    <a:lstStyle/>
                    <a:p>
                      <a:pPr algn="ctr"/>
                      <a:r>
                        <a:rPr lang="en-US" altLang="zh-CN" sz="1600" dirty="0" smtClean="0"/>
                        <a:t>2922</a:t>
                      </a:r>
                      <a:endParaRPr lang="zh-CN" altLang="en-US" sz="1600" dirty="0"/>
                    </a:p>
                  </a:txBody>
                  <a:tcPr/>
                </a:tc>
              </a:tr>
              <a:tr h="343568">
                <a:tc>
                  <a:txBody>
                    <a:bodyPr/>
                    <a:lstStyle/>
                    <a:p>
                      <a:pPr algn="l"/>
                      <a:r>
                        <a:rPr lang="zh-CN" altLang="en-US" sz="1600" dirty="0" smtClean="0"/>
                        <a:t>最大热负荷下的全厂电负荷</a:t>
                      </a:r>
                      <a:endParaRPr lang="zh-CN" altLang="en-US" sz="1600" dirty="0"/>
                    </a:p>
                  </a:txBody>
                  <a:tcPr/>
                </a:tc>
                <a:tc>
                  <a:txBody>
                    <a:bodyPr/>
                    <a:lstStyle/>
                    <a:p>
                      <a:pPr algn="ctr"/>
                      <a:r>
                        <a:rPr lang="en-US" altLang="zh-CN" sz="1600" dirty="0" smtClean="0"/>
                        <a:t>MW</a:t>
                      </a:r>
                      <a:endParaRPr lang="zh-CN" altLang="en-US" sz="1600" dirty="0"/>
                    </a:p>
                  </a:txBody>
                  <a:tcPr anchor="ctr"/>
                </a:tc>
                <a:tc>
                  <a:txBody>
                    <a:bodyPr/>
                    <a:lstStyle/>
                    <a:p>
                      <a:pPr algn="ctr"/>
                      <a:r>
                        <a:rPr lang="en-US" altLang="zh-CN" sz="1600" dirty="0" smtClean="0"/>
                        <a:t>2644</a:t>
                      </a:r>
                      <a:endParaRPr lang="zh-CN" altLang="en-US" sz="1600" dirty="0"/>
                    </a:p>
                  </a:txBody>
                  <a:tcPr/>
                </a:tc>
                <a:tc>
                  <a:txBody>
                    <a:bodyPr/>
                    <a:lstStyle/>
                    <a:p>
                      <a:pPr algn="ctr"/>
                      <a:r>
                        <a:rPr lang="en-US" altLang="zh-CN" sz="1600" dirty="0" smtClean="0"/>
                        <a:t>2479</a:t>
                      </a:r>
                      <a:endParaRPr lang="zh-CN" altLang="en-US" sz="1600" dirty="0"/>
                    </a:p>
                  </a:txBody>
                  <a:tcPr/>
                </a:tc>
              </a:tr>
              <a:tr h="343568">
                <a:tc>
                  <a:txBody>
                    <a:bodyPr/>
                    <a:lstStyle/>
                    <a:p>
                      <a:pPr algn="l"/>
                      <a:r>
                        <a:rPr lang="zh-CN" altLang="en-US" sz="1600" dirty="0" smtClean="0"/>
                        <a:t>最大热负荷工况供热系统㶲效率</a:t>
                      </a:r>
                      <a:endParaRPr lang="zh-CN" altLang="en-US" sz="1600" dirty="0"/>
                    </a:p>
                  </a:txBody>
                  <a:tcPr/>
                </a:tc>
                <a:tc>
                  <a:txBody>
                    <a:bodyPr/>
                    <a:lstStyle/>
                    <a:p>
                      <a:pPr algn="ctr"/>
                      <a:r>
                        <a:rPr lang="en-US" altLang="zh-CN" sz="1600" dirty="0" smtClean="0"/>
                        <a:t>%</a:t>
                      </a:r>
                      <a:endParaRPr lang="zh-CN" altLang="en-US" sz="1600" dirty="0"/>
                    </a:p>
                  </a:txBody>
                  <a:tcPr anchor="ctr"/>
                </a:tc>
                <a:tc>
                  <a:txBody>
                    <a:bodyPr/>
                    <a:lstStyle/>
                    <a:p>
                      <a:pPr algn="ctr"/>
                      <a:r>
                        <a:rPr lang="en-US" altLang="zh-CN" sz="1600" dirty="0" smtClean="0"/>
                        <a:t>73.4</a:t>
                      </a:r>
                      <a:endParaRPr lang="zh-CN" altLang="en-US" sz="1600" dirty="0"/>
                    </a:p>
                  </a:txBody>
                  <a:tcPr/>
                </a:tc>
                <a:tc>
                  <a:txBody>
                    <a:bodyPr/>
                    <a:lstStyle/>
                    <a:p>
                      <a:pPr algn="ctr"/>
                      <a:r>
                        <a:rPr lang="en-US" altLang="zh-CN" sz="1600" dirty="0" smtClean="0"/>
                        <a:t>44.3</a:t>
                      </a:r>
                      <a:endParaRPr lang="zh-CN" altLang="en-US" sz="1600" dirty="0"/>
                    </a:p>
                  </a:txBody>
                  <a:tcPr/>
                </a:tc>
              </a:tr>
            </a:tbl>
          </a:graphicData>
        </a:graphic>
      </p:graphicFrame>
      <p:sp>
        <p:nvSpPr>
          <p:cNvPr id="5" name="矩形 4"/>
          <p:cNvSpPr/>
          <p:nvPr/>
        </p:nvSpPr>
        <p:spPr>
          <a:xfrm>
            <a:off x="179512" y="4005064"/>
            <a:ext cx="8568952" cy="2308324"/>
          </a:xfrm>
          <a:prstGeom prst="rect">
            <a:avLst/>
          </a:prstGeom>
        </p:spPr>
        <p:txBody>
          <a:bodyPr wrap="square">
            <a:spAutoFit/>
          </a:bodyPr>
          <a:lstStyle/>
          <a:p>
            <a:pPr algn="just">
              <a:lnSpc>
                <a:spcPct val="120000"/>
              </a:lnSpc>
              <a:spcBef>
                <a:spcPct val="50000"/>
              </a:spcBef>
              <a:defRPr/>
            </a:pPr>
            <a:r>
              <a:rPr kumimoji="1" lang="zh-CN" altLang="en-US" sz="2000" b="1" dirty="0" smtClean="0">
                <a:latin typeface="Times New Roman" pitchFamily="18" charset="0"/>
                <a:ea typeface="仿宋_GB2312" pitchFamily="49" charset="-122"/>
                <a:cs typeface="Times New Roman" pitchFamily="18" charset="0"/>
              </a:rPr>
              <a:t>在汽机输入热量不变的前提下（即锅炉燃煤量不变），和传统的热电联产相比，古交兴能电厂采用低位能供热技术后，供热能力由</a:t>
            </a:r>
            <a:r>
              <a:rPr kumimoji="1" lang="en-US" altLang="zh-CN" sz="2000" b="1" dirty="0" smtClean="0">
                <a:latin typeface="Times New Roman" pitchFamily="18" charset="0"/>
                <a:ea typeface="仿宋_GB2312" pitchFamily="49" charset="-122"/>
                <a:cs typeface="Times New Roman" pitchFamily="18" charset="0"/>
              </a:rPr>
              <a:t>2922MW</a:t>
            </a:r>
            <a:r>
              <a:rPr kumimoji="1" lang="zh-CN" altLang="en-US" sz="2000" b="1" dirty="0" smtClean="0">
                <a:latin typeface="Times New Roman" pitchFamily="18" charset="0"/>
                <a:ea typeface="仿宋_GB2312" pitchFamily="49" charset="-122"/>
                <a:cs typeface="Times New Roman" pitchFamily="18" charset="0"/>
              </a:rPr>
              <a:t>增加至</a:t>
            </a:r>
            <a:r>
              <a:rPr kumimoji="1" lang="en-US" altLang="zh-CN" sz="2000" b="1" dirty="0" smtClean="0">
                <a:latin typeface="Times New Roman" pitchFamily="18" charset="0"/>
                <a:ea typeface="仿宋_GB2312" pitchFamily="49" charset="-122"/>
                <a:cs typeface="Times New Roman" pitchFamily="18" charset="0"/>
              </a:rPr>
              <a:t>4045MW</a:t>
            </a:r>
            <a:r>
              <a:rPr kumimoji="1" lang="zh-CN" altLang="en-US" sz="2000" b="1" dirty="0" smtClean="0">
                <a:latin typeface="Times New Roman" pitchFamily="18" charset="0"/>
                <a:ea typeface="仿宋_GB2312" pitchFamily="49" charset="-122"/>
                <a:cs typeface="Times New Roman" pitchFamily="18" charset="0"/>
              </a:rPr>
              <a:t>，增加了</a:t>
            </a:r>
            <a:r>
              <a:rPr kumimoji="1" lang="en-US" altLang="zh-CN" sz="2000" b="1" dirty="0" smtClean="0">
                <a:latin typeface="Times New Roman" pitchFamily="18" charset="0"/>
                <a:ea typeface="仿宋_GB2312" pitchFamily="49" charset="-122"/>
                <a:cs typeface="Times New Roman" pitchFamily="18" charset="0"/>
              </a:rPr>
              <a:t>1213MW</a:t>
            </a:r>
            <a:r>
              <a:rPr kumimoji="1" lang="zh-CN" altLang="en-US" sz="2000" b="1" dirty="0" smtClean="0">
                <a:latin typeface="Times New Roman" pitchFamily="18" charset="0"/>
                <a:ea typeface="仿宋_GB2312" pitchFamily="49" charset="-122"/>
                <a:cs typeface="Times New Roman" pitchFamily="18" charset="0"/>
              </a:rPr>
              <a:t>；在最大热负荷工况下，全厂电负荷由</a:t>
            </a:r>
            <a:r>
              <a:rPr kumimoji="1" lang="en-US" altLang="zh-CN" sz="2000" b="1" dirty="0" smtClean="0">
                <a:latin typeface="Times New Roman" pitchFamily="18" charset="0"/>
                <a:ea typeface="仿宋_GB2312" pitchFamily="49" charset="-122"/>
                <a:cs typeface="Times New Roman" pitchFamily="18" charset="0"/>
              </a:rPr>
              <a:t>2479MW</a:t>
            </a:r>
            <a:r>
              <a:rPr kumimoji="1" lang="zh-CN" altLang="en-US" sz="2000" b="1" dirty="0" smtClean="0">
                <a:latin typeface="Times New Roman" pitchFamily="18" charset="0"/>
                <a:ea typeface="仿宋_GB2312" pitchFamily="49" charset="-122"/>
                <a:cs typeface="Times New Roman" pitchFamily="18" charset="0"/>
              </a:rPr>
              <a:t>增加至</a:t>
            </a:r>
            <a:r>
              <a:rPr kumimoji="1" lang="en-US" altLang="zh-CN" sz="2000" b="1" dirty="0" smtClean="0">
                <a:latin typeface="Times New Roman" pitchFamily="18" charset="0"/>
                <a:ea typeface="仿宋_GB2312" pitchFamily="49" charset="-122"/>
                <a:cs typeface="Times New Roman" pitchFamily="18" charset="0"/>
              </a:rPr>
              <a:t>2644MW</a:t>
            </a:r>
            <a:r>
              <a:rPr kumimoji="1" lang="zh-CN" altLang="en-US" sz="2000" b="1" dirty="0" smtClean="0">
                <a:latin typeface="Times New Roman" pitchFamily="18" charset="0"/>
                <a:ea typeface="仿宋_GB2312" pitchFamily="49" charset="-122"/>
                <a:cs typeface="Times New Roman" pitchFamily="18" charset="0"/>
              </a:rPr>
              <a:t>，增加了</a:t>
            </a:r>
            <a:r>
              <a:rPr kumimoji="1" lang="en-US" altLang="zh-CN" sz="2000" b="1" dirty="0" smtClean="0">
                <a:latin typeface="Times New Roman" pitchFamily="18" charset="0"/>
                <a:ea typeface="仿宋_GB2312" pitchFamily="49" charset="-122"/>
                <a:cs typeface="Times New Roman" pitchFamily="18" charset="0"/>
              </a:rPr>
              <a:t>165MW</a:t>
            </a:r>
            <a:r>
              <a:rPr kumimoji="1" lang="zh-CN" altLang="en-US" sz="2000" b="1" dirty="0" smtClean="0">
                <a:latin typeface="Times New Roman" pitchFamily="18" charset="0"/>
                <a:ea typeface="仿宋_GB2312" pitchFamily="49" charset="-122"/>
                <a:cs typeface="Times New Roman" pitchFamily="18" charset="0"/>
              </a:rPr>
              <a:t>；最大热负荷工况下㶲效率由</a:t>
            </a:r>
            <a:r>
              <a:rPr kumimoji="1" lang="en-US" altLang="zh-CN" sz="2000" b="1" dirty="0" smtClean="0">
                <a:latin typeface="Times New Roman" pitchFamily="18" charset="0"/>
                <a:ea typeface="仿宋_GB2312" pitchFamily="49" charset="-122"/>
                <a:cs typeface="Times New Roman" pitchFamily="18" charset="0"/>
              </a:rPr>
              <a:t>44.3%</a:t>
            </a:r>
            <a:r>
              <a:rPr kumimoji="1" lang="zh-CN" altLang="en-US" sz="2000" b="1" dirty="0" smtClean="0">
                <a:latin typeface="Times New Roman" pitchFamily="18" charset="0"/>
                <a:ea typeface="仿宋_GB2312" pitchFamily="49" charset="-122"/>
                <a:cs typeface="Times New Roman" pitchFamily="18" charset="0"/>
              </a:rPr>
              <a:t>增加至</a:t>
            </a:r>
            <a:r>
              <a:rPr kumimoji="1" lang="en-US" altLang="zh-CN" sz="2000" b="1" dirty="0" smtClean="0">
                <a:latin typeface="Times New Roman" pitchFamily="18" charset="0"/>
                <a:ea typeface="仿宋_GB2312" pitchFamily="49" charset="-122"/>
                <a:cs typeface="Times New Roman" pitchFamily="18" charset="0"/>
              </a:rPr>
              <a:t>73.4%</a:t>
            </a:r>
            <a:r>
              <a:rPr kumimoji="1" lang="zh-CN" altLang="en-US" sz="2000" b="1" dirty="0" smtClean="0">
                <a:latin typeface="Times New Roman" pitchFamily="18" charset="0"/>
                <a:ea typeface="仿宋_GB2312" pitchFamily="49" charset="-122"/>
                <a:cs typeface="Times New Roman" pitchFamily="18" charset="0"/>
              </a:rPr>
              <a:t>，增加了</a:t>
            </a:r>
            <a:r>
              <a:rPr kumimoji="1" lang="en-US" altLang="zh-CN" sz="2000" b="1" dirty="0" smtClean="0">
                <a:latin typeface="Times New Roman" pitchFamily="18" charset="0"/>
                <a:ea typeface="仿宋_GB2312" pitchFamily="49" charset="-122"/>
                <a:cs typeface="Times New Roman" pitchFamily="18" charset="0"/>
              </a:rPr>
              <a:t>29.1%</a:t>
            </a:r>
            <a:r>
              <a:rPr kumimoji="1" lang="zh-CN" altLang="en-US" sz="2000" b="1" dirty="0" smtClean="0">
                <a:latin typeface="Times New Roman" pitchFamily="18" charset="0"/>
                <a:ea typeface="仿宋_GB2312" pitchFamily="49" charset="-122"/>
                <a:cs typeface="Times New Roman" pitchFamily="18" charset="0"/>
              </a:rPr>
              <a:t>。上述数据说明，</a:t>
            </a:r>
            <a:r>
              <a:rPr kumimoji="1" lang="zh-CN" altLang="en-US" sz="2000" b="1" dirty="0" smtClean="0">
                <a:solidFill>
                  <a:srgbClr val="FF0000"/>
                </a:solidFill>
                <a:latin typeface="Times New Roman" pitchFamily="18" charset="0"/>
                <a:ea typeface="仿宋_GB2312" pitchFamily="49" charset="-122"/>
                <a:cs typeface="Times New Roman" pitchFamily="18" charset="0"/>
              </a:rPr>
              <a:t>采用低位能分级加热技术后，可以同时增加机组的供热能力和供电能力</a:t>
            </a:r>
            <a:r>
              <a:rPr kumimoji="1" lang="zh-CN" altLang="en-US" sz="2000" b="1" dirty="0" smtClean="0">
                <a:latin typeface="Times New Roman" pitchFamily="18" charset="0"/>
                <a:ea typeface="仿宋_GB2312" pitchFamily="49" charset="-122"/>
                <a:cs typeface="Times New Roman" pitchFamily="18" charset="0"/>
              </a:rPr>
              <a:t>。</a:t>
            </a:r>
            <a:endParaRPr kumimoji="1" lang="en-US" altLang="zh-CN" sz="2000" b="1" dirty="0">
              <a:latin typeface="Times New Roman" pitchFamily="18" charset="0"/>
              <a:ea typeface="仿宋_GB2312" pitchFamily="49" charset="-122"/>
              <a:cs typeface="Times New Roman" pitchFamily="18" charset="0"/>
            </a:endParaRPr>
          </a:p>
        </p:txBody>
      </p:sp>
      <p:sp>
        <p:nvSpPr>
          <p:cNvPr id="6" name="TextBox 5"/>
          <p:cNvSpPr txBox="1"/>
          <p:nvPr/>
        </p:nvSpPr>
        <p:spPr>
          <a:xfrm>
            <a:off x="3131840" y="1628800"/>
            <a:ext cx="4248472" cy="369332"/>
          </a:xfrm>
          <a:prstGeom prst="rect">
            <a:avLst/>
          </a:prstGeom>
          <a:noFill/>
        </p:spPr>
        <p:txBody>
          <a:bodyPr wrap="square" rtlCol="0">
            <a:spAutoFit/>
          </a:bodyPr>
          <a:lstStyle/>
          <a:p>
            <a:r>
              <a:rPr lang="zh-CN" altLang="en-US" dirty="0" smtClean="0"/>
              <a:t>最大热负荷工况经济性能参数表</a:t>
            </a:r>
            <a:endParaRPr lang="zh-CN" alt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23528" y="476672"/>
            <a:ext cx="7596554" cy="785812"/>
          </a:xfrm>
          <a:prstGeom prst="rect">
            <a:avLst/>
          </a:prstGeom>
          <a:noFill/>
          <a:ln w="9525">
            <a:noFill/>
            <a:miter lim="800000"/>
            <a:headEnd/>
            <a:tailEnd/>
          </a:ln>
          <a:effectLst/>
        </p:spPr>
        <p:txBody>
          <a:bodyPr anchor="ctr"/>
          <a:lstStyle/>
          <a:p>
            <a:pPr>
              <a:lnSpc>
                <a:spcPct val="200000"/>
              </a:lnSpc>
              <a:defRPr/>
            </a:pPr>
            <a:r>
              <a:rPr lang="en-US" altLang="zh-CN" sz="2400" b="1" kern="0" dirty="0" smtClean="0">
                <a:solidFill>
                  <a:schemeClr val="tx2"/>
                </a:solidFill>
                <a:latin typeface="黑体" pitchFamily="2" charset="-122"/>
                <a:ea typeface="黑体" pitchFamily="2" charset="-122"/>
                <a:cs typeface="+mj-cs"/>
              </a:rPr>
              <a:t>4</a:t>
            </a:r>
            <a:r>
              <a:rPr lang="zh-CN" altLang="en-US" sz="2400" b="1" kern="0" dirty="0" smtClean="0">
                <a:solidFill>
                  <a:schemeClr val="tx2"/>
                </a:solidFill>
                <a:latin typeface="黑体" pitchFamily="2" charset="-122"/>
                <a:ea typeface="黑体" pitchFamily="2" charset="-122"/>
                <a:cs typeface="+mj-cs"/>
              </a:rPr>
              <a:t>、古交供热项目简介</a:t>
            </a:r>
            <a:endParaRPr lang="zh-CN" altLang="en-US" sz="2400" b="1" kern="0" dirty="0">
              <a:solidFill>
                <a:schemeClr val="tx2"/>
              </a:solidFill>
              <a:latin typeface="黑体" pitchFamily="2" charset="-122"/>
              <a:ea typeface="黑体" pitchFamily="2" charset="-122"/>
              <a:cs typeface="+mj-cs"/>
            </a:endParaRPr>
          </a:p>
          <a:p>
            <a:pPr>
              <a:defRPr/>
            </a:pPr>
            <a:endParaRPr lang="zh-CN" altLang="en-US" sz="3600" b="1" kern="0" dirty="0">
              <a:solidFill>
                <a:schemeClr val="tx2"/>
              </a:solidFill>
              <a:latin typeface="黑体" pitchFamily="2" charset="-122"/>
              <a:ea typeface="黑体" pitchFamily="2" charset="-122"/>
              <a:cs typeface="+mj-cs"/>
            </a:endParaRPr>
          </a:p>
        </p:txBody>
      </p:sp>
      <p:sp>
        <p:nvSpPr>
          <p:cNvPr id="9" name="TextBox 8"/>
          <p:cNvSpPr txBox="1"/>
          <p:nvPr/>
        </p:nvSpPr>
        <p:spPr>
          <a:xfrm>
            <a:off x="179512" y="980728"/>
            <a:ext cx="5040560"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zh-CN" altLang="en-US" sz="2400" b="1" dirty="0" smtClean="0"/>
              <a:t>低位能分级加热技术的性能指标</a:t>
            </a:r>
            <a:endParaRPr lang="zh-CN" altLang="en-US" sz="2400" b="1" dirty="0"/>
          </a:p>
        </p:txBody>
      </p:sp>
      <p:graphicFrame>
        <p:nvGraphicFramePr>
          <p:cNvPr id="7" name="表格 6"/>
          <p:cNvGraphicFramePr>
            <a:graphicFrameLocks noGrp="1"/>
          </p:cNvGraphicFramePr>
          <p:nvPr/>
        </p:nvGraphicFramePr>
        <p:xfrm>
          <a:off x="251520" y="1988840"/>
          <a:ext cx="8640960" cy="1607886"/>
        </p:xfrm>
        <a:graphic>
          <a:graphicData uri="http://schemas.openxmlformats.org/drawingml/2006/table">
            <a:tbl>
              <a:tblPr firstRow="1" bandRow="1">
                <a:tableStyleId>{5C22544A-7EE6-4342-B048-85BDC9FD1C3A}</a:tableStyleId>
              </a:tblPr>
              <a:tblGrid>
                <a:gridCol w="3096343"/>
                <a:gridCol w="1152128"/>
                <a:gridCol w="2232248"/>
                <a:gridCol w="2160241"/>
              </a:tblGrid>
              <a:tr h="563636">
                <a:tc>
                  <a:txBody>
                    <a:bodyPr/>
                    <a:lstStyle/>
                    <a:p>
                      <a:pPr algn="ctr"/>
                      <a:r>
                        <a:rPr lang="zh-CN" altLang="en-US" sz="1600" dirty="0" smtClean="0"/>
                        <a:t>项目名称</a:t>
                      </a:r>
                      <a:endParaRPr lang="zh-CN" altLang="en-US" sz="1600" dirty="0"/>
                    </a:p>
                  </a:txBody>
                  <a:tcPr anchor="ctr"/>
                </a:tc>
                <a:tc>
                  <a:txBody>
                    <a:bodyPr/>
                    <a:lstStyle/>
                    <a:p>
                      <a:pPr algn="ctr"/>
                      <a:r>
                        <a:rPr lang="zh-CN" altLang="en-US" sz="1600" dirty="0" smtClean="0"/>
                        <a:t>单位</a:t>
                      </a:r>
                      <a:endParaRPr lang="zh-CN" altLang="en-US" sz="1600" dirty="0"/>
                    </a:p>
                  </a:txBody>
                  <a:tcPr anchor="ctr"/>
                </a:tc>
                <a:tc>
                  <a:txBody>
                    <a:bodyPr/>
                    <a:lstStyle/>
                    <a:p>
                      <a:pPr algn="ctr"/>
                      <a:r>
                        <a:rPr lang="zh-CN" altLang="en-US" sz="1600" dirty="0" smtClean="0"/>
                        <a:t>古交项目</a:t>
                      </a:r>
                      <a:endParaRPr lang="en-US" altLang="zh-CN" sz="1600" dirty="0" smtClean="0"/>
                    </a:p>
                    <a:p>
                      <a:pPr algn="ctr"/>
                      <a:r>
                        <a:rPr lang="en-US" altLang="zh-CN" sz="1600" dirty="0" smtClean="0"/>
                        <a:t>(</a:t>
                      </a:r>
                      <a:r>
                        <a:rPr lang="zh-CN" altLang="en-US" sz="1600" dirty="0" smtClean="0"/>
                        <a:t>低位能技术</a:t>
                      </a:r>
                      <a:r>
                        <a:rPr lang="en-US" altLang="zh-CN" sz="1600" dirty="0" smtClean="0"/>
                        <a:t>)</a:t>
                      </a:r>
                      <a:endParaRPr lang="zh-CN" altLang="en-US" sz="1600" dirty="0"/>
                    </a:p>
                  </a:txBody>
                  <a:tcPr/>
                </a:tc>
                <a:tc>
                  <a:txBody>
                    <a:bodyPr/>
                    <a:lstStyle/>
                    <a:p>
                      <a:pPr algn="ctr"/>
                      <a:r>
                        <a:rPr lang="zh-CN" altLang="en-US" sz="1600" dirty="0" smtClean="0"/>
                        <a:t>古交项目</a:t>
                      </a:r>
                      <a:endParaRPr lang="en-US" altLang="zh-CN" sz="1600" dirty="0" smtClean="0"/>
                    </a:p>
                    <a:p>
                      <a:pPr algn="ctr"/>
                      <a:r>
                        <a:rPr lang="en-US" altLang="zh-CN" sz="1600" dirty="0" smtClean="0"/>
                        <a:t>(</a:t>
                      </a:r>
                      <a:r>
                        <a:rPr lang="zh-CN" altLang="en-US" sz="1600" dirty="0" smtClean="0"/>
                        <a:t>抽汽供热技术</a:t>
                      </a:r>
                      <a:r>
                        <a:rPr lang="en-US" altLang="zh-CN" sz="1600" dirty="0" smtClean="0"/>
                        <a:t>)</a:t>
                      </a:r>
                      <a:endParaRPr lang="zh-CN" altLang="en-US" sz="1600" dirty="0"/>
                    </a:p>
                  </a:txBody>
                  <a:tcPr/>
                </a:tc>
              </a:tr>
              <a:tr h="342922">
                <a:tc>
                  <a:txBody>
                    <a:bodyPr/>
                    <a:lstStyle/>
                    <a:p>
                      <a:pPr algn="l"/>
                      <a:r>
                        <a:rPr lang="zh-CN" altLang="en-US" sz="1600" dirty="0" smtClean="0"/>
                        <a:t>全年平均供热参数</a:t>
                      </a:r>
                      <a:endParaRPr lang="zh-CN" altLang="en-US" sz="1600" dirty="0"/>
                    </a:p>
                  </a:txBody>
                  <a:tcPr/>
                </a:tc>
                <a:tc>
                  <a:txBody>
                    <a:bodyPr/>
                    <a:lstStyle/>
                    <a:p>
                      <a:pPr algn="ctr"/>
                      <a:endParaRPr lang="zh-CN" altLang="en-US" sz="1600" dirty="0"/>
                    </a:p>
                  </a:txBody>
                  <a:tcPr anchor="ctr"/>
                </a:tc>
                <a:tc>
                  <a:txBody>
                    <a:bodyPr/>
                    <a:lstStyle/>
                    <a:p>
                      <a:pPr algn="ctr"/>
                      <a:r>
                        <a:rPr lang="en-US" altLang="zh-CN" sz="1600" dirty="0" smtClean="0"/>
                        <a:t>0.072MPa</a:t>
                      </a:r>
                      <a:r>
                        <a:rPr lang="zh-CN" altLang="en-US" sz="1600" dirty="0" smtClean="0"/>
                        <a:t>，</a:t>
                      </a:r>
                      <a:r>
                        <a:rPr lang="en-US" altLang="zh-CN" sz="1600" dirty="0" smtClean="0"/>
                        <a:t>90.7</a:t>
                      </a:r>
                      <a:r>
                        <a:rPr lang="zh-CN" altLang="en-US" sz="1600" dirty="0" smtClean="0"/>
                        <a:t>℃</a:t>
                      </a:r>
                      <a:endParaRPr lang="zh-CN" alt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dirty="0" smtClean="0"/>
                        <a:t>0.93MPa</a:t>
                      </a:r>
                      <a:r>
                        <a:rPr lang="zh-CN" altLang="en-US" sz="1600" dirty="0" smtClean="0"/>
                        <a:t>，</a:t>
                      </a:r>
                      <a:r>
                        <a:rPr lang="en-US" altLang="zh-CN" sz="1600" dirty="0" smtClean="0"/>
                        <a:t>354.6</a:t>
                      </a:r>
                      <a:r>
                        <a:rPr lang="zh-CN" altLang="en-US" sz="1600" dirty="0" smtClean="0"/>
                        <a:t>℃</a:t>
                      </a:r>
                    </a:p>
                  </a:txBody>
                  <a:tcPr/>
                </a:tc>
              </a:tr>
              <a:tr h="342922">
                <a:tc>
                  <a:txBody>
                    <a:bodyPr/>
                    <a:lstStyle/>
                    <a:p>
                      <a:pPr algn="l"/>
                      <a:r>
                        <a:rPr lang="zh-CN" altLang="en-US" sz="1600" dirty="0" smtClean="0"/>
                        <a:t>全年平均㶲效率</a:t>
                      </a:r>
                      <a:endParaRPr lang="zh-CN" alt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dirty="0" smtClean="0"/>
                        <a:t>%</a:t>
                      </a:r>
                      <a:endParaRPr lang="zh-CN" altLang="en-US" sz="16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dirty="0" smtClean="0"/>
                        <a:t>61.6</a:t>
                      </a:r>
                      <a:endParaRPr lang="zh-CN" altLang="en-US" sz="1600" dirty="0" smtClean="0"/>
                    </a:p>
                  </a:txBody>
                  <a:tcPr/>
                </a:tc>
                <a:tc>
                  <a:txBody>
                    <a:bodyPr/>
                    <a:lstStyle/>
                    <a:p>
                      <a:pPr algn="ctr"/>
                      <a:r>
                        <a:rPr lang="en-US" altLang="zh-CN" sz="1600" dirty="0" smtClean="0"/>
                        <a:t>29.5</a:t>
                      </a:r>
                      <a:endParaRPr lang="zh-CN" altLang="en-US" sz="1600" dirty="0"/>
                    </a:p>
                  </a:txBody>
                  <a:tcPr/>
                </a:tc>
              </a:tr>
              <a:tr h="3429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dirty="0" smtClean="0"/>
                        <a:t>全年平均供热煤耗量</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dirty="0" smtClean="0"/>
                        <a:t>kg/GJ</a:t>
                      </a:r>
                      <a:endParaRPr lang="zh-CN" altLang="en-US" sz="1600" dirty="0" smtClean="0"/>
                    </a:p>
                  </a:txBody>
                  <a:tcPr anchor="ctr"/>
                </a:tc>
                <a:tc>
                  <a:txBody>
                    <a:bodyPr/>
                    <a:lstStyle/>
                    <a:p>
                      <a:pPr algn="ctr"/>
                      <a:r>
                        <a:rPr lang="en-US" altLang="zh-CN" sz="1600" dirty="0" smtClean="0"/>
                        <a:t>7</a:t>
                      </a:r>
                      <a:endParaRPr lang="zh-CN" alt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dirty="0" smtClean="0"/>
                        <a:t>24.9</a:t>
                      </a:r>
                      <a:endParaRPr lang="zh-CN" altLang="en-US" sz="1600" dirty="0" smtClean="0"/>
                    </a:p>
                  </a:txBody>
                  <a:tcPr/>
                </a:tc>
              </a:tr>
            </a:tbl>
          </a:graphicData>
        </a:graphic>
      </p:graphicFrame>
      <p:sp>
        <p:nvSpPr>
          <p:cNvPr id="5" name="矩形 4"/>
          <p:cNvSpPr/>
          <p:nvPr/>
        </p:nvSpPr>
        <p:spPr>
          <a:xfrm>
            <a:off x="0" y="3731888"/>
            <a:ext cx="9144000" cy="3126112"/>
          </a:xfrm>
          <a:prstGeom prst="rect">
            <a:avLst/>
          </a:prstGeom>
        </p:spPr>
        <p:txBody>
          <a:bodyPr wrap="square">
            <a:spAutoFit/>
          </a:bodyPr>
          <a:lstStyle/>
          <a:p>
            <a:pPr algn="just">
              <a:lnSpc>
                <a:spcPct val="110000"/>
              </a:lnSpc>
              <a:spcBef>
                <a:spcPts val="0"/>
              </a:spcBef>
              <a:defRPr/>
            </a:pPr>
            <a:r>
              <a:rPr kumimoji="1" lang="zh-CN" altLang="en-US" sz="2000" b="1" dirty="0" smtClean="0">
                <a:latin typeface="华文仿宋" pitchFamily="2" charset="-122"/>
                <a:ea typeface="华文仿宋" pitchFamily="2" charset="-122"/>
              </a:rPr>
              <a:t>古交电厂近期采用传统抽汽供热技术的供热参数为：</a:t>
            </a:r>
            <a:r>
              <a:rPr kumimoji="1" lang="en-US" altLang="zh-CN" sz="2000" b="1" dirty="0" smtClean="0">
                <a:latin typeface="华文仿宋" pitchFamily="2" charset="-122"/>
                <a:ea typeface="华文仿宋" pitchFamily="2" charset="-122"/>
              </a:rPr>
              <a:t>0.93MPa</a:t>
            </a:r>
            <a:r>
              <a:rPr kumimoji="1" lang="zh-CN" altLang="en-US" sz="2000" b="1" dirty="0" smtClean="0">
                <a:latin typeface="华文仿宋" pitchFamily="2" charset="-122"/>
                <a:ea typeface="华文仿宋" pitchFamily="2" charset="-122"/>
              </a:rPr>
              <a:t>，</a:t>
            </a:r>
            <a:r>
              <a:rPr kumimoji="1" lang="en-US" altLang="zh-CN" sz="2000" b="1" dirty="0" smtClean="0">
                <a:latin typeface="华文仿宋" pitchFamily="2" charset="-122"/>
                <a:ea typeface="华文仿宋" pitchFamily="2" charset="-122"/>
              </a:rPr>
              <a:t>354.6</a:t>
            </a:r>
            <a:r>
              <a:rPr kumimoji="1" lang="zh-CN" altLang="en-US" sz="2000" b="1" dirty="0" smtClean="0">
                <a:latin typeface="华文仿宋" pitchFamily="2" charset="-122"/>
                <a:ea typeface="华文仿宋" pitchFamily="2" charset="-122"/>
              </a:rPr>
              <a:t>℃；古交电厂近期采用低位能供热技术实现的供热参数为：</a:t>
            </a:r>
            <a:r>
              <a:rPr kumimoji="1" lang="en-US" altLang="zh-CN" sz="2000" b="1" dirty="0" smtClean="0">
                <a:latin typeface="华文仿宋" pitchFamily="2" charset="-122"/>
                <a:ea typeface="华文仿宋" pitchFamily="2" charset="-122"/>
              </a:rPr>
              <a:t>0.072MPa</a:t>
            </a:r>
            <a:r>
              <a:rPr kumimoji="1" lang="zh-CN" altLang="en-US" sz="2000" b="1" dirty="0" smtClean="0">
                <a:latin typeface="华文仿宋" pitchFamily="2" charset="-122"/>
                <a:ea typeface="华文仿宋" pitchFamily="2" charset="-122"/>
              </a:rPr>
              <a:t>，</a:t>
            </a:r>
            <a:r>
              <a:rPr kumimoji="1" lang="en-US" altLang="zh-CN" sz="2000" b="1" dirty="0" smtClean="0">
                <a:latin typeface="华文仿宋" pitchFamily="2" charset="-122"/>
                <a:ea typeface="华文仿宋" pitchFamily="2" charset="-122"/>
              </a:rPr>
              <a:t>90.7</a:t>
            </a:r>
            <a:r>
              <a:rPr kumimoji="1" lang="zh-CN" altLang="en-US" sz="2000" b="1" dirty="0" smtClean="0">
                <a:latin typeface="华文仿宋" pitchFamily="2" charset="-122"/>
                <a:ea typeface="华文仿宋" pitchFamily="2" charset="-122"/>
              </a:rPr>
              <a:t>℃；每公斤蒸汽的有用能可多转化为电能</a:t>
            </a:r>
            <a:r>
              <a:rPr kumimoji="1" lang="en-US" altLang="zh-CN" sz="2000" b="1" dirty="0" smtClean="0">
                <a:latin typeface="华文仿宋" pitchFamily="2" charset="-122"/>
                <a:ea typeface="华文仿宋" pitchFamily="2" charset="-122"/>
              </a:rPr>
              <a:t>553kJ</a:t>
            </a:r>
            <a:r>
              <a:rPr kumimoji="1" lang="zh-CN" altLang="en-US" sz="2000" b="1" dirty="0" smtClean="0">
                <a:latin typeface="华文仿宋" pitchFamily="2" charset="-122"/>
                <a:ea typeface="华文仿宋" pitchFamily="2" charset="-122"/>
              </a:rPr>
              <a:t>。</a:t>
            </a:r>
            <a:endParaRPr kumimoji="1" lang="en-US" altLang="zh-CN" sz="2000" b="1" dirty="0" smtClean="0">
              <a:latin typeface="华文仿宋" pitchFamily="2" charset="-122"/>
              <a:ea typeface="华文仿宋" pitchFamily="2" charset="-122"/>
            </a:endParaRPr>
          </a:p>
          <a:p>
            <a:pPr algn="just">
              <a:lnSpc>
                <a:spcPct val="110000"/>
              </a:lnSpc>
              <a:spcBef>
                <a:spcPts val="0"/>
              </a:spcBef>
              <a:defRPr/>
            </a:pPr>
            <a:r>
              <a:rPr kumimoji="1" lang="zh-CN" altLang="en-US" sz="2000" b="1" dirty="0" smtClean="0">
                <a:latin typeface="华文仿宋" pitchFamily="2" charset="-122"/>
                <a:ea typeface="华文仿宋" pitchFamily="2" charset="-122"/>
              </a:rPr>
              <a:t>古交电厂近期采用低位能分级加热技术后，每供</a:t>
            </a:r>
            <a:r>
              <a:rPr kumimoji="1" lang="en-US" altLang="zh-CN" sz="2000" b="1" dirty="0" smtClean="0">
                <a:latin typeface="华文仿宋" pitchFamily="2" charset="-122"/>
                <a:ea typeface="华文仿宋" pitchFamily="2" charset="-122"/>
              </a:rPr>
              <a:t>1GJ</a:t>
            </a:r>
            <a:r>
              <a:rPr kumimoji="1" lang="zh-CN" altLang="en-US" sz="2000" b="1" dirty="0" smtClean="0">
                <a:latin typeface="华文仿宋" pitchFamily="2" charset="-122"/>
                <a:ea typeface="华文仿宋" pitchFamily="2" charset="-122"/>
              </a:rPr>
              <a:t>热量需要消耗的标煤为</a:t>
            </a:r>
            <a:r>
              <a:rPr kumimoji="1" lang="en-US" altLang="zh-CN" sz="2000" b="1" dirty="0" smtClean="0">
                <a:latin typeface="华文仿宋" pitchFamily="2" charset="-122"/>
                <a:ea typeface="华文仿宋" pitchFamily="2" charset="-122"/>
              </a:rPr>
              <a:t>7kg</a:t>
            </a:r>
            <a:r>
              <a:rPr kumimoji="1" lang="zh-CN" altLang="en-US" sz="2000" b="1" dirty="0" smtClean="0">
                <a:latin typeface="华文仿宋" pitchFamily="2" charset="-122"/>
                <a:ea typeface="华文仿宋" pitchFamily="2" charset="-122"/>
              </a:rPr>
              <a:t>标煤，比中排抽汽供热技术的煤耗量减小了</a:t>
            </a:r>
            <a:r>
              <a:rPr kumimoji="1" lang="en-US" altLang="zh-CN" sz="2000" b="1" dirty="0" smtClean="0">
                <a:latin typeface="华文仿宋" pitchFamily="2" charset="-122"/>
                <a:ea typeface="华文仿宋" pitchFamily="2" charset="-122"/>
              </a:rPr>
              <a:t>19.9kg/GJ </a:t>
            </a:r>
            <a:r>
              <a:rPr kumimoji="1" lang="zh-CN" altLang="en-US" sz="2000" b="1" dirty="0" smtClean="0">
                <a:latin typeface="华文仿宋" pitchFamily="2" charset="-122"/>
                <a:ea typeface="华文仿宋" pitchFamily="2" charset="-122"/>
              </a:rPr>
              <a:t>。</a:t>
            </a:r>
            <a:endParaRPr kumimoji="1" lang="en-US" altLang="zh-CN" sz="2000" b="1" dirty="0" smtClean="0">
              <a:latin typeface="华文仿宋" pitchFamily="2" charset="-122"/>
              <a:ea typeface="华文仿宋" pitchFamily="2" charset="-122"/>
            </a:endParaRPr>
          </a:p>
          <a:p>
            <a:pPr algn="just">
              <a:lnSpc>
                <a:spcPct val="110000"/>
              </a:lnSpc>
              <a:spcBef>
                <a:spcPts val="0"/>
              </a:spcBef>
              <a:defRPr/>
            </a:pPr>
            <a:r>
              <a:rPr kumimoji="1" lang="zh-CN" altLang="en-US" sz="2000" b="1" dirty="0" smtClean="0">
                <a:latin typeface="华文仿宋" pitchFamily="2" charset="-122"/>
                <a:ea typeface="华文仿宋" pitchFamily="2" charset="-122"/>
              </a:rPr>
              <a:t>用电能每供</a:t>
            </a:r>
            <a:r>
              <a:rPr kumimoji="1" lang="en-US" altLang="zh-CN" sz="2000" b="1" dirty="0" smtClean="0">
                <a:latin typeface="华文仿宋" pitchFamily="2" charset="-122"/>
                <a:ea typeface="华文仿宋" pitchFamily="2" charset="-122"/>
              </a:rPr>
              <a:t>1GJ</a:t>
            </a:r>
            <a:r>
              <a:rPr kumimoji="1" lang="zh-CN" altLang="en-US" sz="2000" b="1" dirty="0" smtClean="0">
                <a:latin typeface="华文仿宋" pitchFamily="2" charset="-122"/>
                <a:ea typeface="华文仿宋" pitchFamily="2" charset="-122"/>
              </a:rPr>
              <a:t>的热量需消耗</a:t>
            </a:r>
            <a:r>
              <a:rPr kumimoji="1" lang="en-US" altLang="zh-CN" sz="2000" b="1" dirty="0" smtClean="0">
                <a:latin typeface="华文仿宋" pitchFamily="2" charset="-122"/>
                <a:ea typeface="华文仿宋" pitchFamily="2" charset="-122"/>
              </a:rPr>
              <a:t>277.78kWh</a:t>
            </a:r>
            <a:r>
              <a:rPr kumimoji="1" lang="zh-CN" altLang="en-US" sz="2000" b="1" dirty="0" smtClean="0">
                <a:latin typeface="华文仿宋" pitchFamily="2" charset="-122"/>
                <a:ea typeface="华文仿宋" pitchFamily="2" charset="-122"/>
              </a:rPr>
              <a:t>的电量，电厂煤耗率按</a:t>
            </a:r>
            <a:r>
              <a:rPr kumimoji="1" lang="en-US" altLang="zh-CN" sz="2000" b="1" dirty="0" smtClean="0">
                <a:latin typeface="华文仿宋" pitchFamily="2" charset="-122"/>
                <a:ea typeface="华文仿宋" pitchFamily="2" charset="-122"/>
              </a:rPr>
              <a:t>0.33kg/kWh</a:t>
            </a:r>
            <a:r>
              <a:rPr kumimoji="1" lang="zh-CN" altLang="en-US" sz="2000" b="1" dirty="0" smtClean="0">
                <a:latin typeface="华文仿宋" pitchFamily="2" charset="-122"/>
                <a:ea typeface="华文仿宋" pitchFamily="2" charset="-122"/>
              </a:rPr>
              <a:t>考虑，因此按有用能计算，用电能供热，每供</a:t>
            </a:r>
            <a:r>
              <a:rPr kumimoji="1" lang="en-US" altLang="zh-CN" sz="2000" b="1" dirty="0" smtClean="0">
                <a:latin typeface="华文仿宋" pitchFamily="2" charset="-122"/>
                <a:ea typeface="华文仿宋" pitchFamily="2" charset="-122"/>
              </a:rPr>
              <a:t>1GJ</a:t>
            </a:r>
            <a:r>
              <a:rPr kumimoji="1" lang="zh-CN" altLang="en-US" sz="2000" b="1" dirty="0" smtClean="0">
                <a:latin typeface="华文仿宋" pitchFamily="2" charset="-122"/>
                <a:ea typeface="华文仿宋" pitchFamily="2" charset="-122"/>
              </a:rPr>
              <a:t>热量需消耗标煤</a:t>
            </a:r>
            <a:r>
              <a:rPr kumimoji="1" lang="en-US" altLang="zh-CN" sz="2000" b="1" dirty="0" smtClean="0">
                <a:latin typeface="华文仿宋" pitchFamily="2" charset="-122"/>
                <a:ea typeface="华文仿宋" pitchFamily="2" charset="-122"/>
              </a:rPr>
              <a:t>91.66kg</a:t>
            </a:r>
            <a:r>
              <a:rPr kumimoji="1" lang="zh-CN" altLang="en-US" sz="2000" b="1" dirty="0" smtClean="0">
                <a:latin typeface="华文仿宋" pitchFamily="2" charset="-122"/>
                <a:ea typeface="华文仿宋" pitchFamily="2" charset="-122"/>
              </a:rPr>
              <a:t>。</a:t>
            </a:r>
            <a:endParaRPr kumimoji="1" lang="en-US" altLang="zh-CN" sz="2000" b="1" dirty="0" smtClean="0">
              <a:latin typeface="华文仿宋" pitchFamily="2" charset="-122"/>
              <a:ea typeface="华文仿宋" pitchFamily="2" charset="-122"/>
            </a:endParaRPr>
          </a:p>
          <a:p>
            <a:pPr algn="just">
              <a:lnSpc>
                <a:spcPct val="110000"/>
              </a:lnSpc>
              <a:spcBef>
                <a:spcPts val="0"/>
              </a:spcBef>
              <a:defRPr/>
            </a:pPr>
            <a:r>
              <a:rPr kumimoji="1" lang="zh-CN" altLang="en-US" sz="2000" b="1" dirty="0" smtClean="0">
                <a:latin typeface="华文仿宋" pitchFamily="2" charset="-122"/>
                <a:ea typeface="华文仿宋" pitchFamily="2" charset="-122"/>
              </a:rPr>
              <a:t>以上的比较可以看出用高能级的电能去完成低能级的供热需求，代价相当大，所以能源的分级利用具有重大的意义</a:t>
            </a:r>
            <a:r>
              <a:rPr kumimoji="1" lang="zh-CN" altLang="en-US" sz="2000" b="1" dirty="0" smtClean="0">
                <a:effectLst>
                  <a:outerShdw blurRad="38100" dist="38100" dir="2700000" algn="tl">
                    <a:srgbClr val="000000">
                      <a:alpha val="43137"/>
                    </a:srgbClr>
                  </a:outerShdw>
                </a:effectLst>
                <a:latin typeface="华文仿宋" pitchFamily="2" charset="-122"/>
                <a:ea typeface="华文仿宋" pitchFamily="2" charset="-122"/>
              </a:rPr>
              <a:t>。</a:t>
            </a:r>
            <a:endParaRPr kumimoji="1" lang="en-US" altLang="zh-CN" sz="2000" b="1" dirty="0" smtClean="0">
              <a:latin typeface="华文仿宋" pitchFamily="2" charset="-122"/>
              <a:ea typeface="华文仿宋" pitchFamily="2" charset="-122"/>
            </a:endParaRPr>
          </a:p>
        </p:txBody>
      </p:sp>
      <p:sp>
        <p:nvSpPr>
          <p:cNvPr id="6" name="TextBox 5"/>
          <p:cNvSpPr txBox="1"/>
          <p:nvPr/>
        </p:nvSpPr>
        <p:spPr>
          <a:xfrm>
            <a:off x="2915816" y="1556792"/>
            <a:ext cx="4248472" cy="369332"/>
          </a:xfrm>
          <a:prstGeom prst="rect">
            <a:avLst/>
          </a:prstGeom>
          <a:noFill/>
        </p:spPr>
        <p:txBody>
          <a:bodyPr wrap="square" rtlCol="0">
            <a:spAutoFit/>
          </a:bodyPr>
          <a:lstStyle/>
          <a:p>
            <a:r>
              <a:rPr lang="zh-CN" altLang="en-US" dirty="0" smtClean="0"/>
              <a:t>近期全年平均供热工况经济性能参数表</a:t>
            </a:r>
            <a:endParaRPr lang="zh-CN" alt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251520" y="188640"/>
            <a:ext cx="7901954" cy="549275"/>
          </a:xfrm>
          <a:prstGeom prst="rect">
            <a:avLst/>
          </a:prstGeom>
          <a:noFill/>
          <a:ln w="9525" algn="ctr">
            <a:noFill/>
            <a:miter lim="800000"/>
            <a:headEnd/>
            <a:tailEnd/>
          </a:ln>
          <a:effectLst/>
        </p:spPr>
        <p:txBody>
          <a:bodyPr anchor="ctr"/>
          <a:lstStyle/>
          <a:p>
            <a:pPr>
              <a:defRPr/>
            </a:pPr>
            <a:r>
              <a:rPr lang="zh-CN" altLang="en-US" sz="2600" b="1" dirty="0" smtClean="0">
                <a:solidFill>
                  <a:srgbClr val="000066"/>
                </a:solidFill>
                <a:effectLst>
                  <a:outerShdw blurRad="38100" dist="38100" dir="2700000" algn="tl">
                    <a:srgbClr val="C0C0C0"/>
                  </a:outerShdw>
                </a:effectLst>
                <a:latin typeface="Times New Roman" pitchFamily="18" charset="0"/>
                <a:ea typeface="黑体" pitchFamily="49" charset="-122"/>
                <a:cs typeface="Times New Roman" pitchFamily="18" charset="0"/>
                <a:sym typeface="Symbol" pitchFamily="18" charset="2"/>
              </a:rPr>
              <a:t>热电联产是能源高效利用、节能减排的重要途径</a:t>
            </a:r>
            <a:endParaRPr lang="en-US" altLang="zh-CN" sz="2600" b="1" dirty="0">
              <a:solidFill>
                <a:srgbClr val="000066"/>
              </a:solidFill>
              <a:effectLst>
                <a:outerShdw blurRad="38100" dist="38100" dir="2700000" algn="tl">
                  <a:srgbClr val="C0C0C0"/>
                </a:outerShdw>
              </a:effectLst>
              <a:latin typeface="Times New Roman" pitchFamily="18" charset="0"/>
              <a:ea typeface="黑体" pitchFamily="49" charset="-122"/>
              <a:cs typeface="Times New Roman" pitchFamily="18" charset="0"/>
              <a:sym typeface="Symbol" pitchFamily="18" charset="2"/>
            </a:endParaRPr>
          </a:p>
        </p:txBody>
      </p:sp>
      <p:grpSp>
        <p:nvGrpSpPr>
          <p:cNvPr id="2" name="组合 17"/>
          <p:cNvGrpSpPr/>
          <p:nvPr/>
        </p:nvGrpSpPr>
        <p:grpSpPr>
          <a:xfrm>
            <a:off x="4211960" y="3789040"/>
            <a:ext cx="5040560" cy="2920390"/>
            <a:chOff x="4211960" y="3789040"/>
            <a:chExt cx="5040560" cy="2920390"/>
          </a:xfrm>
        </p:grpSpPr>
        <p:graphicFrame>
          <p:nvGraphicFramePr>
            <p:cNvPr id="12" name="图表 11"/>
            <p:cNvGraphicFramePr/>
            <p:nvPr/>
          </p:nvGraphicFramePr>
          <p:xfrm>
            <a:off x="4427984" y="3789040"/>
            <a:ext cx="4572000" cy="2448272"/>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4211960" y="6309320"/>
              <a:ext cx="5040560" cy="400110"/>
            </a:xfrm>
            <a:prstGeom prst="rect">
              <a:avLst/>
            </a:prstGeom>
            <a:noFill/>
          </p:spPr>
          <p:txBody>
            <a:bodyPr wrap="square" rtlCol="0">
              <a:spAutoFit/>
            </a:bodyPr>
            <a:lstStyle/>
            <a:p>
              <a:pPr algn="ctr"/>
              <a:r>
                <a:rPr lang="zh-CN" altLang="en-US" sz="2000" b="1" dirty="0" smtClean="0">
                  <a:latin typeface="楷体" pitchFamily="49" charset="-122"/>
                  <a:ea typeface="楷体" pitchFamily="49" charset="-122"/>
                </a:rPr>
                <a:t>仅考虑锅炉效率，不同供热形式煤耗对比</a:t>
              </a:r>
              <a:endParaRPr lang="zh-CN" altLang="en-US" sz="2000" b="1" dirty="0">
                <a:latin typeface="楷体" pitchFamily="49" charset="-122"/>
                <a:ea typeface="楷体" pitchFamily="49" charset="-122"/>
              </a:endParaRPr>
            </a:p>
          </p:txBody>
        </p:sp>
      </p:grpSp>
      <p:sp>
        <p:nvSpPr>
          <p:cNvPr id="10" name="AutoShape 26"/>
          <p:cNvSpPr>
            <a:spLocks noChangeArrowheads="1"/>
          </p:cNvSpPr>
          <p:nvPr/>
        </p:nvSpPr>
        <p:spPr bwMode="gray">
          <a:xfrm>
            <a:off x="179512" y="1124744"/>
            <a:ext cx="4248472" cy="5472608"/>
          </a:xfrm>
          <a:prstGeom prst="roundRect">
            <a:avLst>
              <a:gd name="adj" fmla="val 6625"/>
            </a:avLst>
          </a:prstGeom>
          <a:solidFill>
            <a:srgbClr val="CCFFFF"/>
          </a:solidFill>
          <a:ln w="9525" algn="ctr">
            <a:noFill/>
            <a:round/>
            <a:headEnd/>
            <a:tailEnd/>
          </a:ln>
          <a:effectLst>
            <a:prstShdw prst="shdw17" dist="17961" dir="2700000">
              <a:srgbClr val="7A9999"/>
            </a:prstShdw>
          </a:effectLst>
        </p:spPr>
        <p:txBody>
          <a:bodyPr anchor="ctr"/>
          <a:lstStyle/>
          <a:p>
            <a:pPr algn="ctr">
              <a:lnSpc>
                <a:spcPct val="110000"/>
              </a:lnSpc>
            </a:pPr>
            <a:endParaRPr lang="zh-CN" altLang="en-US" sz="2000" b="1">
              <a:solidFill>
                <a:srgbClr val="FF0000"/>
              </a:solidFill>
              <a:latin typeface="Times New Roman" pitchFamily="18" charset="0"/>
              <a:ea typeface="黑体" pitchFamily="49" charset="-122"/>
            </a:endParaRPr>
          </a:p>
        </p:txBody>
      </p:sp>
      <p:sp>
        <p:nvSpPr>
          <p:cNvPr id="11" name="矩形 10"/>
          <p:cNvSpPr/>
          <p:nvPr/>
        </p:nvSpPr>
        <p:spPr>
          <a:xfrm>
            <a:off x="107504" y="1196752"/>
            <a:ext cx="4176464" cy="6047809"/>
          </a:xfrm>
          <a:prstGeom prst="rect">
            <a:avLst/>
          </a:prstGeom>
        </p:spPr>
        <p:txBody>
          <a:bodyPr wrap="square">
            <a:spAutoFit/>
          </a:bodyPr>
          <a:lstStyle/>
          <a:p>
            <a:pPr marL="360363" lvl="1" indent="-360363" algn="just" eaLnBrk="0" hangingPunct="0">
              <a:lnSpc>
                <a:spcPct val="120000"/>
              </a:lnSpc>
              <a:spcBef>
                <a:spcPts val="900"/>
              </a:spcBef>
              <a:buClr>
                <a:srgbClr val="FFFF78"/>
              </a:buClr>
              <a:buSzPct val="80000"/>
              <a:buBlip>
                <a:blip r:embed="rId3"/>
              </a:buBlip>
            </a:pPr>
            <a:r>
              <a:rPr kumimoji="1" lang="zh-CN" altLang="en-US" dirty="0" smtClean="0">
                <a:solidFill>
                  <a:srgbClr val="000000"/>
                </a:solidFill>
                <a:latin typeface="Times New Roman" pitchFamily="18" charset="0"/>
                <a:ea typeface="黑体" pitchFamily="49" charset="-122"/>
                <a:cs typeface="Times New Roman" pitchFamily="18" charset="0"/>
              </a:rPr>
              <a:t>虽然热电联产机组既发电又供热，实现了初步能源分级利用，有效减少冷源损失，提高能源利用综合效率。</a:t>
            </a:r>
            <a:r>
              <a:rPr lang="zh-CN" altLang="en-US" kern="0" dirty="0" smtClean="0">
                <a:latin typeface="黑体" pitchFamily="2" charset="-122"/>
                <a:ea typeface="黑体" pitchFamily="2" charset="-122"/>
              </a:rPr>
              <a:t>随着热力学应用技术的不断研究，发现传统的供热技术在加热过程中熵增和</a:t>
            </a:r>
            <a:r>
              <a:rPr lang="zh-CN" altLang="en-US" b="1" dirty="0" smtClean="0"/>
              <a:t>㶲</a:t>
            </a:r>
            <a:r>
              <a:rPr lang="zh-CN" altLang="en-US" kern="0" dirty="0" smtClean="0">
                <a:latin typeface="黑体" pitchFamily="2" charset="-122"/>
                <a:ea typeface="黑体" pitchFamily="2" charset="-122"/>
              </a:rPr>
              <a:t>损失很大、有很大节能潜力</a:t>
            </a:r>
            <a:r>
              <a:rPr lang="zh-CN" altLang="en-US" kern="0" dirty="0" smtClean="0">
                <a:latin typeface="黑体" pitchFamily="2" charset="-122"/>
                <a:ea typeface="黑体" pitchFamily="2" charset="-122"/>
              </a:rPr>
              <a:t>，</a:t>
            </a:r>
            <a:r>
              <a:rPr lang="zh-CN" altLang="en-US" b="1" kern="0" dirty="0" smtClean="0">
                <a:solidFill>
                  <a:srgbClr val="FF0000"/>
                </a:solidFill>
                <a:latin typeface="黑体" pitchFamily="2" charset="-122"/>
                <a:ea typeface="黑体" pitchFamily="2" charset="-122"/>
              </a:rPr>
              <a:t>国</a:t>
            </a:r>
            <a:r>
              <a:rPr lang="zh-CN" altLang="en-US" b="1" kern="0" dirty="0" smtClean="0">
                <a:solidFill>
                  <a:srgbClr val="FF0000"/>
                </a:solidFill>
                <a:latin typeface="黑体" pitchFamily="2" charset="-122"/>
                <a:ea typeface="黑体" pitchFamily="2" charset="-122"/>
              </a:rPr>
              <a:t>电蓝天公司</a:t>
            </a:r>
            <a:r>
              <a:rPr lang="zh-CN" altLang="en-US" kern="0" dirty="0" smtClean="0">
                <a:latin typeface="黑体" pitchFamily="2" charset="-122"/>
                <a:ea typeface="黑体" pitchFamily="2" charset="-122"/>
              </a:rPr>
              <a:t>根据</a:t>
            </a:r>
            <a:r>
              <a:rPr lang="zh-CN" altLang="en-US" kern="0" dirty="0" smtClean="0">
                <a:latin typeface="黑体" pitchFamily="2" charset="-122"/>
                <a:ea typeface="黑体" pitchFamily="2" charset="-122"/>
              </a:rPr>
              <a:t>多年研究、研发了热电联产“低位能供热技术”四个类型技术，适用不同供热规模的设计、改造，对大规模的采暖供热可节约有用能</a:t>
            </a:r>
            <a:r>
              <a:rPr lang="en-US" altLang="zh-CN" kern="0" dirty="0" smtClean="0">
                <a:latin typeface="黑体" pitchFamily="2" charset="-122"/>
                <a:ea typeface="黑体" pitchFamily="2" charset="-122"/>
              </a:rPr>
              <a:t>6</a:t>
            </a:r>
            <a:r>
              <a:rPr lang="en-US" altLang="en-US" kern="0" dirty="0" smtClean="0">
                <a:latin typeface="黑体" pitchFamily="2" charset="-122"/>
                <a:ea typeface="黑体" pitchFamily="2" charset="-122"/>
              </a:rPr>
              <a:t>0%</a:t>
            </a:r>
            <a:r>
              <a:rPr lang="zh-CN" altLang="en-US" kern="0" dirty="0" smtClean="0">
                <a:latin typeface="黑体" pitchFamily="2" charset="-122"/>
                <a:ea typeface="黑体" pitchFamily="2" charset="-122"/>
              </a:rPr>
              <a:t>左右</a:t>
            </a:r>
            <a:r>
              <a:rPr lang="zh-CN" altLang="en-US" dirty="0" smtClean="0">
                <a:latin typeface="Arial" charset="0"/>
              </a:rPr>
              <a:t>。</a:t>
            </a:r>
            <a:endParaRPr kumimoji="1" lang="zh-CN" altLang="en-US" dirty="0" smtClean="0">
              <a:solidFill>
                <a:srgbClr val="000000"/>
              </a:solidFill>
              <a:latin typeface="Times New Roman" pitchFamily="18" charset="0"/>
              <a:ea typeface="黑体" pitchFamily="49" charset="-122"/>
              <a:cs typeface="Times New Roman" pitchFamily="18" charset="0"/>
            </a:endParaRPr>
          </a:p>
          <a:p>
            <a:pPr marL="360363" lvl="1" indent="-360363" algn="just" eaLnBrk="0" hangingPunct="0">
              <a:lnSpc>
                <a:spcPct val="120000"/>
              </a:lnSpc>
              <a:spcBef>
                <a:spcPts val="900"/>
              </a:spcBef>
              <a:buClr>
                <a:srgbClr val="FFFF78"/>
              </a:buClr>
              <a:buSzPct val="80000"/>
              <a:buBlip>
                <a:blip r:embed="rId3"/>
              </a:buBlip>
            </a:pPr>
            <a:r>
              <a:rPr kumimoji="1" lang="zh-CN" altLang="en-US" dirty="0" smtClean="0">
                <a:solidFill>
                  <a:srgbClr val="000000"/>
                </a:solidFill>
                <a:latin typeface="Times New Roman" pitchFamily="18" charset="0"/>
                <a:ea typeface="黑体" pitchFamily="49" charset="-122"/>
                <a:cs typeface="Times New Roman" pitchFamily="18" charset="0"/>
              </a:rPr>
              <a:t>传统热电联产机组按有用能“</a:t>
            </a:r>
            <a:r>
              <a:rPr lang="zh-CN" altLang="en-US" b="1" dirty="0" smtClean="0"/>
              <a:t>㶲”</a:t>
            </a:r>
            <a:r>
              <a:rPr kumimoji="1" lang="zh-CN" altLang="en-US" dirty="0" smtClean="0">
                <a:solidFill>
                  <a:srgbClr val="000000"/>
                </a:solidFill>
                <a:latin typeface="Times New Roman" pitchFamily="18" charset="0"/>
                <a:ea typeface="黑体" pitchFamily="49" charset="-122"/>
                <a:cs typeface="Times New Roman" pitchFamily="18" charset="0"/>
              </a:rPr>
              <a:t>计算相当</a:t>
            </a:r>
            <a:r>
              <a:rPr kumimoji="1" lang="zh-CN" altLang="en-US" dirty="0" smtClean="0">
                <a:solidFill>
                  <a:srgbClr val="FF0000"/>
                </a:solidFill>
                <a:effectLst>
                  <a:outerShdw blurRad="38100" dist="38100" dir="2700000" algn="tl">
                    <a:srgbClr val="000000">
                      <a:alpha val="43137"/>
                    </a:srgbClr>
                  </a:outerShdw>
                </a:effectLst>
                <a:latin typeface="Times New Roman" pitchFamily="18" charset="0"/>
                <a:ea typeface="黑体" pitchFamily="49" charset="-122"/>
                <a:cs typeface="Times New Roman" pitchFamily="18" charset="0"/>
              </a:rPr>
              <a:t>供热煤耗</a:t>
            </a:r>
            <a:r>
              <a:rPr kumimoji="1" lang="en-US" altLang="zh-CN" dirty="0" smtClean="0">
                <a:solidFill>
                  <a:srgbClr val="FF0000"/>
                </a:solidFill>
                <a:effectLst>
                  <a:outerShdw blurRad="38100" dist="38100" dir="2700000" algn="tl">
                    <a:srgbClr val="000000">
                      <a:alpha val="43137"/>
                    </a:srgbClr>
                  </a:outerShdw>
                </a:effectLst>
                <a:latin typeface="Times New Roman" pitchFamily="18" charset="0"/>
                <a:ea typeface="黑体" pitchFamily="49" charset="-122"/>
                <a:cs typeface="Times New Roman" pitchFamily="18" charset="0"/>
              </a:rPr>
              <a:t>22kg/GJ</a:t>
            </a:r>
            <a:r>
              <a:rPr kumimoji="1" lang="zh-CN" altLang="en-US" dirty="0" smtClean="0">
                <a:solidFill>
                  <a:srgbClr val="000000"/>
                </a:solidFill>
                <a:latin typeface="Times New Roman" pitchFamily="18" charset="0"/>
                <a:ea typeface="黑体" pitchFamily="49" charset="-122"/>
                <a:cs typeface="Times New Roman" pitchFamily="18" charset="0"/>
              </a:rPr>
              <a:t>左右。若纯凝机组改抽汽供热，亚临界或超临界机组供热煤耗在</a:t>
            </a:r>
            <a:r>
              <a:rPr kumimoji="1" lang="en-US" altLang="zh-CN" dirty="0" smtClean="0">
                <a:solidFill>
                  <a:srgbClr val="000000"/>
                </a:solidFill>
                <a:latin typeface="Times New Roman" pitchFamily="18" charset="0"/>
                <a:ea typeface="黑体" pitchFamily="49" charset="-122"/>
                <a:cs typeface="Times New Roman" pitchFamily="18" charset="0"/>
              </a:rPr>
              <a:t>27kg/GJ</a:t>
            </a:r>
            <a:r>
              <a:rPr kumimoji="1" lang="zh-CN" altLang="en-US" dirty="0" smtClean="0">
                <a:solidFill>
                  <a:srgbClr val="000000"/>
                </a:solidFill>
                <a:latin typeface="Times New Roman" pitchFamily="18" charset="0"/>
                <a:ea typeface="黑体" pitchFamily="49" charset="-122"/>
                <a:cs typeface="Times New Roman" pitchFamily="18" charset="0"/>
              </a:rPr>
              <a:t>左右。低位能技术</a:t>
            </a:r>
            <a:r>
              <a:rPr kumimoji="1" lang="zh-CN" altLang="en-US" dirty="0" smtClean="0">
                <a:solidFill>
                  <a:srgbClr val="FF0000"/>
                </a:solidFill>
                <a:effectLst>
                  <a:outerShdw blurRad="38100" dist="38100" dir="2700000" algn="tl">
                    <a:srgbClr val="000000">
                      <a:alpha val="43137"/>
                    </a:srgbClr>
                  </a:outerShdw>
                </a:effectLst>
                <a:latin typeface="Times New Roman" pitchFamily="18" charset="0"/>
                <a:ea typeface="黑体" pitchFamily="49" charset="-122"/>
                <a:cs typeface="Times New Roman" pitchFamily="18" charset="0"/>
              </a:rPr>
              <a:t>供热煤耗</a:t>
            </a:r>
            <a:r>
              <a:rPr kumimoji="1" lang="en-US" altLang="zh-CN" dirty="0" smtClean="0">
                <a:solidFill>
                  <a:srgbClr val="FF0000"/>
                </a:solidFill>
                <a:effectLst>
                  <a:outerShdw blurRad="38100" dist="38100" dir="2700000" algn="tl">
                    <a:srgbClr val="000000">
                      <a:alpha val="43137"/>
                    </a:srgbClr>
                  </a:outerShdw>
                </a:effectLst>
                <a:latin typeface="Times New Roman" pitchFamily="18" charset="0"/>
                <a:ea typeface="黑体" pitchFamily="49" charset="-122"/>
                <a:cs typeface="Times New Roman" pitchFamily="18" charset="0"/>
              </a:rPr>
              <a:t>8-12kg/GJ</a:t>
            </a:r>
            <a:r>
              <a:rPr kumimoji="1" lang="zh-CN" altLang="en-US" dirty="0" smtClean="0">
                <a:solidFill>
                  <a:srgbClr val="000000"/>
                </a:solidFill>
                <a:latin typeface="Times New Roman" pitchFamily="18" charset="0"/>
                <a:ea typeface="黑体" pitchFamily="49" charset="-122"/>
                <a:cs typeface="Times New Roman" pitchFamily="18" charset="0"/>
              </a:rPr>
              <a:t>左右</a:t>
            </a:r>
            <a:endParaRPr kumimoji="1" lang="en-US" altLang="zh-CN" dirty="0" smtClean="0">
              <a:solidFill>
                <a:srgbClr val="000000"/>
              </a:solidFill>
              <a:latin typeface="Times New Roman" pitchFamily="18" charset="0"/>
              <a:ea typeface="黑体" pitchFamily="49" charset="-122"/>
              <a:cs typeface="Times New Roman" pitchFamily="18" charset="0"/>
            </a:endParaRPr>
          </a:p>
          <a:p>
            <a:pPr marL="360363" lvl="1" indent="-360363" algn="just" eaLnBrk="0" hangingPunct="0">
              <a:lnSpc>
                <a:spcPct val="120000"/>
              </a:lnSpc>
              <a:spcBef>
                <a:spcPts val="900"/>
              </a:spcBef>
              <a:buClr>
                <a:srgbClr val="FFFF78"/>
              </a:buClr>
              <a:buSzPct val="80000"/>
              <a:buBlip>
                <a:blip r:embed="rId3"/>
              </a:buBlip>
            </a:pPr>
            <a:endParaRPr kumimoji="1" lang="en-US" altLang="zh-CN" sz="2200" dirty="0" smtClean="0">
              <a:solidFill>
                <a:srgbClr val="000000"/>
              </a:solidFill>
              <a:latin typeface="Times New Roman" pitchFamily="18" charset="0"/>
              <a:ea typeface="黑体" pitchFamily="49" charset="-122"/>
              <a:cs typeface="Times New Roman" pitchFamily="18" charset="0"/>
            </a:endParaRPr>
          </a:p>
        </p:txBody>
      </p:sp>
      <p:grpSp>
        <p:nvGrpSpPr>
          <p:cNvPr id="3" name="组合 14"/>
          <p:cNvGrpSpPr/>
          <p:nvPr/>
        </p:nvGrpSpPr>
        <p:grpSpPr>
          <a:xfrm>
            <a:off x="4499992" y="1196752"/>
            <a:ext cx="4392488" cy="2520280"/>
            <a:chOff x="3312582" y="1216132"/>
            <a:chExt cx="5666562" cy="2659268"/>
          </a:xfrm>
        </p:grpSpPr>
        <p:pic>
          <p:nvPicPr>
            <p:cNvPr id="16" name="Picture 2" descr="C:\Users\Administrator\Desktop\热储存系统\冷热电联产工程.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12582" y="1216132"/>
              <a:ext cx="5666562" cy="2659268"/>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3"/>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19867" t="15062" r="15040" b="7614"/>
            <a:stretch/>
          </p:blipFill>
          <p:spPr bwMode="auto">
            <a:xfrm>
              <a:off x="5076056" y="1899948"/>
              <a:ext cx="1799293" cy="13850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79512" y="980728"/>
            <a:ext cx="8964488" cy="2554545"/>
          </a:xfrm>
          <a:prstGeom prst="rect">
            <a:avLst/>
          </a:prstGeom>
        </p:spPr>
        <p:txBody>
          <a:bodyPr wrap="square">
            <a:spAutoFit/>
          </a:bodyPr>
          <a:lstStyle/>
          <a:p>
            <a:pPr>
              <a:buFont typeface="Wingdings" pitchFamily="2" charset="2"/>
              <a:buChar char="Ø"/>
              <a:defRPr/>
            </a:pPr>
            <a:r>
              <a:rPr lang="zh-CN" altLang="en-US" sz="2000" dirty="0" smtClean="0">
                <a:latin typeface="黑体" pitchFamily="49" charset="-122"/>
                <a:ea typeface="黑体" pitchFamily="49" charset="-122"/>
                <a:cs typeface="Times New Roman" pitchFamily="18" charset="0"/>
              </a:rPr>
              <a:t>采用低位能供热技术后，近期供热季平均每供</a:t>
            </a:r>
            <a:r>
              <a:rPr lang="en-US" altLang="zh-CN" sz="2000" dirty="0" smtClean="0">
                <a:latin typeface="黑体" pitchFamily="49" charset="-122"/>
                <a:ea typeface="黑体" pitchFamily="49" charset="-122"/>
                <a:cs typeface="Times New Roman" pitchFamily="18" charset="0"/>
              </a:rPr>
              <a:t>1GJ</a:t>
            </a:r>
            <a:r>
              <a:rPr lang="zh-CN" altLang="en-US" sz="2000" dirty="0" smtClean="0">
                <a:latin typeface="黑体" pitchFamily="49" charset="-122"/>
                <a:ea typeface="黑体" pitchFamily="49" charset="-122"/>
                <a:cs typeface="Times New Roman" pitchFamily="18" charset="0"/>
              </a:rPr>
              <a:t>热量需要消耗</a:t>
            </a:r>
            <a:r>
              <a:rPr lang="en-US" altLang="zh-CN" sz="2000" dirty="0" smtClean="0">
                <a:latin typeface="黑体" pitchFamily="49" charset="-122"/>
                <a:ea typeface="黑体" pitchFamily="49" charset="-122"/>
                <a:cs typeface="Times New Roman" pitchFamily="18" charset="0"/>
              </a:rPr>
              <a:t>7kg</a:t>
            </a:r>
            <a:r>
              <a:rPr lang="zh-CN" altLang="en-US" sz="2000" dirty="0" smtClean="0">
                <a:latin typeface="黑体" pitchFamily="49" charset="-122"/>
                <a:ea typeface="黑体" pitchFamily="49" charset="-122"/>
                <a:cs typeface="Times New Roman" pitchFamily="18" charset="0"/>
              </a:rPr>
              <a:t>标煤；当三期机组供热后，远期供热季平均每供</a:t>
            </a:r>
            <a:r>
              <a:rPr lang="en-US" altLang="zh-CN" sz="2000" dirty="0" smtClean="0">
                <a:latin typeface="黑体" pitchFamily="49" charset="-122"/>
                <a:ea typeface="黑体" pitchFamily="49" charset="-122"/>
                <a:cs typeface="Times New Roman" pitchFamily="18" charset="0"/>
              </a:rPr>
              <a:t>1GJ</a:t>
            </a:r>
            <a:r>
              <a:rPr lang="zh-CN" altLang="en-US" sz="2000" dirty="0" smtClean="0">
                <a:latin typeface="黑体" pitchFamily="49" charset="-122"/>
                <a:ea typeface="黑体" pitchFamily="49" charset="-122"/>
                <a:cs typeface="Times New Roman" pitchFamily="18" charset="0"/>
              </a:rPr>
              <a:t>热量需要消耗</a:t>
            </a:r>
            <a:r>
              <a:rPr lang="en-US" altLang="zh-CN" sz="2000" dirty="0" smtClean="0">
                <a:latin typeface="黑体" pitchFamily="49" charset="-122"/>
                <a:ea typeface="黑体" pitchFamily="49" charset="-122"/>
                <a:cs typeface="Times New Roman" pitchFamily="18" charset="0"/>
              </a:rPr>
              <a:t>10kg</a:t>
            </a:r>
            <a:r>
              <a:rPr lang="zh-CN" altLang="en-US" sz="2000" dirty="0" smtClean="0">
                <a:latin typeface="黑体" pitchFamily="49" charset="-122"/>
                <a:ea typeface="黑体" pitchFamily="49" charset="-122"/>
                <a:cs typeface="Times New Roman" pitchFamily="18" charset="0"/>
              </a:rPr>
              <a:t>标煤；远期年供热量可以达到</a:t>
            </a:r>
            <a:r>
              <a:rPr lang="en-US" altLang="zh-CN" sz="2000" dirty="0" smtClean="0">
                <a:latin typeface="黑体" pitchFamily="49" charset="-122"/>
                <a:ea typeface="黑体" pitchFamily="49" charset="-122"/>
                <a:cs typeface="Times New Roman" pitchFamily="18" charset="0"/>
              </a:rPr>
              <a:t>3672</a:t>
            </a:r>
            <a:r>
              <a:rPr lang="zh-CN" altLang="en-US" sz="2000" dirty="0" smtClean="0">
                <a:latin typeface="黑体" pitchFamily="49" charset="-122"/>
                <a:ea typeface="黑体" pitchFamily="49" charset="-122"/>
                <a:cs typeface="Times New Roman" pitchFamily="18" charset="0"/>
              </a:rPr>
              <a:t>万吉焦，那么与现有的区域锅炉房供热相比，</a:t>
            </a:r>
            <a:r>
              <a:rPr lang="zh-CN" altLang="en-US" sz="2000" b="1" dirty="0" smtClean="0">
                <a:solidFill>
                  <a:srgbClr val="FF0000"/>
                </a:solidFill>
                <a:latin typeface="Times New Roman" pitchFamily="18" charset="0"/>
                <a:cs typeface="Times New Roman" pitchFamily="18" charset="0"/>
              </a:rPr>
              <a:t>年节约标煤量可达到</a:t>
            </a:r>
            <a:r>
              <a:rPr lang="en-US" altLang="zh-CN" sz="2000" b="1" dirty="0" smtClean="0">
                <a:solidFill>
                  <a:srgbClr val="FF0000"/>
                </a:solidFill>
                <a:latin typeface="Times New Roman" pitchFamily="18" charset="0"/>
                <a:cs typeface="Times New Roman" pitchFamily="18" charset="0"/>
              </a:rPr>
              <a:t>146.9</a:t>
            </a:r>
            <a:r>
              <a:rPr lang="zh-CN" altLang="en-US" sz="2000" b="1" dirty="0" smtClean="0">
                <a:solidFill>
                  <a:srgbClr val="FF0000"/>
                </a:solidFill>
                <a:latin typeface="Times New Roman" pitchFamily="18" charset="0"/>
                <a:cs typeface="Times New Roman" pitchFamily="18" charset="0"/>
              </a:rPr>
              <a:t>万吨左右，年二氧化碳减排</a:t>
            </a:r>
            <a:r>
              <a:rPr lang="en-US" altLang="zh-CN" sz="2000" b="1" dirty="0" smtClean="0">
                <a:solidFill>
                  <a:srgbClr val="FF0000"/>
                </a:solidFill>
                <a:latin typeface="Times New Roman" pitchFamily="18" charset="0"/>
                <a:cs typeface="Times New Roman" pitchFamily="18" charset="0"/>
              </a:rPr>
              <a:t>387.8</a:t>
            </a:r>
            <a:r>
              <a:rPr lang="zh-CN" altLang="en-US" sz="2000" b="1" dirty="0" smtClean="0">
                <a:solidFill>
                  <a:srgbClr val="FF0000"/>
                </a:solidFill>
                <a:latin typeface="Times New Roman" pitchFamily="18" charset="0"/>
                <a:cs typeface="Times New Roman" pitchFamily="18" charset="0"/>
              </a:rPr>
              <a:t>万吨左右；</a:t>
            </a:r>
            <a:endParaRPr lang="en-US" altLang="zh-CN" sz="2000" b="1" dirty="0" smtClean="0">
              <a:solidFill>
                <a:srgbClr val="FF0000"/>
              </a:solidFill>
              <a:latin typeface="Times New Roman" pitchFamily="18" charset="0"/>
              <a:cs typeface="Times New Roman" pitchFamily="18" charset="0"/>
            </a:endParaRPr>
          </a:p>
          <a:p>
            <a:pPr>
              <a:buFont typeface="Wingdings" pitchFamily="2" charset="2"/>
              <a:buChar char="Ø"/>
              <a:defRPr/>
            </a:pPr>
            <a:r>
              <a:rPr lang="zh-CN" altLang="en-US" sz="2000" dirty="0" smtClean="0">
                <a:latin typeface="黑体" pitchFamily="49" charset="-122"/>
                <a:ea typeface="黑体" pitchFamily="49" charset="-122"/>
                <a:cs typeface="Times New Roman" pitchFamily="18" charset="0"/>
              </a:rPr>
              <a:t>为了贯彻落实国家“十二五”节能减排规划，山西省提出节能减排降碳的具体目标为：</a:t>
            </a:r>
            <a:r>
              <a:rPr lang="en-US" altLang="zh-CN" sz="2000" dirty="0" smtClean="0">
                <a:latin typeface="黑体" pitchFamily="49" charset="-122"/>
                <a:ea typeface="黑体" pitchFamily="49" charset="-122"/>
                <a:cs typeface="Times New Roman" pitchFamily="18" charset="0"/>
              </a:rPr>
              <a:t>2014</a:t>
            </a:r>
            <a:r>
              <a:rPr lang="zh-CN" altLang="en-US" sz="2000" dirty="0" smtClean="0">
                <a:latin typeface="黑体" pitchFamily="49" charset="-122"/>
                <a:ea typeface="黑体" pitchFamily="49" charset="-122"/>
                <a:cs typeface="Times New Roman" pitchFamily="18" charset="0"/>
              </a:rPr>
              <a:t>－</a:t>
            </a:r>
            <a:r>
              <a:rPr lang="en-US" altLang="zh-CN" sz="2000" dirty="0" smtClean="0">
                <a:latin typeface="黑体" pitchFamily="49" charset="-122"/>
                <a:ea typeface="黑体" pitchFamily="49" charset="-122"/>
                <a:cs typeface="Times New Roman" pitchFamily="18" charset="0"/>
              </a:rPr>
              <a:t>2015</a:t>
            </a:r>
            <a:r>
              <a:rPr lang="zh-CN" altLang="en-US" sz="2000" dirty="0" smtClean="0">
                <a:latin typeface="黑体" pitchFamily="49" charset="-122"/>
                <a:ea typeface="黑体" pitchFamily="49" charset="-122"/>
                <a:cs typeface="Times New Roman" pitchFamily="18" charset="0"/>
              </a:rPr>
              <a:t>年，单位</a:t>
            </a:r>
            <a:r>
              <a:rPr lang="en-US" altLang="zh-CN" sz="2000" dirty="0" smtClean="0">
                <a:latin typeface="黑体" pitchFamily="49" charset="-122"/>
                <a:ea typeface="黑体" pitchFamily="49" charset="-122"/>
                <a:cs typeface="Times New Roman" pitchFamily="18" charset="0"/>
              </a:rPr>
              <a:t>GDP</a:t>
            </a:r>
            <a:r>
              <a:rPr lang="zh-CN" altLang="en-US" sz="2000" dirty="0" smtClean="0">
                <a:latin typeface="黑体" pitchFamily="49" charset="-122"/>
                <a:ea typeface="黑体" pitchFamily="49" charset="-122"/>
                <a:cs typeface="Times New Roman" pitchFamily="18" charset="0"/>
              </a:rPr>
              <a:t>能耗和单位</a:t>
            </a:r>
            <a:r>
              <a:rPr lang="en-US" altLang="zh-CN" sz="2000" dirty="0" smtClean="0">
                <a:latin typeface="黑体" pitchFamily="49" charset="-122"/>
                <a:ea typeface="黑体" pitchFamily="49" charset="-122"/>
                <a:cs typeface="Times New Roman" pitchFamily="18" charset="0"/>
              </a:rPr>
              <a:t>GDP</a:t>
            </a:r>
            <a:r>
              <a:rPr lang="zh-CN" altLang="en-US" sz="2000" dirty="0" smtClean="0">
                <a:latin typeface="黑体" pitchFamily="49" charset="-122"/>
                <a:ea typeface="黑体" pitchFamily="49" charset="-122"/>
                <a:cs typeface="Times New Roman" pitchFamily="18" charset="0"/>
              </a:rPr>
              <a:t>二氧化碳排放量逐年下降</a:t>
            </a:r>
            <a:r>
              <a:rPr lang="en-US" altLang="zh-CN" sz="2000" dirty="0" smtClean="0">
                <a:latin typeface="黑体" pitchFamily="49" charset="-122"/>
                <a:ea typeface="黑体" pitchFamily="49" charset="-122"/>
                <a:cs typeface="Times New Roman" pitchFamily="18" charset="0"/>
              </a:rPr>
              <a:t>3.0%</a:t>
            </a:r>
            <a:r>
              <a:rPr lang="zh-CN" altLang="en-US" sz="2000" dirty="0" smtClean="0">
                <a:latin typeface="黑体" pitchFamily="49" charset="-122"/>
                <a:ea typeface="黑体" pitchFamily="49" charset="-122"/>
                <a:cs typeface="Times New Roman" pitchFamily="18" charset="0"/>
              </a:rPr>
              <a:t>以上，</a:t>
            </a:r>
            <a:r>
              <a:rPr lang="zh-CN" altLang="en-US" sz="2000" b="1" dirty="0" smtClean="0">
                <a:solidFill>
                  <a:srgbClr val="FF0000"/>
                </a:solidFill>
                <a:latin typeface="Times New Roman" pitchFamily="18" charset="0"/>
                <a:cs typeface="Times New Roman" pitchFamily="18" charset="0"/>
              </a:rPr>
              <a:t>省千家企业逐年实现节能量</a:t>
            </a:r>
            <a:r>
              <a:rPr lang="en-US" altLang="zh-CN" sz="2000" b="1" dirty="0" smtClean="0">
                <a:solidFill>
                  <a:srgbClr val="FF0000"/>
                </a:solidFill>
                <a:latin typeface="Times New Roman" pitchFamily="18" charset="0"/>
                <a:cs typeface="Times New Roman" pitchFamily="18" charset="0"/>
              </a:rPr>
              <a:t>400</a:t>
            </a:r>
            <a:r>
              <a:rPr lang="zh-CN" altLang="en-US" sz="2000" b="1" dirty="0" smtClean="0">
                <a:solidFill>
                  <a:srgbClr val="FF0000"/>
                </a:solidFill>
                <a:latin typeface="Times New Roman" pitchFamily="18" charset="0"/>
                <a:cs typeface="Times New Roman" pitchFamily="18" charset="0"/>
              </a:rPr>
              <a:t>万吨标准煤；</a:t>
            </a:r>
            <a:endParaRPr lang="en-US" altLang="zh-CN" sz="2000" b="1" dirty="0" smtClean="0">
              <a:solidFill>
                <a:srgbClr val="FF0000"/>
              </a:solidFill>
              <a:latin typeface="Times New Roman" pitchFamily="18" charset="0"/>
              <a:cs typeface="Times New Roman" pitchFamily="18" charset="0"/>
            </a:endParaRPr>
          </a:p>
          <a:p>
            <a:pPr>
              <a:buFont typeface="Wingdings" pitchFamily="2" charset="2"/>
              <a:buChar char="Ø"/>
              <a:defRPr/>
            </a:pPr>
            <a:r>
              <a:rPr lang="zh-CN" altLang="en-US" sz="2000" dirty="0" smtClean="0">
                <a:latin typeface="黑体" pitchFamily="49" charset="-122"/>
                <a:ea typeface="黑体" pitchFamily="49" charset="-122"/>
                <a:cs typeface="Times New Roman" pitchFamily="18" charset="0"/>
              </a:rPr>
              <a:t>本项目的启动约可以完成山西省节煤量的</a:t>
            </a:r>
            <a:r>
              <a:rPr lang="en-US" altLang="zh-CN" sz="2000" dirty="0" smtClean="0">
                <a:latin typeface="黑体" pitchFamily="49" charset="-122"/>
                <a:ea typeface="黑体" pitchFamily="49" charset="-122"/>
                <a:cs typeface="Times New Roman" pitchFamily="18" charset="0"/>
              </a:rPr>
              <a:t>36.7%</a:t>
            </a:r>
            <a:r>
              <a:rPr lang="zh-CN" altLang="en-US" sz="2000" dirty="0" smtClean="0">
                <a:latin typeface="黑体" pitchFamily="49" charset="-122"/>
                <a:ea typeface="黑体" pitchFamily="49" charset="-122"/>
                <a:cs typeface="Times New Roman" pitchFamily="18" charset="0"/>
              </a:rPr>
              <a:t>，具有巨大的节能潜力。</a:t>
            </a:r>
            <a:endParaRPr lang="en-US" altLang="zh-CN" dirty="0" smtClean="0">
              <a:latin typeface="Times New Roman" pitchFamily="18" charset="0"/>
              <a:cs typeface="Times New Roman" pitchFamily="18" charset="0"/>
            </a:endParaRPr>
          </a:p>
        </p:txBody>
      </p:sp>
      <p:pic>
        <p:nvPicPr>
          <p:cNvPr id="558082" name="Picture 2" descr="E:\a-2015年科技管理\2015国家节能中心\2015-9-25节能推广会\IMG_1485.JPG"/>
          <p:cNvPicPr>
            <a:picLocks noChangeAspect="1" noChangeArrowheads="1"/>
          </p:cNvPicPr>
          <p:nvPr/>
        </p:nvPicPr>
        <p:blipFill>
          <a:blip r:embed="rId2" cstate="print"/>
          <a:srcRect/>
          <a:stretch>
            <a:fillRect/>
          </a:stretch>
        </p:blipFill>
        <p:spPr bwMode="auto">
          <a:xfrm>
            <a:off x="285752" y="3861048"/>
            <a:ext cx="3926208" cy="2907655"/>
          </a:xfrm>
          <a:prstGeom prst="rect">
            <a:avLst/>
          </a:prstGeom>
          <a:noFill/>
        </p:spPr>
      </p:pic>
      <p:sp>
        <p:nvSpPr>
          <p:cNvPr id="5" name="Text Box 3"/>
          <p:cNvSpPr txBox="1">
            <a:spLocks noChangeArrowheads="1"/>
          </p:cNvSpPr>
          <p:nvPr/>
        </p:nvSpPr>
        <p:spPr bwMode="auto">
          <a:xfrm>
            <a:off x="3707904" y="3429000"/>
            <a:ext cx="1785918" cy="428628"/>
          </a:xfrm>
          <a:prstGeom prst="rect">
            <a:avLst/>
          </a:prstGeom>
          <a:noFill/>
          <a:ln w="9525" algn="ctr">
            <a:noFill/>
            <a:miter lim="800000"/>
            <a:headEnd/>
            <a:tailEnd/>
          </a:ln>
          <a:effectLst/>
        </p:spPr>
        <p:txBody>
          <a:bodyPr anchor="ctr"/>
          <a:lstStyle/>
          <a:p>
            <a:pPr>
              <a:defRPr/>
            </a:pPr>
            <a:r>
              <a:rPr lang="zh-CN" altLang="en-US" sz="2000" b="1" dirty="0" smtClean="0">
                <a:solidFill>
                  <a:srgbClr val="000066"/>
                </a:solidFill>
                <a:effectLst>
                  <a:outerShdw blurRad="38100" dist="38100" dir="2700000" algn="tl">
                    <a:srgbClr val="C0C0C0"/>
                  </a:outerShdw>
                </a:effectLst>
                <a:latin typeface="Times New Roman" pitchFamily="18" charset="0"/>
                <a:ea typeface="黑体" pitchFamily="49" charset="-122"/>
                <a:cs typeface="Times New Roman" pitchFamily="18" charset="0"/>
                <a:sym typeface="Symbol" pitchFamily="18" charset="2"/>
              </a:rPr>
              <a:t>现场施工图</a:t>
            </a:r>
            <a:endParaRPr lang="en-US" altLang="zh-CN" sz="2000" b="1" dirty="0">
              <a:solidFill>
                <a:srgbClr val="000066"/>
              </a:solidFill>
              <a:effectLst>
                <a:outerShdw blurRad="38100" dist="38100" dir="2700000" algn="tl">
                  <a:srgbClr val="C0C0C0"/>
                </a:outerShdw>
              </a:effectLst>
              <a:latin typeface="Times New Roman" pitchFamily="18" charset="0"/>
              <a:ea typeface="黑体" pitchFamily="49" charset="-122"/>
              <a:cs typeface="Times New Roman" pitchFamily="18" charset="0"/>
              <a:sym typeface="Symbol" pitchFamily="18" charset="2"/>
            </a:endParaRPr>
          </a:p>
        </p:txBody>
      </p:sp>
      <p:pic>
        <p:nvPicPr>
          <p:cNvPr id="558083" name="Picture 3" descr="E:\a-2015年科技管理\2015国家节能中心\2015-9-25节能推广会\IMG_1486.JPG"/>
          <p:cNvPicPr>
            <a:picLocks noChangeAspect="1" noChangeArrowheads="1"/>
          </p:cNvPicPr>
          <p:nvPr/>
        </p:nvPicPr>
        <p:blipFill>
          <a:blip r:embed="rId3" cstate="print"/>
          <a:srcRect/>
          <a:stretch>
            <a:fillRect/>
          </a:stretch>
        </p:blipFill>
        <p:spPr bwMode="auto">
          <a:xfrm>
            <a:off x="4716442" y="3933056"/>
            <a:ext cx="4070400" cy="2853530"/>
          </a:xfrm>
          <a:prstGeom prst="rect">
            <a:avLst/>
          </a:prstGeom>
          <a:noFill/>
        </p:spPr>
      </p:pic>
      <p:sp>
        <p:nvSpPr>
          <p:cNvPr id="7" name="Rectangle 2"/>
          <p:cNvSpPr txBox="1">
            <a:spLocks noChangeArrowheads="1"/>
          </p:cNvSpPr>
          <p:nvPr/>
        </p:nvSpPr>
        <p:spPr bwMode="auto">
          <a:xfrm>
            <a:off x="323528" y="476672"/>
            <a:ext cx="7596554" cy="785812"/>
          </a:xfrm>
          <a:prstGeom prst="rect">
            <a:avLst/>
          </a:prstGeom>
          <a:noFill/>
          <a:ln w="9525">
            <a:noFill/>
            <a:miter lim="800000"/>
            <a:headEnd/>
            <a:tailEnd/>
          </a:ln>
          <a:effectLst/>
        </p:spPr>
        <p:txBody>
          <a:bodyPr anchor="ctr"/>
          <a:lstStyle/>
          <a:p>
            <a:pPr>
              <a:lnSpc>
                <a:spcPct val="200000"/>
              </a:lnSpc>
              <a:defRPr/>
            </a:pPr>
            <a:r>
              <a:rPr lang="en-US" altLang="zh-CN" sz="2400" b="1" kern="0" dirty="0" smtClean="0">
                <a:solidFill>
                  <a:schemeClr val="tx2"/>
                </a:solidFill>
                <a:latin typeface="黑体" pitchFamily="2" charset="-122"/>
                <a:ea typeface="黑体" pitchFamily="2" charset="-122"/>
                <a:cs typeface="+mj-cs"/>
              </a:rPr>
              <a:t>4</a:t>
            </a:r>
            <a:r>
              <a:rPr lang="zh-CN" altLang="en-US" sz="2400" b="1" kern="0" dirty="0" smtClean="0">
                <a:solidFill>
                  <a:schemeClr val="tx2"/>
                </a:solidFill>
                <a:latin typeface="黑体" pitchFamily="2" charset="-122"/>
                <a:ea typeface="黑体" pitchFamily="2" charset="-122"/>
                <a:cs typeface="+mj-cs"/>
              </a:rPr>
              <a:t>、古交供热项目简介</a:t>
            </a:r>
            <a:endParaRPr lang="zh-CN" altLang="en-US" sz="2400" b="1" kern="0" dirty="0">
              <a:solidFill>
                <a:schemeClr val="tx2"/>
              </a:solidFill>
              <a:latin typeface="黑体" pitchFamily="2" charset="-122"/>
              <a:ea typeface="黑体" pitchFamily="2" charset="-122"/>
              <a:cs typeface="+mj-cs"/>
            </a:endParaRPr>
          </a:p>
          <a:p>
            <a:pPr>
              <a:defRPr/>
            </a:pPr>
            <a:endParaRPr lang="zh-CN" altLang="en-US" sz="3600" b="1" kern="0" dirty="0">
              <a:solidFill>
                <a:schemeClr val="tx2"/>
              </a:solidFill>
              <a:latin typeface="黑体" pitchFamily="2" charset="-122"/>
              <a:ea typeface="黑体" pitchFamily="2" charset="-122"/>
              <a:cs typeface="+mj-cs"/>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AutoShape 4"/>
          <p:cNvSpPr>
            <a:spLocks noChangeArrowheads="1"/>
          </p:cNvSpPr>
          <p:nvPr/>
        </p:nvSpPr>
        <p:spPr bwMode="auto">
          <a:xfrm>
            <a:off x="71406" y="3573016"/>
            <a:ext cx="3929090" cy="3213570"/>
          </a:xfrm>
          <a:prstGeom prst="roundRect">
            <a:avLst>
              <a:gd name="adj" fmla="val 13745"/>
            </a:avLst>
          </a:prstGeom>
          <a:solidFill>
            <a:srgbClr val="FFFFCC"/>
          </a:solidFill>
          <a:ln w="38100">
            <a:solidFill>
              <a:schemeClr val="tx1"/>
            </a:solidFill>
            <a:round/>
            <a:headEnd/>
            <a:tailEnd/>
          </a:ln>
          <a:effectLst/>
        </p:spPr>
        <p:txBody>
          <a:bodyPr anchor="ctr"/>
          <a:lstStyle/>
          <a:p>
            <a:pPr eaLnBrk="0" hangingPunct="0"/>
            <a:endParaRPr lang="zh-CN" altLang="en-US" sz="1400">
              <a:latin typeface="Verdana" pitchFamily="34" charset="0"/>
              <a:ea typeface="宋体" pitchFamily="2" charset="-122"/>
            </a:endParaRPr>
          </a:p>
        </p:txBody>
      </p:sp>
      <p:sp>
        <p:nvSpPr>
          <p:cNvPr id="17" name="AutoShape 4"/>
          <p:cNvSpPr>
            <a:spLocks noChangeArrowheads="1"/>
          </p:cNvSpPr>
          <p:nvPr/>
        </p:nvSpPr>
        <p:spPr bwMode="auto">
          <a:xfrm>
            <a:off x="4786314" y="4581722"/>
            <a:ext cx="3867698" cy="2204864"/>
          </a:xfrm>
          <a:prstGeom prst="roundRect">
            <a:avLst>
              <a:gd name="adj" fmla="val 13745"/>
            </a:avLst>
          </a:prstGeom>
          <a:solidFill>
            <a:srgbClr val="FFFFCC"/>
          </a:solidFill>
          <a:ln w="38100">
            <a:solidFill>
              <a:schemeClr val="tx1"/>
            </a:solidFill>
            <a:round/>
            <a:headEnd/>
            <a:tailEnd/>
          </a:ln>
          <a:effectLst/>
        </p:spPr>
        <p:txBody>
          <a:bodyPr anchor="ctr"/>
          <a:lstStyle/>
          <a:p>
            <a:pPr eaLnBrk="0" hangingPunct="0"/>
            <a:endParaRPr lang="zh-CN" altLang="en-US" sz="1400">
              <a:latin typeface="Verdana" pitchFamily="34" charset="0"/>
              <a:ea typeface="宋体" pitchFamily="2" charset="-122"/>
            </a:endParaRPr>
          </a:p>
        </p:txBody>
      </p:sp>
      <p:sp>
        <p:nvSpPr>
          <p:cNvPr id="36" name="AutoShape 7"/>
          <p:cNvSpPr>
            <a:spLocks noChangeArrowheads="1"/>
          </p:cNvSpPr>
          <p:nvPr/>
        </p:nvSpPr>
        <p:spPr bwMode="auto">
          <a:xfrm>
            <a:off x="4214810" y="5072074"/>
            <a:ext cx="339931" cy="290499"/>
          </a:xfrm>
          <a:prstGeom prst="chevron">
            <a:avLst>
              <a:gd name="adj" fmla="val 52514"/>
            </a:avLst>
          </a:prstGeom>
          <a:solidFill>
            <a:schemeClr val="accent1"/>
          </a:solidFill>
          <a:ln w="9525">
            <a:noFill/>
            <a:miter lim="800000"/>
            <a:headEnd/>
            <a:tailEnd/>
          </a:ln>
          <a:effectLst/>
        </p:spPr>
        <p:txBody>
          <a:bodyPr wrap="none" anchor="ctr"/>
          <a:lstStyle/>
          <a:p>
            <a:endParaRPr lang="zh-CN" altLang="en-US"/>
          </a:p>
        </p:txBody>
      </p:sp>
      <p:sp>
        <p:nvSpPr>
          <p:cNvPr id="49" name="Text Box 42"/>
          <p:cNvSpPr txBox="1">
            <a:spLocks noChangeArrowheads="1"/>
          </p:cNvSpPr>
          <p:nvPr/>
        </p:nvSpPr>
        <p:spPr bwMode="auto">
          <a:xfrm>
            <a:off x="251520" y="3807038"/>
            <a:ext cx="3560738" cy="2862322"/>
          </a:xfrm>
          <a:prstGeom prst="rect">
            <a:avLst/>
          </a:prstGeom>
          <a:noFill/>
          <a:ln w="9525">
            <a:noFill/>
            <a:miter lim="800000"/>
            <a:headEnd/>
            <a:tailEnd/>
          </a:ln>
          <a:effectLst/>
        </p:spPr>
        <p:txBody>
          <a:bodyPr wrap="square">
            <a:spAutoFit/>
          </a:bodyPr>
          <a:lstStyle/>
          <a:p>
            <a:pPr algn="just">
              <a:spcBef>
                <a:spcPct val="50000"/>
              </a:spcBef>
            </a:pPr>
            <a:r>
              <a:rPr lang="zh-CN" altLang="en-US" sz="2000" dirty="0" smtClean="0">
                <a:latin typeface="Times New Roman" pitchFamily="18" charset="0"/>
                <a:ea typeface="黑体" pitchFamily="49" charset="-122"/>
                <a:cs typeface="Times New Roman" pitchFamily="18" charset="0"/>
              </a:rPr>
              <a:t>低位能供热改造后，平均供热蒸汽</a:t>
            </a:r>
            <a:r>
              <a:rPr lang="zh-CN" altLang="en-US" sz="2000" dirty="0" smtClean="0">
                <a:solidFill>
                  <a:srgbClr val="FF0000"/>
                </a:solidFill>
                <a:latin typeface="Times New Roman" pitchFamily="18" charset="0"/>
                <a:ea typeface="黑体" pitchFamily="49" charset="-122"/>
                <a:cs typeface="Times New Roman" pitchFamily="18" charset="0"/>
              </a:rPr>
              <a:t>压力</a:t>
            </a:r>
            <a:r>
              <a:rPr lang="en-US" altLang="en-US" sz="2000" dirty="0" smtClean="0">
                <a:latin typeface="Times New Roman" pitchFamily="18" charset="0"/>
                <a:ea typeface="黑体" pitchFamily="49" charset="-122"/>
                <a:cs typeface="Times New Roman" pitchFamily="18" charset="0"/>
              </a:rPr>
              <a:t>119kPa,</a:t>
            </a:r>
            <a:r>
              <a:rPr lang="zh-CN" altLang="en-US" sz="2000" dirty="0" smtClean="0">
                <a:latin typeface="Times New Roman" pitchFamily="18" charset="0"/>
                <a:ea typeface="黑体" pitchFamily="49" charset="-122"/>
                <a:cs typeface="Times New Roman" pitchFamily="18" charset="0"/>
              </a:rPr>
              <a:t>比改造前</a:t>
            </a:r>
            <a:r>
              <a:rPr lang="zh-CN" altLang="en-US" sz="2000" dirty="0" smtClean="0">
                <a:solidFill>
                  <a:srgbClr val="FF0000"/>
                </a:solidFill>
                <a:latin typeface="Times New Roman" pitchFamily="18" charset="0"/>
                <a:ea typeface="黑体" pitchFamily="49" charset="-122"/>
                <a:cs typeface="Times New Roman" pitchFamily="18" charset="0"/>
              </a:rPr>
              <a:t>下降</a:t>
            </a:r>
            <a:r>
              <a:rPr lang="en-US" altLang="en-US" sz="2000" dirty="0" smtClean="0">
                <a:solidFill>
                  <a:srgbClr val="FF0000"/>
                </a:solidFill>
                <a:latin typeface="Times New Roman" pitchFamily="18" charset="0"/>
                <a:ea typeface="黑体" pitchFamily="49" charset="-122"/>
                <a:cs typeface="Times New Roman" pitchFamily="18" charset="0"/>
              </a:rPr>
              <a:t>281kPa</a:t>
            </a:r>
            <a:r>
              <a:rPr lang="zh-CN" altLang="en-US" sz="2000" dirty="0" smtClean="0">
                <a:latin typeface="Times New Roman" pitchFamily="18" charset="0"/>
                <a:ea typeface="黑体" pitchFamily="49" charset="-122"/>
                <a:cs typeface="Times New Roman" pitchFamily="18" charset="0"/>
              </a:rPr>
              <a:t>、温度</a:t>
            </a:r>
            <a:r>
              <a:rPr lang="en-US" altLang="en-US" sz="2000" dirty="0" smtClean="0">
                <a:latin typeface="Times New Roman" pitchFamily="18" charset="0"/>
                <a:ea typeface="黑体" pitchFamily="49" charset="-122"/>
                <a:cs typeface="Times New Roman" pitchFamily="18" charset="0"/>
              </a:rPr>
              <a:t>112℃</a:t>
            </a:r>
            <a:r>
              <a:rPr lang="zh-CN" altLang="en-US" sz="2000" dirty="0" smtClean="0">
                <a:latin typeface="Times New Roman" pitchFamily="18" charset="0"/>
                <a:ea typeface="黑体" pitchFamily="49" charset="-122"/>
                <a:cs typeface="Times New Roman" pitchFamily="18" charset="0"/>
              </a:rPr>
              <a:t>比改造前</a:t>
            </a:r>
            <a:r>
              <a:rPr lang="zh-CN" altLang="en-US" sz="2000" dirty="0" smtClean="0">
                <a:solidFill>
                  <a:srgbClr val="FF0000"/>
                </a:solidFill>
                <a:latin typeface="Times New Roman" pitchFamily="18" charset="0"/>
                <a:ea typeface="黑体" pitchFamily="49" charset="-122"/>
                <a:cs typeface="Times New Roman" pitchFamily="18" charset="0"/>
              </a:rPr>
              <a:t>下降</a:t>
            </a:r>
            <a:r>
              <a:rPr lang="en-US" altLang="en-US" sz="2000" dirty="0" smtClean="0">
                <a:solidFill>
                  <a:srgbClr val="FF0000"/>
                </a:solidFill>
                <a:latin typeface="Times New Roman" pitchFamily="18" charset="0"/>
                <a:ea typeface="黑体" pitchFamily="49" charset="-122"/>
                <a:cs typeface="Times New Roman" pitchFamily="18" charset="0"/>
              </a:rPr>
              <a:t>164℃</a:t>
            </a:r>
            <a:r>
              <a:rPr lang="zh-CN" altLang="en-US" sz="2000" dirty="0" smtClean="0">
                <a:latin typeface="Times New Roman" pitchFamily="18" charset="0"/>
                <a:ea typeface="黑体" pitchFamily="49" charset="-122"/>
                <a:cs typeface="Times New Roman" pitchFamily="18" charset="0"/>
              </a:rPr>
              <a:t>、供热蒸汽焓值</a:t>
            </a:r>
            <a:r>
              <a:rPr lang="en-US" altLang="en-US" sz="2000" dirty="0" smtClean="0">
                <a:latin typeface="Times New Roman" pitchFamily="18" charset="0"/>
                <a:ea typeface="黑体" pitchFamily="49" charset="-122"/>
                <a:cs typeface="Times New Roman" pitchFamily="18" charset="0"/>
              </a:rPr>
              <a:t>2699.43kJ/kg</a:t>
            </a:r>
            <a:r>
              <a:rPr lang="zh-CN" altLang="en-US" sz="2000" dirty="0" smtClean="0">
                <a:latin typeface="Times New Roman" pitchFamily="18" charset="0"/>
                <a:ea typeface="黑体" pitchFamily="49" charset="-122"/>
                <a:cs typeface="Times New Roman" pitchFamily="18" charset="0"/>
              </a:rPr>
              <a:t>比改造前下降</a:t>
            </a:r>
            <a:r>
              <a:rPr lang="en-US" altLang="zh-CN" sz="2000" dirty="0" smtClean="0">
                <a:latin typeface="Times New Roman" pitchFamily="18" charset="0"/>
                <a:ea typeface="黑体" pitchFamily="49" charset="-122"/>
                <a:cs typeface="Times New Roman" pitchFamily="18" charset="0"/>
              </a:rPr>
              <a:t>319</a:t>
            </a:r>
            <a:r>
              <a:rPr lang="en-US" altLang="en-US" sz="2000" dirty="0" smtClean="0">
                <a:latin typeface="Times New Roman" pitchFamily="18" charset="0"/>
                <a:ea typeface="黑体" pitchFamily="49" charset="-122"/>
                <a:cs typeface="Times New Roman" pitchFamily="18" charset="0"/>
              </a:rPr>
              <a:t>kJ/kg</a:t>
            </a:r>
            <a:r>
              <a:rPr lang="zh-CN" altLang="en-US" sz="2000" dirty="0" smtClean="0">
                <a:latin typeface="Times New Roman" pitchFamily="18" charset="0"/>
                <a:ea typeface="黑体" pitchFamily="49" charset="-122"/>
                <a:cs typeface="Times New Roman" pitchFamily="18" charset="0"/>
              </a:rPr>
              <a:t>，供水温度</a:t>
            </a:r>
            <a:r>
              <a:rPr lang="zh-CN" altLang="en-US" sz="2000" dirty="0">
                <a:latin typeface="Times New Roman" pitchFamily="18" charset="0"/>
                <a:ea typeface="黑体" pitchFamily="49" charset="-122"/>
                <a:cs typeface="Times New Roman" pitchFamily="18" charset="0"/>
              </a:rPr>
              <a:t>搭</a:t>
            </a:r>
            <a:r>
              <a:rPr lang="en-US" altLang="en-US" sz="2000" dirty="0" smtClean="0">
                <a:latin typeface="Times New Roman" pitchFamily="18" charset="0"/>
                <a:ea typeface="黑体" pitchFamily="49" charset="-122"/>
                <a:cs typeface="Times New Roman" pitchFamily="18" charset="0"/>
              </a:rPr>
              <a:t>90℃</a:t>
            </a:r>
            <a:r>
              <a:rPr lang="zh-CN" altLang="en-US" sz="2000" dirty="0" smtClean="0">
                <a:latin typeface="Times New Roman" pitchFamily="18" charset="0"/>
                <a:ea typeface="黑体" pitchFamily="49" charset="-122"/>
                <a:cs typeface="Times New Roman" pitchFamily="18" charset="0"/>
              </a:rPr>
              <a:t>以上，</a:t>
            </a:r>
            <a:r>
              <a:rPr lang="zh-CN" altLang="en-US" sz="2000" dirty="0">
                <a:latin typeface="Times New Roman" pitchFamily="18" charset="0"/>
                <a:ea typeface="黑体" pitchFamily="49" charset="-122"/>
                <a:cs typeface="Times New Roman" pitchFamily="18" charset="0"/>
              </a:rPr>
              <a:t>改造后</a:t>
            </a:r>
            <a:r>
              <a:rPr lang="zh-CN" altLang="en-US" sz="2000" dirty="0" smtClean="0">
                <a:latin typeface="Times New Roman" pitchFamily="18" charset="0"/>
                <a:ea typeface="黑体" pitchFamily="49" charset="-122"/>
                <a:cs typeface="Times New Roman" pitchFamily="18" charset="0"/>
              </a:rPr>
              <a:t>每供</a:t>
            </a:r>
            <a:r>
              <a:rPr lang="en-US" altLang="en-US" sz="2000" dirty="0" smtClean="0">
                <a:latin typeface="Times New Roman" pitchFamily="18" charset="0"/>
                <a:ea typeface="黑体" pitchFamily="49" charset="-122"/>
                <a:cs typeface="Times New Roman" pitchFamily="18" charset="0"/>
              </a:rPr>
              <a:t>1kg/</a:t>
            </a:r>
            <a:r>
              <a:rPr lang="en-US" altLang="zh-CN" sz="2000" dirty="0" smtClean="0">
                <a:latin typeface="Times New Roman" pitchFamily="18" charset="0"/>
                <a:ea typeface="黑体" pitchFamily="49" charset="-122"/>
                <a:cs typeface="Times New Roman" pitchFamily="18" charset="0"/>
              </a:rPr>
              <a:t>s</a:t>
            </a:r>
            <a:r>
              <a:rPr lang="zh-CN" altLang="en-US" sz="2000" dirty="0" smtClean="0">
                <a:latin typeface="Times New Roman" pitchFamily="18" charset="0"/>
                <a:ea typeface="黑体" pitchFamily="49" charset="-122"/>
                <a:cs typeface="Times New Roman" pitchFamily="18" charset="0"/>
              </a:rPr>
              <a:t>蒸汽的热量与传统供热方式比多转换成动力能</a:t>
            </a:r>
            <a:r>
              <a:rPr lang="en-US" altLang="zh-CN" sz="2000" dirty="0" smtClean="0">
                <a:latin typeface="Times New Roman" pitchFamily="18" charset="0"/>
                <a:ea typeface="黑体" pitchFamily="49" charset="-122"/>
                <a:cs typeface="Times New Roman" pitchFamily="18" charset="0"/>
              </a:rPr>
              <a:t>319</a:t>
            </a:r>
            <a:r>
              <a:rPr lang="zh-CN" altLang="en-US" sz="2000" dirty="0" smtClean="0">
                <a:latin typeface="Times New Roman" pitchFamily="18" charset="0"/>
                <a:ea typeface="黑体" pitchFamily="49" charset="-122"/>
                <a:cs typeface="Times New Roman" pitchFamily="18" charset="0"/>
              </a:rPr>
              <a:t>千瓦。</a:t>
            </a:r>
          </a:p>
        </p:txBody>
      </p:sp>
      <p:sp>
        <p:nvSpPr>
          <p:cNvPr id="50" name="Text Box 43"/>
          <p:cNvSpPr txBox="1">
            <a:spLocks noChangeArrowheads="1"/>
          </p:cNvSpPr>
          <p:nvPr/>
        </p:nvSpPr>
        <p:spPr bwMode="auto">
          <a:xfrm>
            <a:off x="5011790" y="4572008"/>
            <a:ext cx="3560738" cy="1938992"/>
          </a:xfrm>
          <a:prstGeom prst="rect">
            <a:avLst/>
          </a:prstGeom>
          <a:noFill/>
          <a:ln w="9525">
            <a:noFill/>
            <a:miter lim="800000"/>
            <a:headEnd/>
            <a:tailEnd/>
          </a:ln>
          <a:effectLst/>
        </p:spPr>
        <p:txBody>
          <a:bodyPr wrap="square">
            <a:spAutoFit/>
          </a:bodyPr>
          <a:lstStyle/>
          <a:p>
            <a:pPr>
              <a:spcBef>
                <a:spcPct val="50000"/>
              </a:spcBef>
            </a:pPr>
            <a:r>
              <a:rPr lang="zh-CN" altLang="en-US" sz="2000" dirty="0" smtClean="0">
                <a:latin typeface="Times New Roman" pitchFamily="18" charset="0"/>
                <a:ea typeface="黑体" pitchFamily="49" charset="-122"/>
                <a:cs typeface="Times New Roman" pitchFamily="18" charset="0"/>
              </a:rPr>
              <a:t>平均供电煤耗下降</a:t>
            </a:r>
            <a:r>
              <a:rPr lang="en-US" altLang="en-US" sz="2000" dirty="0" smtClean="0">
                <a:solidFill>
                  <a:srgbClr val="FF0000"/>
                </a:solidFill>
                <a:latin typeface="Times New Roman" pitchFamily="18" charset="0"/>
                <a:ea typeface="黑体" pitchFamily="49" charset="-122"/>
                <a:cs typeface="Times New Roman" pitchFamily="18" charset="0"/>
              </a:rPr>
              <a:t>55.0g/kWh</a:t>
            </a:r>
            <a:r>
              <a:rPr lang="zh-CN" altLang="en-US" sz="2000" dirty="0" smtClean="0">
                <a:latin typeface="Times New Roman" pitchFamily="18" charset="0"/>
                <a:ea typeface="黑体" pitchFamily="49" charset="-122"/>
                <a:cs typeface="Times New Roman" pitchFamily="18" charset="0"/>
              </a:rPr>
              <a:t>。折算到全年单台机组的供电煤耗下降</a:t>
            </a:r>
            <a:r>
              <a:rPr lang="en-US" altLang="en-US" sz="2000" dirty="0" smtClean="0">
                <a:latin typeface="Times New Roman" pitchFamily="18" charset="0"/>
                <a:ea typeface="黑体" pitchFamily="49" charset="-122"/>
                <a:cs typeface="Times New Roman" pitchFamily="18" charset="0"/>
              </a:rPr>
              <a:t>27g/kWh</a:t>
            </a:r>
            <a:r>
              <a:rPr lang="zh-CN" altLang="en-US" sz="2000" dirty="0" smtClean="0">
                <a:latin typeface="Times New Roman" pitchFamily="18" charset="0"/>
                <a:ea typeface="黑体" pitchFamily="49" charset="-122"/>
                <a:cs typeface="Times New Roman" pitchFamily="18" charset="0"/>
              </a:rPr>
              <a:t>，机组年上网量以</a:t>
            </a:r>
            <a:r>
              <a:rPr lang="en-US" altLang="en-US" sz="2000" dirty="0" smtClean="0">
                <a:latin typeface="Times New Roman" pitchFamily="18" charset="0"/>
                <a:ea typeface="黑体" pitchFamily="49" charset="-122"/>
                <a:cs typeface="Times New Roman" pitchFamily="18" charset="0"/>
              </a:rPr>
              <a:t>16</a:t>
            </a:r>
            <a:r>
              <a:rPr lang="en-US" altLang="zh-CN" sz="2000" dirty="0" smtClean="0">
                <a:latin typeface="Times New Roman" pitchFamily="18" charset="0"/>
                <a:ea typeface="黑体" pitchFamily="49" charset="-122"/>
                <a:cs typeface="Times New Roman" pitchFamily="18" charset="0"/>
              </a:rPr>
              <a:t>×</a:t>
            </a:r>
            <a:r>
              <a:rPr lang="en-US" altLang="en-US" sz="2000" dirty="0" smtClean="0">
                <a:latin typeface="Times New Roman" pitchFamily="18" charset="0"/>
                <a:ea typeface="黑体" pitchFamily="49" charset="-122"/>
                <a:cs typeface="Times New Roman" pitchFamily="18" charset="0"/>
              </a:rPr>
              <a:t>10</a:t>
            </a:r>
            <a:r>
              <a:rPr lang="en-US" altLang="en-US" sz="2000" baseline="30000" dirty="0" smtClean="0">
                <a:latin typeface="Times New Roman" pitchFamily="18" charset="0"/>
                <a:ea typeface="黑体" pitchFamily="49" charset="-122"/>
                <a:cs typeface="Times New Roman" pitchFamily="18" charset="0"/>
              </a:rPr>
              <a:t>8</a:t>
            </a:r>
            <a:r>
              <a:rPr lang="en-US" altLang="en-US" sz="2000" dirty="0" smtClean="0">
                <a:latin typeface="Times New Roman" pitchFamily="18" charset="0"/>
                <a:ea typeface="黑体" pitchFamily="49" charset="-122"/>
                <a:cs typeface="Times New Roman" pitchFamily="18" charset="0"/>
              </a:rPr>
              <a:t>kWh</a:t>
            </a:r>
            <a:r>
              <a:rPr lang="zh-CN" altLang="en-US" sz="2000" dirty="0" smtClean="0">
                <a:latin typeface="Times New Roman" pitchFamily="18" charset="0"/>
                <a:ea typeface="黑体" pitchFamily="49" charset="-122"/>
                <a:cs typeface="Times New Roman" pitchFamily="18" charset="0"/>
              </a:rPr>
              <a:t>计算，年节约标煤</a:t>
            </a:r>
            <a:r>
              <a:rPr lang="en-US" altLang="en-US" sz="2000" dirty="0" smtClean="0">
                <a:solidFill>
                  <a:srgbClr val="FF0000"/>
                </a:solidFill>
                <a:latin typeface="Times New Roman" pitchFamily="18" charset="0"/>
                <a:ea typeface="黑体" pitchFamily="49" charset="-122"/>
                <a:cs typeface="Times New Roman" pitchFamily="18" charset="0"/>
              </a:rPr>
              <a:t>4.05</a:t>
            </a:r>
            <a:r>
              <a:rPr lang="zh-CN" altLang="en-US" sz="2000" dirty="0" smtClean="0">
                <a:solidFill>
                  <a:srgbClr val="FF0000"/>
                </a:solidFill>
                <a:latin typeface="Times New Roman" pitchFamily="18" charset="0"/>
                <a:ea typeface="黑体" pitchFamily="49" charset="-122"/>
                <a:cs typeface="Times New Roman" pitchFamily="18" charset="0"/>
              </a:rPr>
              <a:t>万吨，二氧化碳减排约</a:t>
            </a:r>
            <a:r>
              <a:rPr lang="en-US" altLang="en-US" sz="2000" dirty="0" smtClean="0">
                <a:solidFill>
                  <a:srgbClr val="FF0000"/>
                </a:solidFill>
                <a:latin typeface="Times New Roman" pitchFamily="18" charset="0"/>
                <a:ea typeface="黑体" pitchFamily="49" charset="-122"/>
                <a:cs typeface="Times New Roman" pitchFamily="18" charset="0"/>
              </a:rPr>
              <a:t>10.7</a:t>
            </a:r>
            <a:r>
              <a:rPr lang="zh-CN" altLang="en-US" sz="2000" dirty="0" smtClean="0">
                <a:solidFill>
                  <a:srgbClr val="FF0000"/>
                </a:solidFill>
                <a:latin typeface="Times New Roman" pitchFamily="18" charset="0"/>
                <a:ea typeface="黑体" pitchFamily="49" charset="-122"/>
                <a:cs typeface="Times New Roman" pitchFamily="18" charset="0"/>
              </a:rPr>
              <a:t>万吨。</a:t>
            </a:r>
            <a:endParaRPr lang="zh-CN" altLang="en-US" sz="2000" dirty="0">
              <a:solidFill>
                <a:srgbClr val="FF0000"/>
              </a:solidFill>
              <a:latin typeface="Times New Roman" pitchFamily="18" charset="0"/>
              <a:ea typeface="黑体" pitchFamily="49" charset="-122"/>
              <a:cs typeface="Times New Roman" pitchFamily="18" charset="0"/>
            </a:endParaRPr>
          </a:p>
        </p:txBody>
      </p:sp>
      <p:sp>
        <p:nvSpPr>
          <p:cNvPr id="51" name="矩形 50"/>
          <p:cNvSpPr/>
          <p:nvPr/>
        </p:nvSpPr>
        <p:spPr>
          <a:xfrm>
            <a:off x="4283968" y="3068960"/>
            <a:ext cx="4680520" cy="400110"/>
          </a:xfrm>
          <a:prstGeom prst="rect">
            <a:avLst/>
          </a:prstGeom>
        </p:spPr>
        <p:txBody>
          <a:bodyPr wrap="square">
            <a:spAutoFit/>
          </a:bodyPr>
          <a:lstStyle/>
          <a:p>
            <a:pPr algn="ctr"/>
            <a:r>
              <a:rPr lang="zh-CN" altLang="en-US" sz="2000" b="1" dirty="0" smtClean="0">
                <a:latin typeface="Times New Roman" pitchFamily="18" charset="0"/>
                <a:ea typeface="楷体" pitchFamily="49" charset="-122"/>
                <a:cs typeface="Times New Roman" pitchFamily="18" charset="0"/>
              </a:rPr>
              <a:t>国电榆次热电厂</a:t>
            </a:r>
            <a:r>
              <a:rPr lang="en-US" altLang="en-US" sz="2000" b="1" dirty="0" smtClean="0">
                <a:latin typeface="Times New Roman" pitchFamily="18" charset="0"/>
                <a:ea typeface="楷体" pitchFamily="49" charset="-122"/>
                <a:cs typeface="Times New Roman" pitchFamily="18" charset="0"/>
              </a:rPr>
              <a:t>330MW</a:t>
            </a:r>
            <a:r>
              <a:rPr lang="zh-CN" altLang="en-US" sz="2000" b="1" dirty="0" smtClean="0">
                <a:latin typeface="Times New Roman" pitchFamily="18" charset="0"/>
                <a:ea typeface="楷体" pitchFamily="49" charset="-122"/>
                <a:cs typeface="Times New Roman" pitchFamily="18" charset="0"/>
              </a:rPr>
              <a:t>空冷机组</a:t>
            </a:r>
          </a:p>
        </p:txBody>
      </p:sp>
      <p:sp>
        <p:nvSpPr>
          <p:cNvPr id="37" name="TextBox 36"/>
          <p:cNvSpPr txBox="1"/>
          <p:nvPr/>
        </p:nvSpPr>
        <p:spPr>
          <a:xfrm>
            <a:off x="251520" y="1124744"/>
            <a:ext cx="4320480" cy="1074846"/>
          </a:xfrm>
          <a:prstGeom prst="rect">
            <a:avLst/>
          </a:prstGeom>
          <a:noFill/>
        </p:spPr>
        <p:txBody>
          <a:bodyPr wrap="square">
            <a:spAutoFit/>
          </a:bodyPr>
          <a:lstStyle/>
          <a:p>
            <a:pPr algn="just" eaLnBrk="0" hangingPunct="0">
              <a:lnSpc>
                <a:spcPct val="150000"/>
              </a:lnSpc>
              <a:defRPr/>
            </a:pPr>
            <a:r>
              <a:rPr lang="zh-CN" altLang="en-US" sz="2400" b="1" kern="0" dirty="0" smtClean="0">
                <a:solidFill>
                  <a:srgbClr val="FF0000"/>
                </a:solidFill>
                <a:latin typeface="黑体" pitchFamily="2" charset="-122"/>
                <a:ea typeface="黑体" pitchFamily="2" charset="-122"/>
              </a:rPr>
              <a:t>工程应用  </a:t>
            </a:r>
            <a:r>
              <a:rPr lang="zh-CN" altLang="en-US" sz="2200" b="1" kern="0" dirty="0" smtClean="0">
                <a:latin typeface="黑体" pitchFamily="2" charset="-122"/>
                <a:ea typeface="黑体" pitchFamily="2" charset="-122"/>
              </a:rPr>
              <a:t>空冷机组低位能分级混合加热供暖技术</a:t>
            </a:r>
            <a:endParaRPr lang="zh-CN" altLang="en-US" sz="2200" b="1" kern="0" dirty="0">
              <a:latin typeface="黑体" pitchFamily="2" charset="-122"/>
              <a:ea typeface="黑体" pitchFamily="2" charset="-122"/>
              <a:cs typeface="+mj-cs"/>
            </a:endParaRPr>
          </a:p>
        </p:txBody>
      </p:sp>
      <p:pic>
        <p:nvPicPr>
          <p:cNvPr id="43" name="图片 42" descr="E:\meeting\2014-工热年会\空冷\2014.10.31-11.3工程热物理会议\DSC04952_副本.jpg"/>
          <p:cNvPicPr/>
          <p:nvPr/>
        </p:nvPicPr>
        <p:blipFill>
          <a:blip r:embed="rId2" cstate="print"/>
          <a:srcRect/>
          <a:stretch>
            <a:fillRect/>
          </a:stretch>
        </p:blipFill>
        <p:spPr bwMode="auto">
          <a:xfrm>
            <a:off x="4788024" y="1052736"/>
            <a:ext cx="3600400" cy="1944216"/>
          </a:xfrm>
          <a:prstGeom prst="rect">
            <a:avLst/>
          </a:prstGeom>
          <a:noFill/>
          <a:ln w="9525">
            <a:noFill/>
            <a:miter lim="800000"/>
            <a:headEnd/>
            <a:tailEnd/>
          </a:ln>
        </p:spPr>
      </p:pic>
      <p:grpSp>
        <p:nvGrpSpPr>
          <p:cNvPr id="2" name="组合 51"/>
          <p:cNvGrpSpPr/>
          <p:nvPr/>
        </p:nvGrpSpPr>
        <p:grpSpPr>
          <a:xfrm>
            <a:off x="1338644" y="2348880"/>
            <a:ext cx="1590282" cy="1183407"/>
            <a:chOff x="738158" y="2428868"/>
            <a:chExt cx="1684254" cy="1407958"/>
          </a:xfrm>
        </p:grpSpPr>
        <p:sp>
          <p:nvSpPr>
            <p:cNvPr id="54" name="Oval 14"/>
            <p:cNvSpPr>
              <a:spLocks noChangeArrowheads="1"/>
            </p:cNvSpPr>
            <p:nvPr/>
          </p:nvSpPr>
          <p:spPr bwMode="auto">
            <a:xfrm>
              <a:off x="738158" y="2428868"/>
              <a:ext cx="1684254" cy="1407958"/>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9525">
              <a:noFill/>
              <a:round/>
              <a:headEnd/>
              <a:tailEnd/>
            </a:ln>
            <a:effectLst/>
          </p:spPr>
          <p:txBody>
            <a:bodyPr wrap="none" anchor="ctr">
              <a:spAutoFit/>
            </a:bodyPr>
            <a:lstStyle/>
            <a:p>
              <a:endParaRPr lang="zh-CN" altLang="en-US"/>
            </a:p>
          </p:txBody>
        </p:sp>
        <p:sp>
          <p:nvSpPr>
            <p:cNvPr id="55" name="Oval 15"/>
            <p:cNvSpPr>
              <a:spLocks noChangeArrowheads="1"/>
            </p:cNvSpPr>
            <p:nvPr/>
          </p:nvSpPr>
          <p:spPr bwMode="auto">
            <a:xfrm>
              <a:off x="738158" y="2428868"/>
              <a:ext cx="1684254" cy="1407958"/>
            </a:xfrm>
            <a:prstGeom prst="ellipse">
              <a:avLst/>
            </a:prstGeom>
            <a:gradFill rotWithShape="1">
              <a:gsLst>
                <a:gs pos="0">
                  <a:schemeClr val="folHlink">
                    <a:alpha val="31999"/>
                  </a:schemeClr>
                </a:gs>
                <a:gs pos="100000">
                  <a:schemeClr val="folHlink">
                    <a:gamma/>
                    <a:shade val="0"/>
                    <a:invGamma/>
                    <a:alpha val="89999"/>
                  </a:schemeClr>
                </a:gs>
              </a:gsLst>
              <a:lin ang="2700000" scaled="1"/>
            </a:gradFill>
            <a:ln w="9525">
              <a:noFill/>
              <a:round/>
              <a:headEnd/>
              <a:tailEnd/>
            </a:ln>
            <a:effectLst/>
          </p:spPr>
          <p:txBody>
            <a:bodyPr wrap="none" anchor="ctr">
              <a:spAutoFit/>
            </a:bodyPr>
            <a:lstStyle/>
            <a:p>
              <a:endParaRPr lang="zh-CN" altLang="en-US"/>
            </a:p>
          </p:txBody>
        </p:sp>
        <p:sp>
          <p:nvSpPr>
            <p:cNvPr id="56" name="Oval 16"/>
            <p:cNvSpPr>
              <a:spLocks noChangeArrowheads="1"/>
            </p:cNvSpPr>
            <p:nvPr/>
          </p:nvSpPr>
          <p:spPr bwMode="auto">
            <a:xfrm>
              <a:off x="848035" y="2520259"/>
              <a:ext cx="1464501" cy="1223850"/>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9525">
              <a:noFill/>
              <a:round/>
              <a:headEnd/>
              <a:tailEnd/>
            </a:ln>
            <a:effectLst/>
          </p:spPr>
          <p:txBody>
            <a:bodyPr anchor="ctr">
              <a:spAutoFit/>
            </a:bodyPr>
            <a:lstStyle/>
            <a:p>
              <a:endParaRPr lang="zh-CN" altLang="en-US"/>
            </a:p>
          </p:txBody>
        </p:sp>
        <p:sp>
          <p:nvSpPr>
            <p:cNvPr id="57" name="Oval 17"/>
            <p:cNvSpPr>
              <a:spLocks noChangeArrowheads="1"/>
            </p:cNvSpPr>
            <p:nvPr/>
          </p:nvSpPr>
          <p:spPr bwMode="auto">
            <a:xfrm>
              <a:off x="849605" y="2522908"/>
              <a:ext cx="1464501" cy="1223850"/>
            </a:xfrm>
            <a:prstGeom prst="ellipse">
              <a:avLst/>
            </a:prstGeom>
            <a:gradFill rotWithShape="1">
              <a:gsLst>
                <a:gs pos="0">
                  <a:schemeClr val="folHlink">
                    <a:gamma/>
                    <a:shade val="63529"/>
                    <a:invGamma/>
                  </a:schemeClr>
                </a:gs>
                <a:gs pos="100000">
                  <a:schemeClr val="folHlink">
                    <a:alpha val="0"/>
                  </a:schemeClr>
                </a:gs>
              </a:gsLst>
              <a:lin ang="2700000" scaled="1"/>
            </a:gradFill>
            <a:ln w="9525">
              <a:noFill/>
              <a:round/>
              <a:headEnd/>
              <a:tailEnd/>
            </a:ln>
            <a:effectLst/>
          </p:spPr>
          <p:txBody>
            <a:bodyPr anchor="ctr">
              <a:spAutoFit/>
            </a:bodyPr>
            <a:lstStyle/>
            <a:p>
              <a:endParaRPr lang="zh-CN" altLang="en-US"/>
            </a:p>
          </p:txBody>
        </p:sp>
        <p:sp>
          <p:nvSpPr>
            <p:cNvPr id="58" name="Oval 18"/>
            <p:cNvSpPr>
              <a:spLocks noChangeArrowheads="1"/>
            </p:cNvSpPr>
            <p:nvPr/>
          </p:nvSpPr>
          <p:spPr bwMode="auto">
            <a:xfrm>
              <a:off x="921809" y="2582512"/>
              <a:ext cx="1318521" cy="1101995"/>
            </a:xfrm>
            <a:prstGeom prst="ellipse">
              <a:avLst/>
            </a:prstGeom>
            <a:solidFill>
              <a:srgbClr val="333333"/>
            </a:solidFill>
            <a:ln w="9525">
              <a:noFill/>
              <a:round/>
              <a:headEnd/>
              <a:tailEnd/>
            </a:ln>
            <a:effectLst/>
          </p:spPr>
          <p:txBody>
            <a:bodyPr anchor="ctr">
              <a:spAutoFit/>
            </a:bodyPr>
            <a:lstStyle/>
            <a:p>
              <a:endParaRPr lang="zh-CN" altLang="en-US"/>
            </a:p>
          </p:txBody>
        </p:sp>
        <p:grpSp>
          <p:nvGrpSpPr>
            <p:cNvPr id="3" name="Group 19"/>
            <p:cNvGrpSpPr>
              <a:grpSpLocks/>
            </p:cNvGrpSpPr>
            <p:nvPr/>
          </p:nvGrpSpPr>
          <p:grpSpPr bwMode="auto">
            <a:xfrm>
              <a:off x="942215" y="2598406"/>
              <a:ext cx="1276140" cy="1066233"/>
              <a:chOff x="0" y="0"/>
              <a:chExt cx="1252" cy="1252"/>
            </a:xfrm>
          </p:grpSpPr>
          <p:sp>
            <p:nvSpPr>
              <p:cNvPr id="61" name="Oval 20"/>
              <p:cNvSpPr>
                <a:spLocks noChangeArrowheads="1"/>
              </p:cNvSpPr>
              <p:nvPr/>
            </p:nvSpPr>
            <p:spPr bwMode="auto">
              <a:xfrm>
                <a:off x="0" y="0"/>
                <a:ext cx="1252" cy="1252"/>
              </a:xfrm>
              <a:prstGeom prst="ellipse">
                <a:avLst/>
              </a:prstGeom>
              <a:gradFill rotWithShape="1">
                <a:gsLst>
                  <a:gs pos="0">
                    <a:srgbClr val="D6E1E2">
                      <a:gamma/>
                      <a:shade val="46275"/>
                      <a:invGamma/>
                    </a:srgbClr>
                  </a:gs>
                  <a:gs pos="100000">
                    <a:srgbClr val="D6E1E2"/>
                  </a:gs>
                </a:gsLst>
                <a:lin ang="5400000" scaled="1"/>
              </a:gradFill>
              <a:ln w="9525">
                <a:noFill/>
                <a:round/>
                <a:headEnd/>
                <a:tailEnd/>
              </a:ln>
              <a:effectLst/>
            </p:spPr>
            <p:txBody>
              <a:bodyPr vert="eaVert" wrap="none" anchor="ctr"/>
              <a:lstStyle/>
              <a:p>
                <a:endParaRPr lang="zh-CN" altLang="en-US"/>
              </a:p>
            </p:txBody>
          </p:sp>
          <p:sp>
            <p:nvSpPr>
              <p:cNvPr id="62" name="Oval 21"/>
              <p:cNvSpPr>
                <a:spLocks noChangeArrowheads="1"/>
              </p:cNvSpPr>
              <p:nvPr/>
            </p:nvSpPr>
            <p:spPr bwMode="auto">
              <a:xfrm>
                <a:off x="16" y="7"/>
                <a:ext cx="1222" cy="1221"/>
              </a:xfrm>
              <a:prstGeom prst="ellipse">
                <a:avLst/>
              </a:prstGeom>
              <a:gradFill rotWithShape="1">
                <a:gsLst>
                  <a:gs pos="0">
                    <a:srgbClr val="D6E1E2">
                      <a:alpha val="0"/>
                    </a:srgbClr>
                  </a:gs>
                  <a:gs pos="100000">
                    <a:srgbClr val="D6E1E2">
                      <a:gamma/>
                      <a:tint val="34902"/>
                      <a:invGamma/>
                    </a:srgbClr>
                  </a:gs>
                </a:gsLst>
                <a:lin ang="5400000" scaled="1"/>
              </a:gradFill>
              <a:ln w="9525">
                <a:noFill/>
                <a:round/>
                <a:headEnd/>
                <a:tailEnd/>
              </a:ln>
              <a:effectLst/>
            </p:spPr>
            <p:txBody>
              <a:bodyPr vert="eaVert" wrap="none" anchor="ctr"/>
              <a:lstStyle/>
              <a:p>
                <a:endParaRPr lang="zh-CN" altLang="en-US"/>
              </a:p>
            </p:txBody>
          </p:sp>
          <p:sp>
            <p:nvSpPr>
              <p:cNvPr id="63" name="Oval 22"/>
              <p:cNvSpPr>
                <a:spLocks noChangeArrowheads="1"/>
              </p:cNvSpPr>
              <p:nvPr/>
            </p:nvSpPr>
            <p:spPr bwMode="auto">
              <a:xfrm>
                <a:off x="29" y="19"/>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noFill/>
                <a:round/>
                <a:headEnd/>
                <a:tailEnd/>
              </a:ln>
              <a:effectLst/>
            </p:spPr>
            <p:txBody>
              <a:bodyPr vert="eaVert" wrap="none" anchor="ctr"/>
              <a:lstStyle/>
              <a:p>
                <a:endParaRPr lang="zh-CN" altLang="en-US"/>
              </a:p>
            </p:txBody>
          </p:sp>
          <p:sp>
            <p:nvSpPr>
              <p:cNvPr id="64" name="Oval 23"/>
              <p:cNvSpPr>
                <a:spLocks noChangeArrowheads="1"/>
              </p:cNvSpPr>
              <p:nvPr/>
            </p:nvSpPr>
            <p:spPr bwMode="auto">
              <a:xfrm>
                <a:off x="97" y="51"/>
                <a:ext cx="1033" cy="926"/>
              </a:xfrm>
              <a:prstGeom prst="ellipse">
                <a:avLst/>
              </a:prstGeom>
              <a:gradFill rotWithShape="1">
                <a:gsLst>
                  <a:gs pos="0">
                    <a:srgbClr val="D6E1E2">
                      <a:gamma/>
                      <a:tint val="0"/>
                      <a:invGamma/>
                    </a:srgbClr>
                  </a:gs>
                  <a:gs pos="100000">
                    <a:srgbClr val="D6E1E2">
                      <a:alpha val="37999"/>
                    </a:srgbClr>
                  </a:gs>
                </a:gsLst>
                <a:lin ang="5400000" scaled="1"/>
              </a:gradFill>
              <a:ln w="9525">
                <a:noFill/>
                <a:round/>
                <a:headEnd/>
                <a:tailEnd/>
              </a:ln>
              <a:effectLst/>
            </p:spPr>
            <p:txBody>
              <a:bodyPr vert="eaVert" wrap="none" anchor="ctr"/>
              <a:lstStyle/>
              <a:p>
                <a:endParaRPr lang="zh-CN" altLang="en-US"/>
              </a:p>
            </p:txBody>
          </p:sp>
        </p:grpSp>
        <p:sp>
          <p:nvSpPr>
            <p:cNvPr id="60" name="Text Box 40"/>
            <p:cNvSpPr txBox="1">
              <a:spLocks noChangeArrowheads="1"/>
            </p:cNvSpPr>
            <p:nvPr/>
          </p:nvSpPr>
          <p:spPr bwMode="auto">
            <a:xfrm>
              <a:off x="918451" y="2902130"/>
              <a:ext cx="1282123" cy="476031"/>
            </a:xfrm>
            <a:prstGeom prst="rect">
              <a:avLst/>
            </a:prstGeom>
            <a:noFill/>
            <a:ln w="9525">
              <a:noFill/>
              <a:miter lim="800000"/>
              <a:headEnd/>
              <a:tailEnd/>
            </a:ln>
            <a:effectLst/>
          </p:spPr>
          <p:txBody>
            <a:bodyPr wrap="none">
              <a:spAutoFit/>
            </a:bodyPr>
            <a:lstStyle/>
            <a:p>
              <a:pPr algn="ctr" eaLnBrk="0" hangingPunct="0"/>
              <a:r>
                <a:rPr lang="zh-CN" altLang="en-US" sz="20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参数对比</a:t>
              </a:r>
              <a:endParaRPr lang="zh-CN" altLang="en-US" sz="2000" dirty="0">
                <a:solidFill>
                  <a:srgbClr val="FF0000"/>
                </a:solidFill>
                <a:effectLst>
                  <a:outerShdw blurRad="38100" dist="38100" dir="2700000" algn="tl">
                    <a:srgbClr val="000000">
                      <a:alpha val="43137"/>
                    </a:srgbClr>
                  </a:outerShdw>
                </a:effectLst>
                <a:latin typeface="黑体" pitchFamily="49" charset="-122"/>
                <a:ea typeface="黑体" pitchFamily="49" charset="-122"/>
              </a:endParaRPr>
            </a:p>
          </p:txBody>
        </p:sp>
      </p:grpSp>
      <p:grpSp>
        <p:nvGrpSpPr>
          <p:cNvPr id="4" name="组合 64"/>
          <p:cNvGrpSpPr/>
          <p:nvPr/>
        </p:nvGrpSpPr>
        <p:grpSpPr>
          <a:xfrm>
            <a:off x="6004914" y="3501008"/>
            <a:ext cx="1447406" cy="1091167"/>
            <a:chOff x="3911688" y="2432842"/>
            <a:chExt cx="1684254" cy="1407958"/>
          </a:xfrm>
        </p:grpSpPr>
        <p:sp>
          <p:nvSpPr>
            <p:cNvPr id="66" name="Oval 24"/>
            <p:cNvSpPr>
              <a:spLocks noChangeArrowheads="1"/>
            </p:cNvSpPr>
            <p:nvPr/>
          </p:nvSpPr>
          <p:spPr bwMode="auto">
            <a:xfrm>
              <a:off x="3911688" y="2432842"/>
              <a:ext cx="1684254" cy="1407958"/>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9525">
              <a:noFill/>
              <a:round/>
              <a:headEnd/>
              <a:tailEnd/>
            </a:ln>
            <a:effectLst/>
          </p:spPr>
          <p:txBody>
            <a:bodyPr wrap="none" anchor="ctr">
              <a:spAutoFit/>
            </a:bodyPr>
            <a:lstStyle/>
            <a:p>
              <a:endParaRPr lang="zh-CN" altLang="en-US"/>
            </a:p>
          </p:txBody>
        </p:sp>
        <p:sp>
          <p:nvSpPr>
            <p:cNvPr id="67" name="Oval 25"/>
            <p:cNvSpPr>
              <a:spLocks noChangeArrowheads="1"/>
            </p:cNvSpPr>
            <p:nvPr/>
          </p:nvSpPr>
          <p:spPr bwMode="auto">
            <a:xfrm>
              <a:off x="3911688" y="2432842"/>
              <a:ext cx="1684254" cy="1407958"/>
            </a:xfrm>
            <a:prstGeom prst="ellipse">
              <a:avLst/>
            </a:prstGeom>
            <a:gradFill rotWithShape="1">
              <a:gsLst>
                <a:gs pos="0">
                  <a:schemeClr val="accent1">
                    <a:alpha val="31999"/>
                  </a:schemeClr>
                </a:gs>
                <a:gs pos="100000">
                  <a:schemeClr val="accent1">
                    <a:gamma/>
                    <a:shade val="46275"/>
                    <a:invGamma/>
                  </a:schemeClr>
                </a:gs>
              </a:gsLst>
              <a:lin ang="2700000" scaled="1"/>
            </a:gradFill>
            <a:ln w="9525">
              <a:noFill/>
              <a:round/>
              <a:headEnd/>
              <a:tailEnd/>
            </a:ln>
            <a:effectLst/>
          </p:spPr>
          <p:txBody>
            <a:bodyPr wrap="none" anchor="ctr">
              <a:spAutoFit/>
            </a:bodyPr>
            <a:lstStyle/>
            <a:p>
              <a:endParaRPr lang="zh-CN" altLang="en-US"/>
            </a:p>
          </p:txBody>
        </p:sp>
        <p:sp>
          <p:nvSpPr>
            <p:cNvPr id="68" name="Oval 26"/>
            <p:cNvSpPr>
              <a:spLocks noChangeArrowheads="1"/>
            </p:cNvSpPr>
            <p:nvPr/>
          </p:nvSpPr>
          <p:spPr bwMode="auto">
            <a:xfrm>
              <a:off x="4021565" y="2525557"/>
              <a:ext cx="1464501" cy="122385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9525">
              <a:noFill/>
              <a:round/>
              <a:headEnd/>
              <a:tailEnd/>
            </a:ln>
            <a:effectLst/>
          </p:spPr>
          <p:txBody>
            <a:bodyPr anchor="ctr">
              <a:spAutoFit/>
            </a:bodyPr>
            <a:lstStyle/>
            <a:p>
              <a:endParaRPr lang="zh-CN" altLang="en-US"/>
            </a:p>
          </p:txBody>
        </p:sp>
        <p:sp>
          <p:nvSpPr>
            <p:cNvPr id="69" name="Oval 27"/>
            <p:cNvSpPr>
              <a:spLocks noChangeArrowheads="1"/>
            </p:cNvSpPr>
            <p:nvPr/>
          </p:nvSpPr>
          <p:spPr bwMode="auto">
            <a:xfrm>
              <a:off x="4023135" y="2526882"/>
              <a:ext cx="1464501" cy="1223850"/>
            </a:xfrm>
            <a:prstGeom prst="ellipse">
              <a:avLst/>
            </a:prstGeom>
            <a:gradFill rotWithShape="1">
              <a:gsLst>
                <a:gs pos="0">
                  <a:schemeClr val="accent1">
                    <a:gamma/>
                    <a:shade val="63529"/>
                    <a:invGamma/>
                  </a:schemeClr>
                </a:gs>
                <a:gs pos="100000">
                  <a:schemeClr val="accent1">
                    <a:alpha val="0"/>
                  </a:schemeClr>
                </a:gs>
              </a:gsLst>
              <a:lin ang="2700000" scaled="1"/>
            </a:gradFill>
            <a:ln w="9525">
              <a:noFill/>
              <a:round/>
              <a:headEnd/>
              <a:tailEnd/>
            </a:ln>
            <a:effectLst/>
          </p:spPr>
          <p:txBody>
            <a:bodyPr anchor="ctr">
              <a:spAutoFit/>
            </a:bodyPr>
            <a:lstStyle/>
            <a:p>
              <a:endParaRPr lang="zh-CN" altLang="en-US"/>
            </a:p>
          </p:txBody>
        </p:sp>
        <p:sp>
          <p:nvSpPr>
            <p:cNvPr id="70" name="Oval 28"/>
            <p:cNvSpPr>
              <a:spLocks noChangeArrowheads="1"/>
            </p:cNvSpPr>
            <p:nvPr/>
          </p:nvSpPr>
          <p:spPr bwMode="auto">
            <a:xfrm>
              <a:off x="4093770" y="2585161"/>
              <a:ext cx="1318521" cy="1101995"/>
            </a:xfrm>
            <a:prstGeom prst="ellipse">
              <a:avLst/>
            </a:prstGeom>
            <a:solidFill>
              <a:srgbClr val="333333"/>
            </a:solidFill>
            <a:ln w="9525">
              <a:noFill/>
              <a:round/>
              <a:headEnd/>
              <a:tailEnd/>
            </a:ln>
            <a:effectLst/>
          </p:spPr>
          <p:txBody>
            <a:bodyPr anchor="ctr">
              <a:spAutoFit/>
            </a:bodyPr>
            <a:lstStyle/>
            <a:p>
              <a:endParaRPr lang="zh-CN" altLang="en-US"/>
            </a:p>
          </p:txBody>
        </p:sp>
        <p:grpSp>
          <p:nvGrpSpPr>
            <p:cNvPr id="5" name="Group 29"/>
            <p:cNvGrpSpPr>
              <a:grpSpLocks/>
            </p:cNvGrpSpPr>
            <p:nvPr/>
          </p:nvGrpSpPr>
          <p:grpSpPr bwMode="auto">
            <a:xfrm>
              <a:off x="4115745" y="2598406"/>
              <a:ext cx="1276140" cy="1066233"/>
              <a:chOff x="0" y="0"/>
              <a:chExt cx="1252" cy="1252"/>
            </a:xfrm>
          </p:grpSpPr>
          <p:sp>
            <p:nvSpPr>
              <p:cNvPr id="73" name="Oval 30"/>
              <p:cNvSpPr>
                <a:spLocks noChangeArrowheads="1"/>
              </p:cNvSpPr>
              <p:nvPr/>
            </p:nvSpPr>
            <p:spPr bwMode="auto">
              <a:xfrm>
                <a:off x="0" y="0"/>
                <a:ext cx="1252" cy="1252"/>
              </a:xfrm>
              <a:prstGeom prst="ellipse">
                <a:avLst/>
              </a:prstGeom>
              <a:gradFill rotWithShape="1">
                <a:gsLst>
                  <a:gs pos="0">
                    <a:srgbClr val="D6E1E2">
                      <a:gamma/>
                      <a:shade val="46275"/>
                      <a:invGamma/>
                    </a:srgbClr>
                  </a:gs>
                  <a:gs pos="100000">
                    <a:srgbClr val="D6E1E2"/>
                  </a:gs>
                </a:gsLst>
                <a:lin ang="5400000" scaled="1"/>
              </a:gradFill>
              <a:ln w="9525">
                <a:noFill/>
                <a:round/>
                <a:headEnd/>
                <a:tailEnd/>
              </a:ln>
              <a:effectLst/>
            </p:spPr>
            <p:txBody>
              <a:bodyPr vert="eaVert" wrap="none" anchor="ctr"/>
              <a:lstStyle/>
              <a:p>
                <a:endParaRPr lang="zh-CN" altLang="en-US"/>
              </a:p>
            </p:txBody>
          </p:sp>
          <p:sp>
            <p:nvSpPr>
              <p:cNvPr id="74" name="Oval 31"/>
              <p:cNvSpPr>
                <a:spLocks noChangeArrowheads="1"/>
              </p:cNvSpPr>
              <p:nvPr/>
            </p:nvSpPr>
            <p:spPr bwMode="auto">
              <a:xfrm>
                <a:off x="16" y="7"/>
                <a:ext cx="1222" cy="1221"/>
              </a:xfrm>
              <a:prstGeom prst="ellipse">
                <a:avLst/>
              </a:prstGeom>
              <a:gradFill rotWithShape="1">
                <a:gsLst>
                  <a:gs pos="0">
                    <a:srgbClr val="D6E1E2">
                      <a:alpha val="0"/>
                    </a:srgbClr>
                  </a:gs>
                  <a:gs pos="100000">
                    <a:srgbClr val="D6E1E2">
                      <a:gamma/>
                      <a:tint val="34902"/>
                      <a:invGamma/>
                    </a:srgbClr>
                  </a:gs>
                </a:gsLst>
                <a:lin ang="5400000" scaled="1"/>
              </a:gradFill>
              <a:ln w="9525">
                <a:noFill/>
                <a:round/>
                <a:headEnd/>
                <a:tailEnd/>
              </a:ln>
              <a:effectLst/>
            </p:spPr>
            <p:txBody>
              <a:bodyPr vert="eaVert" wrap="none" anchor="ctr"/>
              <a:lstStyle/>
              <a:p>
                <a:endParaRPr lang="zh-CN" altLang="en-US"/>
              </a:p>
            </p:txBody>
          </p:sp>
          <p:sp>
            <p:nvSpPr>
              <p:cNvPr id="75" name="Oval 32"/>
              <p:cNvSpPr>
                <a:spLocks noChangeArrowheads="1"/>
              </p:cNvSpPr>
              <p:nvPr/>
            </p:nvSpPr>
            <p:spPr bwMode="auto">
              <a:xfrm>
                <a:off x="29" y="19"/>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noFill/>
                <a:round/>
                <a:headEnd/>
                <a:tailEnd/>
              </a:ln>
              <a:effectLst/>
            </p:spPr>
            <p:txBody>
              <a:bodyPr vert="eaVert" wrap="none" anchor="ctr"/>
              <a:lstStyle/>
              <a:p>
                <a:endParaRPr lang="zh-CN" altLang="en-US"/>
              </a:p>
            </p:txBody>
          </p:sp>
          <p:sp>
            <p:nvSpPr>
              <p:cNvPr id="76" name="Oval 33"/>
              <p:cNvSpPr>
                <a:spLocks noChangeArrowheads="1"/>
              </p:cNvSpPr>
              <p:nvPr/>
            </p:nvSpPr>
            <p:spPr bwMode="auto">
              <a:xfrm>
                <a:off x="97" y="51"/>
                <a:ext cx="1033" cy="926"/>
              </a:xfrm>
              <a:prstGeom prst="ellipse">
                <a:avLst/>
              </a:prstGeom>
              <a:gradFill rotWithShape="1">
                <a:gsLst>
                  <a:gs pos="0">
                    <a:srgbClr val="D6E1E2">
                      <a:gamma/>
                      <a:tint val="0"/>
                      <a:invGamma/>
                    </a:srgbClr>
                  </a:gs>
                  <a:gs pos="100000">
                    <a:srgbClr val="D6E1E2">
                      <a:alpha val="37999"/>
                    </a:srgbClr>
                  </a:gs>
                </a:gsLst>
                <a:lin ang="5400000" scaled="1"/>
              </a:gradFill>
              <a:ln w="9525">
                <a:noFill/>
                <a:round/>
                <a:headEnd/>
                <a:tailEnd/>
              </a:ln>
              <a:effectLst/>
            </p:spPr>
            <p:txBody>
              <a:bodyPr vert="eaVert" wrap="none" anchor="ctr"/>
              <a:lstStyle/>
              <a:p>
                <a:endParaRPr lang="zh-CN" altLang="en-US"/>
              </a:p>
            </p:txBody>
          </p:sp>
        </p:grpSp>
        <p:sp>
          <p:nvSpPr>
            <p:cNvPr id="72" name="Text Box 39"/>
            <p:cNvSpPr txBox="1">
              <a:spLocks noChangeArrowheads="1"/>
            </p:cNvSpPr>
            <p:nvPr/>
          </p:nvSpPr>
          <p:spPr bwMode="auto">
            <a:xfrm>
              <a:off x="4022916" y="2857496"/>
              <a:ext cx="1416145" cy="516271"/>
            </a:xfrm>
            <a:prstGeom prst="rect">
              <a:avLst/>
            </a:prstGeom>
            <a:noFill/>
            <a:ln w="9525">
              <a:noFill/>
              <a:miter lim="800000"/>
              <a:headEnd/>
              <a:tailEnd/>
            </a:ln>
            <a:effectLst/>
          </p:spPr>
          <p:txBody>
            <a:bodyPr wrap="none">
              <a:spAutoFit/>
            </a:bodyPr>
            <a:lstStyle/>
            <a:p>
              <a:pPr algn="ctr" eaLnBrk="0" hangingPunct="0"/>
              <a:r>
                <a:rPr lang="zh-CN" altLang="en-US" sz="2000" b="1" dirty="0">
                  <a:solidFill>
                    <a:srgbClr val="FF0000"/>
                  </a:solidFill>
                  <a:latin typeface="黑体" pitchFamily="49" charset="-122"/>
                  <a:ea typeface="黑体" pitchFamily="49" charset="-122"/>
                </a:rPr>
                <a:t>经济效益</a:t>
              </a:r>
            </a:p>
          </p:txBody>
        </p:sp>
      </p:grpSp>
      <p:sp>
        <p:nvSpPr>
          <p:cNvPr id="77" name="Text Box 3"/>
          <p:cNvSpPr txBox="1">
            <a:spLocks noChangeArrowheads="1"/>
          </p:cNvSpPr>
          <p:nvPr/>
        </p:nvSpPr>
        <p:spPr bwMode="auto">
          <a:xfrm>
            <a:off x="323528" y="260648"/>
            <a:ext cx="8640960" cy="549275"/>
          </a:xfrm>
          <a:prstGeom prst="rect">
            <a:avLst/>
          </a:prstGeom>
          <a:noFill/>
          <a:ln w="9525" algn="ctr">
            <a:noFill/>
            <a:miter lim="800000"/>
            <a:headEnd/>
            <a:tailEnd/>
          </a:ln>
          <a:effectLst/>
        </p:spPr>
        <p:txBody>
          <a:bodyPr anchor="ctr"/>
          <a:lstStyle/>
          <a:p>
            <a:pPr>
              <a:defRPr/>
            </a:pPr>
            <a:r>
              <a:rPr lang="en-US" altLang="zh-CN" sz="3200" b="1" dirty="0" smtClean="0">
                <a:latin typeface="黑体" pitchFamily="49" charset="-122"/>
                <a:ea typeface="黑体" pitchFamily="49" charset="-122"/>
              </a:rPr>
              <a:t>5</a:t>
            </a:r>
            <a:r>
              <a:rPr lang="zh-CN" altLang="en-US" sz="3200" b="1" dirty="0" smtClean="0">
                <a:latin typeface="黑体" pitchFamily="49" charset="-122"/>
                <a:ea typeface="黑体" pitchFamily="49" charset="-122"/>
              </a:rPr>
              <a:t>、应用推广及经济社会效益</a:t>
            </a:r>
          </a:p>
        </p:txBody>
      </p:sp>
    </p:spTree>
  </p:cSld>
  <p:clrMapOvr>
    <a:masterClrMapping/>
  </p:clrMapOvr>
  <p:transition advTm="24828">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AutoShape 4"/>
          <p:cNvSpPr>
            <a:spLocks noChangeArrowheads="1"/>
          </p:cNvSpPr>
          <p:nvPr/>
        </p:nvSpPr>
        <p:spPr bwMode="auto">
          <a:xfrm>
            <a:off x="231219" y="3645024"/>
            <a:ext cx="3929090" cy="2925538"/>
          </a:xfrm>
          <a:prstGeom prst="roundRect">
            <a:avLst>
              <a:gd name="adj" fmla="val 13745"/>
            </a:avLst>
          </a:prstGeom>
          <a:solidFill>
            <a:srgbClr val="FFFFCC"/>
          </a:solidFill>
          <a:ln w="38100">
            <a:solidFill>
              <a:schemeClr val="tx1"/>
            </a:solidFill>
            <a:round/>
            <a:headEnd/>
            <a:tailEnd/>
          </a:ln>
          <a:effectLst/>
        </p:spPr>
        <p:txBody>
          <a:bodyPr anchor="ctr"/>
          <a:lstStyle/>
          <a:p>
            <a:pPr eaLnBrk="0" hangingPunct="0"/>
            <a:endParaRPr lang="zh-CN" altLang="en-US" sz="1400">
              <a:latin typeface="Verdana" pitchFamily="34" charset="0"/>
              <a:ea typeface="宋体" pitchFamily="2" charset="-122"/>
            </a:endParaRPr>
          </a:p>
        </p:txBody>
      </p:sp>
      <p:sp>
        <p:nvSpPr>
          <p:cNvPr id="17" name="AutoShape 4"/>
          <p:cNvSpPr>
            <a:spLocks noChangeArrowheads="1"/>
          </p:cNvSpPr>
          <p:nvPr/>
        </p:nvSpPr>
        <p:spPr bwMode="auto">
          <a:xfrm>
            <a:off x="4786314" y="5000636"/>
            <a:ext cx="3867698" cy="1531736"/>
          </a:xfrm>
          <a:prstGeom prst="roundRect">
            <a:avLst>
              <a:gd name="adj" fmla="val 13745"/>
            </a:avLst>
          </a:prstGeom>
          <a:solidFill>
            <a:srgbClr val="FFFFCC"/>
          </a:solidFill>
          <a:ln w="38100">
            <a:solidFill>
              <a:schemeClr val="tx1"/>
            </a:solidFill>
            <a:round/>
            <a:headEnd/>
            <a:tailEnd/>
          </a:ln>
          <a:effectLst/>
        </p:spPr>
        <p:txBody>
          <a:bodyPr anchor="ctr"/>
          <a:lstStyle/>
          <a:p>
            <a:pPr eaLnBrk="0" hangingPunct="0"/>
            <a:endParaRPr lang="zh-CN" altLang="en-US" sz="1400">
              <a:latin typeface="Verdana" pitchFamily="34" charset="0"/>
              <a:ea typeface="宋体" pitchFamily="2" charset="-122"/>
            </a:endParaRPr>
          </a:p>
        </p:txBody>
      </p:sp>
      <p:sp>
        <p:nvSpPr>
          <p:cNvPr id="36" name="AutoShape 7"/>
          <p:cNvSpPr>
            <a:spLocks noChangeArrowheads="1"/>
          </p:cNvSpPr>
          <p:nvPr/>
        </p:nvSpPr>
        <p:spPr bwMode="auto">
          <a:xfrm>
            <a:off x="4304077" y="5325531"/>
            <a:ext cx="339931" cy="290499"/>
          </a:xfrm>
          <a:prstGeom prst="chevron">
            <a:avLst>
              <a:gd name="adj" fmla="val 52514"/>
            </a:avLst>
          </a:prstGeom>
          <a:solidFill>
            <a:schemeClr val="accent1"/>
          </a:solidFill>
          <a:ln w="9525">
            <a:noFill/>
            <a:miter lim="800000"/>
            <a:headEnd/>
            <a:tailEnd/>
          </a:ln>
          <a:effectLst/>
        </p:spPr>
        <p:txBody>
          <a:bodyPr wrap="none" anchor="ctr"/>
          <a:lstStyle/>
          <a:p>
            <a:endParaRPr lang="zh-CN" altLang="en-US"/>
          </a:p>
        </p:txBody>
      </p:sp>
      <p:sp>
        <p:nvSpPr>
          <p:cNvPr id="49" name="Text Box 42"/>
          <p:cNvSpPr txBox="1">
            <a:spLocks noChangeArrowheads="1"/>
          </p:cNvSpPr>
          <p:nvPr/>
        </p:nvSpPr>
        <p:spPr bwMode="auto">
          <a:xfrm>
            <a:off x="487375" y="3854659"/>
            <a:ext cx="3560738" cy="2554545"/>
          </a:xfrm>
          <a:prstGeom prst="rect">
            <a:avLst/>
          </a:prstGeom>
          <a:noFill/>
          <a:ln w="9525">
            <a:noFill/>
            <a:miter lim="800000"/>
            <a:headEnd/>
            <a:tailEnd/>
          </a:ln>
          <a:effectLst/>
        </p:spPr>
        <p:txBody>
          <a:bodyPr wrap="square">
            <a:spAutoFit/>
          </a:bodyPr>
          <a:lstStyle/>
          <a:p>
            <a:pPr algn="just">
              <a:spcBef>
                <a:spcPct val="50000"/>
              </a:spcBef>
            </a:pPr>
            <a:r>
              <a:rPr lang="zh-CN" altLang="en-US" sz="2000" dirty="0" smtClean="0">
                <a:latin typeface="Times New Roman" pitchFamily="18" charset="0"/>
                <a:ea typeface="黑体" pitchFamily="49" charset="-122"/>
                <a:cs typeface="Times New Roman" pitchFamily="18" charset="0"/>
              </a:rPr>
              <a:t>改造后平均供热蒸汽</a:t>
            </a:r>
            <a:r>
              <a:rPr lang="zh-CN" altLang="en-US" sz="2000" dirty="0" smtClean="0">
                <a:solidFill>
                  <a:srgbClr val="FF0000"/>
                </a:solidFill>
                <a:latin typeface="Times New Roman" pitchFamily="18" charset="0"/>
                <a:ea typeface="黑体" pitchFamily="49" charset="-122"/>
                <a:cs typeface="Times New Roman" pitchFamily="18" charset="0"/>
              </a:rPr>
              <a:t>压力</a:t>
            </a:r>
            <a:r>
              <a:rPr lang="en-US" altLang="en-US" sz="2000" dirty="0" smtClean="0">
                <a:latin typeface="Times New Roman" pitchFamily="18" charset="0"/>
                <a:ea typeface="黑体" pitchFamily="49" charset="-122"/>
                <a:cs typeface="Times New Roman" pitchFamily="18" charset="0"/>
              </a:rPr>
              <a:t>45kPa</a:t>
            </a:r>
            <a:r>
              <a:rPr lang="zh-CN" altLang="en-US" sz="2000" dirty="0" smtClean="0">
                <a:latin typeface="Times New Roman" pitchFamily="18" charset="0"/>
                <a:ea typeface="黑体" pitchFamily="49" charset="-122"/>
                <a:cs typeface="Times New Roman" pitchFamily="18" charset="0"/>
              </a:rPr>
              <a:t>、</a:t>
            </a:r>
            <a:r>
              <a:rPr lang="zh-CN" altLang="en-US" sz="2000" dirty="0" smtClean="0">
                <a:solidFill>
                  <a:srgbClr val="FF0000"/>
                </a:solidFill>
                <a:latin typeface="Times New Roman" pitchFamily="18" charset="0"/>
                <a:ea typeface="黑体" pitchFamily="49" charset="-122"/>
                <a:cs typeface="Times New Roman" pitchFamily="18" charset="0"/>
              </a:rPr>
              <a:t>温度</a:t>
            </a:r>
            <a:r>
              <a:rPr lang="en-US" altLang="en-US" sz="2000" dirty="0" smtClean="0">
                <a:latin typeface="Times New Roman" pitchFamily="18" charset="0"/>
                <a:ea typeface="黑体" pitchFamily="49" charset="-122"/>
                <a:cs typeface="Times New Roman" pitchFamily="18" charset="0"/>
              </a:rPr>
              <a:t>78</a:t>
            </a:r>
            <a:r>
              <a:rPr lang="zh-CN" altLang="en-US" sz="2000" dirty="0" smtClean="0">
                <a:latin typeface="Times New Roman" pitchFamily="18" charset="0"/>
                <a:ea typeface="黑体" pitchFamily="49" charset="-122"/>
                <a:cs typeface="Times New Roman" pitchFamily="18" charset="0"/>
              </a:rPr>
              <a:t>℃，分别比改造前</a:t>
            </a:r>
            <a:r>
              <a:rPr lang="zh-CN" altLang="en-US" sz="2000" dirty="0" smtClean="0">
                <a:solidFill>
                  <a:srgbClr val="FF0000"/>
                </a:solidFill>
                <a:latin typeface="Times New Roman" pitchFamily="18" charset="0"/>
                <a:ea typeface="黑体" pitchFamily="49" charset="-122"/>
                <a:cs typeface="Times New Roman" pitchFamily="18" charset="0"/>
              </a:rPr>
              <a:t>下降</a:t>
            </a:r>
            <a:r>
              <a:rPr lang="en-US" altLang="en-US" sz="2000" dirty="0" smtClean="0">
                <a:solidFill>
                  <a:srgbClr val="FF0000"/>
                </a:solidFill>
                <a:latin typeface="Times New Roman" pitchFamily="18" charset="0"/>
                <a:ea typeface="黑体" pitchFamily="49" charset="-122"/>
                <a:cs typeface="Times New Roman" pitchFamily="18" charset="0"/>
              </a:rPr>
              <a:t>155kPa</a:t>
            </a:r>
            <a:r>
              <a:rPr lang="zh-CN" altLang="en-US" sz="2000" dirty="0" smtClean="0">
                <a:solidFill>
                  <a:srgbClr val="FF0000"/>
                </a:solidFill>
                <a:latin typeface="Times New Roman" pitchFamily="18" charset="0"/>
                <a:ea typeface="黑体" pitchFamily="49" charset="-122"/>
                <a:cs typeface="Times New Roman" pitchFamily="18" charset="0"/>
              </a:rPr>
              <a:t>、</a:t>
            </a:r>
            <a:r>
              <a:rPr lang="en-US" altLang="en-US" sz="2000" dirty="0" smtClean="0">
                <a:solidFill>
                  <a:srgbClr val="FF0000"/>
                </a:solidFill>
                <a:latin typeface="Times New Roman" pitchFamily="18" charset="0"/>
                <a:ea typeface="黑体" pitchFamily="49" charset="-122"/>
                <a:cs typeface="Times New Roman" pitchFamily="18" charset="0"/>
              </a:rPr>
              <a:t>163</a:t>
            </a:r>
            <a:r>
              <a:rPr lang="zh-CN" altLang="en-US" sz="2000" dirty="0" smtClean="0">
                <a:solidFill>
                  <a:srgbClr val="FF0000"/>
                </a:solidFill>
                <a:latin typeface="Times New Roman" pitchFamily="18" charset="0"/>
                <a:ea typeface="黑体" pitchFamily="49" charset="-122"/>
                <a:cs typeface="Times New Roman" pitchFamily="18" charset="0"/>
              </a:rPr>
              <a:t>℃</a:t>
            </a:r>
            <a:r>
              <a:rPr lang="zh-CN" altLang="en-US" sz="2000" dirty="0" smtClean="0">
                <a:latin typeface="Times New Roman" pitchFamily="18" charset="0"/>
                <a:ea typeface="黑体" pitchFamily="49" charset="-122"/>
                <a:cs typeface="Times New Roman" pitchFamily="18" charset="0"/>
              </a:rPr>
              <a:t>，供热蒸汽焓值由</a:t>
            </a:r>
            <a:r>
              <a:rPr lang="en-US" altLang="en-US" sz="2000" dirty="0" smtClean="0">
                <a:latin typeface="Times New Roman" pitchFamily="18" charset="0"/>
                <a:ea typeface="黑体" pitchFamily="49" charset="-122"/>
                <a:cs typeface="Times New Roman" pitchFamily="18" charset="0"/>
              </a:rPr>
              <a:t>2954.8kJ/kg</a:t>
            </a:r>
            <a:r>
              <a:rPr lang="zh-CN" altLang="en-US" sz="2000" dirty="0" smtClean="0">
                <a:latin typeface="Times New Roman" pitchFamily="18" charset="0"/>
                <a:ea typeface="黑体" pitchFamily="49" charset="-122"/>
                <a:cs typeface="Times New Roman" pitchFamily="18" charset="0"/>
              </a:rPr>
              <a:t>、下降到</a:t>
            </a:r>
            <a:r>
              <a:rPr lang="en-US" altLang="en-US" sz="2000" dirty="0" smtClean="0">
                <a:latin typeface="Times New Roman" pitchFamily="18" charset="0"/>
                <a:ea typeface="黑体" pitchFamily="49" charset="-122"/>
                <a:cs typeface="Times New Roman" pitchFamily="18" charset="0"/>
              </a:rPr>
              <a:t>2640 kJ/kg</a:t>
            </a:r>
            <a:r>
              <a:rPr lang="zh-CN" altLang="en-US" sz="2000" dirty="0" smtClean="0">
                <a:latin typeface="Times New Roman" pitchFamily="18" charset="0"/>
                <a:ea typeface="黑体" pitchFamily="49" charset="-122"/>
                <a:cs typeface="Times New Roman" pitchFamily="18" charset="0"/>
              </a:rPr>
              <a:t>，从系统中每供</a:t>
            </a:r>
            <a:r>
              <a:rPr lang="en-US" altLang="en-US" sz="2000" dirty="0" smtClean="0">
                <a:latin typeface="Times New Roman" pitchFamily="18" charset="0"/>
                <a:ea typeface="黑体" pitchFamily="49" charset="-122"/>
                <a:cs typeface="Times New Roman" pitchFamily="18" charset="0"/>
              </a:rPr>
              <a:t>1</a:t>
            </a:r>
            <a:r>
              <a:rPr lang="zh-CN" altLang="en-US" sz="2000" dirty="0" smtClean="0">
                <a:latin typeface="Times New Roman" pitchFamily="18" charset="0"/>
                <a:ea typeface="黑体" pitchFamily="49" charset="-122"/>
                <a:cs typeface="Times New Roman" pitchFamily="18" charset="0"/>
              </a:rPr>
              <a:t>公斤</a:t>
            </a:r>
            <a:r>
              <a:rPr lang="en-US" altLang="en-US" sz="2000" dirty="0" smtClean="0">
                <a:latin typeface="Times New Roman" pitchFamily="18" charset="0"/>
                <a:ea typeface="黑体" pitchFamily="49" charset="-122"/>
                <a:cs typeface="Times New Roman" pitchFamily="18" charset="0"/>
              </a:rPr>
              <a:t>/</a:t>
            </a:r>
            <a:r>
              <a:rPr lang="zh-CN" altLang="en-US" sz="2000" dirty="0" smtClean="0">
                <a:latin typeface="Times New Roman" pitchFamily="18" charset="0"/>
                <a:ea typeface="黑体" pitchFamily="49" charset="-122"/>
                <a:cs typeface="Times New Roman" pitchFamily="18" charset="0"/>
              </a:rPr>
              <a:t>秒的蒸汽热量、与改造前供热方式比多转换成动力能</a:t>
            </a:r>
            <a:r>
              <a:rPr lang="en-US" altLang="en-US" sz="2000" dirty="0" smtClean="0">
                <a:latin typeface="Times New Roman" pitchFamily="18" charset="0"/>
                <a:ea typeface="黑体" pitchFamily="49" charset="-122"/>
                <a:cs typeface="Times New Roman" pitchFamily="18" charset="0"/>
              </a:rPr>
              <a:t>314.8</a:t>
            </a:r>
            <a:r>
              <a:rPr lang="zh-CN" altLang="en-US" sz="2000" dirty="0" smtClean="0">
                <a:latin typeface="Times New Roman" pitchFamily="18" charset="0"/>
                <a:ea typeface="黑体" pitchFamily="49" charset="-122"/>
                <a:cs typeface="Times New Roman" pitchFamily="18" charset="0"/>
              </a:rPr>
              <a:t>千瓦。</a:t>
            </a:r>
          </a:p>
        </p:txBody>
      </p:sp>
      <p:sp>
        <p:nvSpPr>
          <p:cNvPr id="50" name="Text Box 43"/>
          <p:cNvSpPr txBox="1">
            <a:spLocks noChangeArrowheads="1"/>
          </p:cNvSpPr>
          <p:nvPr/>
        </p:nvSpPr>
        <p:spPr bwMode="auto">
          <a:xfrm>
            <a:off x="5011790" y="5085822"/>
            <a:ext cx="3560738" cy="1446550"/>
          </a:xfrm>
          <a:prstGeom prst="rect">
            <a:avLst/>
          </a:prstGeom>
          <a:noFill/>
          <a:ln w="9525">
            <a:noFill/>
            <a:miter lim="800000"/>
            <a:headEnd/>
            <a:tailEnd/>
          </a:ln>
          <a:effectLst/>
        </p:spPr>
        <p:txBody>
          <a:bodyPr wrap="square">
            <a:spAutoFit/>
          </a:bodyPr>
          <a:lstStyle/>
          <a:p>
            <a:pPr algn="just">
              <a:spcBef>
                <a:spcPct val="50000"/>
              </a:spcBef>
            </a:pPr>
            <a:r>
              <a:rPr lang="zh-CN" altLang="en-US" sz="2200" dirty="0" smtClean="0">
                <a:latin typeface="Times New Roman" pitchFamily="18" charset="0"/>
                <a:ea typeface="黑体" pitchFamily="49" charset="-122"/>
                <a:cs typeface="Times New Roman" pitchFamily="18" charset="0"/>
              </a:rPr>
              <a:t>供暖期机组</a:t>
            </a:r>
            <a:r>
              <a:rPr lang="zh-CN" altLang="en-US" sz="2000" dirty="0" smtClean="0">
                <a:solidFill>
                  <a:srgbClr val="FF0000"/>
                </a:solidFill>
                <a:latin typeface="Times New Roman" pitchFamily="18" charset="0"/>
                <a:ea typeface="黑体" pitchFamily="49" charset="-122"/>
                <a:cs typeface="Times New Roman" pitchFamily="18" charset="0"/>
              </a:rPr>
              <a:t>煤耗下降</a:t>
            </a:r>
            <a:r>
              <a:rPr lang="en-US" altLang="zh-CN" sz="2000" dirty="0" smtClean="0">
                <a:solidFill>
                  <a:srgbClr val="FF0000"/>
                </a:solidFill>
                <a:latin typeface="Times New Roman" pitchFamily="18" charset="0"/>
                <a:ea typeface="黑体" pitchFamily="49" charset="-122"/>
                <a:cs typeface="Times New Roman" pitchFamily="18" charset="0"/>
              </a:rPr>
              <a:t>106.4g/kWh</a:t>
            </a:r>
            <a:r>
              <a:rPr lang="zh-CN" altLang="en-US" sz="2200" dirty="0" smtClean="0">
                <a:latin typeface="Times New Roman" pitchFamily="18" charset="0"/>
                <a:ea typeface="黑体" pitchFamily="49" charset="-122"/>
                <a:cs typeface="Times New Roman" pitchFamily="18" charset="0"/>
              </a:rPr>
              <a:t>以上，年总</a:t>
            </a:r>
            <a:r>
              <a:rPr lang="zh-CN" altLang="en-US" sz="2000" dirty="0" smtClean="0">
                <a:solidFill>
                  <a:srgbClr val="FF0000"/>
                </a:solidFill>
                <a:latin typeface="Times New Roman" pitchFamily="18" charset="0"/>
                <a:ea typeface="黑体" pitchFamily="49" charset="-122"/>
                <a:cs typeface="Times New Roman" pitchFamily="18" charset="0"/>
              </a:rPr>
              <a:t>节煤量</a:t>
            </a:r>
            <a:r>
              <a:rPr lang="en-US" altLang="zh-CN" sz="2000" dirty="0" smtClean="0">
                <a:solidFill>
                  <a:srgbClr val="FF0000"/>
                </a:solidFill>
                <a:latin typeface="Times New Roman" pitchFamily="18" charset="0"/>
                <a:ea typeface="黑体" pitchFamily="49" charset="-122"/>
                <a:cs typeface="Times New Roman" pitchFamily="18" charset="0"/>
              </a:rPr>
              <a:t>8.02</a:t>
            </a:r>
            <a:r>
              <a:rPr lang="zh-CN" altLang="en-US" sz="2000" dirty="0" smtClean="0">
                <a:solidFill>
                  <a:srgbClr val="FF0000"/>
                </a:solidFill>
                <a:latin typeface="Times New Roman" pitchFamily="18" charset="0"/>
                <a:ea typeface="黑体" pitchFamily="49" charset="-122"/>
                <a:cs typeface="Times New Roman" pitchFamily="18" charset="0"/>
              </a:rPr>
              <a:t>万吨，年减少二氧化碳排放</a:t>
            </a:r>
            <a:r>
              <a:rPr lang="en-US" altLang="zh-CN" sz="2000" dirty="0" smtClean="0">
                <a:solidFill>
                  <a:srgbClr val="FF0000"/>
                </a:solidFill>
                <a:latin typeface="Times New Roman" pitchFamily="18" charset="0"/>
                <a:ea typeface="黑体" pitchFamily="49" charset="-122"/>
                <a:cs typeface="Times New Roman" pitchFamily="18" charset="0"/>
              </a:rPr>
              <a:t>21.17</a:t>
            </a:r>
            <a:r>
              <a:rPr lang="zh-CN" altLang="en-US" sz="2000" dirty="0" smtClean="0">
                <a:solidFill>
                  <a:srgbClr val="FF0000"/>
                </a:solidFill>
                <a:latin typeface="Times New Roman" pitchFamily="18" charset="0"/>
                <a:ea typeface="黑体" pitchFamily="49" charset="-122"/>
                <a:cs typeface="Times New Roman" pitchFamily="18" charset="0"/>
              </a:rPr>
              <a:t>万吨</a:t>
            </a:r>
            <a:r>
              <a:rPr lang="zh-CN" altLang="en-US" sz="2200" dirty="0" smtClean="0">
                <a:latin typeface="Times New Roman" pitchFamily="18" charset="0"/>
                <a:ea typeface="黑体" pitchFamily="49" charset="-122"/>
                <a:cs typeface="Times New Roman" pitchFamily="18" charset="0"/>
              </a:rPr>
              <a:t>。</a:t>
            </a:r>
            <a:endParaRPr lang="zh-CN" altLang="en-US" sz="2200" dirty="0">
              <a:latin typeface="Times New Roman" pitchFamily="18" charset="0"/>
              <a:ea typeface="黑体" pitchFamily="49" charset="-122"/>
              <a:cs typeface="Times New Roman" pitchFamily="18" charset="0"/>
            </a:endParaRPr>
          </a:p>
        </p:txBody>
      </p:sp>
      <p:sp>
        <p:nvSpPr>
          <p:cNvPr id="51" name="矩形 50"/>
          <p:cNvSpPr/>
          <p:nvPr/>
        </p:nvSpPr>
        <p:spPr>
          <a:xfrm>
            <a:off x="251520" y="1556792"/>
            <a:ext cx="4032448" cy="800219"/>
          </a:xfrm>
          <a:prstGeom prst="rect">
            <a:avLst/>
          </a:prstGeom>
        </p:spPr>
        <p:txBody>
          <a:bodyPr wrap="square">
            <a:spAutoFit/>
          </a:bodyPr>
          <a:lstStyle/>
          <a:p>
            <a:r>
              <a:rPr lang="zh-CN" altLang="en-US" sz="2400" b="1" kern="0" dirty="0" smtClean="0">
                <a:solidFill>
                  <a:srgbClr val="FF0000"/>
                </a:solidFill>
                <a:latin typeface="黑体" pitchFamily="2" charset="-122"/>
                <a:ea typeface="黑体" pitchFamily="2" charset="-122"/>
              </a:rPr>
              <a:t>工程应用  </a:t>
            </a:r>
            <a:r>
              <a:rPr lang="zh-CN" altLang="en-US" sz="2400" b="1" kern="0" dirty="0" smtClean="0">
                <a:latin typeface="黑体" pitchFamily="2" charset="-122"/>
                <a:ea typeface="黑体" pitchFamily="2" charset="-122"/>
              </a:rPr>
              <a:t>湿冷机组低位能</a:t>
            </a:r>
            <a:r>
              <a:rPr lang="zh-CN" altLang="en-US" sz="2200" b="1" kern="0" dirty="0" smtClean="0">
                <a:latin typeface="黑体" pitchFamily="2" charset="-122"/>
                <a:ea typeface="黑体" pitchFamily="2" charset="-122"/>
              </a:rPr>
              <a:t>分级混合加热供暖技术</a:t>
            </a:r>
            <a:endParaRPr lang="en-US" altLang="zh-CN" sz="2200" kern="0" dirty="0" smtClean="0">
              <a:latin typeface="黑体" pitchFamily="2" charset="-122"/>
              <a:ea typeface="黑体" pitchFamily="2" charset="-122"/>
            </a:endParaRPr>
          </a:p>
        </p:txBody>
      </p:sp>
      <p:pic>
        <p:nvPicPr>
          <p:cNvPr id="37" name="图片 87"/>
          <p:cNvPicPr>
            <a:picLocks noChangeAspect="1" noChangeArrowheads="1"/>
          </p:cNvPicPr>
          <p:nvPr/>
        </p:nvPicPr>
        <p:blipFill>
          <a:blip r:embed="rId2" cstate="print"/>
          <a:srcRect/>
          <a:stretch>
            <a:fillRect/>
          </a:stretch>
        </p:blipFill>
        <p:spPr bwMode="auto">
          <a:xfrm>
            <a:off x="4314827" y="1124744"/>
            <a:ext cx="4217613" cy="2952328"/>
          </a:xfrm>
          <a:prstGeom prst="rect">
            <a:avLst/>
          </a:prstGeom>
          <a:noFill/>
          <a:ln w="9525">
            <a:noFill/>
            <a:miter lim="800000"/>
            <a:headEnd/>
            <a:tailEnd/>
          </a:ln>
        </p:spPr>
      </p:pic>
      <p:sp>
        <p:nvSpPr>
          <p:cNvPr id="43" name="矩形 42"/>
          <p:cNvSpPr/>
          <p:nvPr/>
        </p:nvSpPr>
        <p:spPr>
          <a:xfrm>
            <a:off x="4499992" y="4149080"/>
            <a:ext cx="3816424" cy="707886"/>
          </a:xfrm>
          <a:prstGeom prst="rect">
            <a:avLst/>
          </a:prstGeom>
        </p:spPr>
        <p:txBody>
          <a:bodyPr wrap="square">
            <a:spAutoFit/>
          </a:bodyPr>
          <a:lstStyle/>
          <a:p>
            <a:pPr algn="ctr"/>
            <a:r>
              <a:rPr lang="zh-CN" altLang="en-US" sz="2000" b="1" dirty="0" smtClean="0">
                <a:latin typeface="Times New Roman" pitchFamily="18" charset="0"/>
                <a:ea typeface="楷体" pitchFamily="49" charset="-122"/>
                <a:cs typeface="Times New Roman" pitchFamily="18" charset="0"/>
              </a:rPr>
              <a:t>研制的新型低压转子应用于吉林热电厂</a:t>
            </a:r>
            <a:r>
              <a:rPr lang="en-US" altLang="en-US" sz="2000" b="1" dirty="0" smtClean="0">
                <a:latin typeface="Times New Roman" pitchFamily="18" charset="0"/>
                <a:ea typeface="楷体" pitchFamily="49" charset="-122"/>
                <a:cs typeface="Times New Roman" pitchFamily="18" charset="0"/>
              </a:rPr>
              <a:t>220MW</a:t>
            </a:r>
            <a:r>
              <a:rPr lang="zh-CN" altLang="en-US" sz="2000" b="1" dirty="0" smtClean="0">
                <a:latin typeface="Times New Roman" pitchFamily="18" charset="0"/>
                <a:ea typeface="楷体" pitchFamily="49" charset="-122"/>
                <a:cs typeface="Times New Roman" pitchFamily="18" charset="0"/>
              </a:rPr>
              <a:t>湿冷机组</a:t>
            </a:r>
          </a:p>
        </p:txBody>
      </p:sp>
      <p:sp>
        <p:nvSpPr>
          <p:cNvPr id="52" name="Text Box 3"/>
          <p:cNvSpPr txBox="1">
            <a:spLocks noChangeArrowheads="1"/>
          </p:cNvSpPr>
          <p:nvPr/>
        </p:nvSpPr>
        <p:spPr bwMode="auto">
          <a:xfrm>
            <a:off x="323528" y="260648"/>
            <a:ext cx="8640960" cy="549275"/>
          </a:xfrm>
          <a:prstGeom prst="rect">
            <a:avLst/>
          </a:prstGeom>
          <a:noFill/>
          <a:ln w="9525" algn="ctr">
            <a:noFill/>
            <a:miter lim="800000"/>
            <a:headEnd/>
            <a:tailEnd/>
          </a:ln>
          <a:effectLst/>
        </p:spPr>
        <p:txBody>
          <a:bodyPr anchor="ctr"/>
          <a:lstStyle/>
          <a:p>
            <a:pPr>
              <a:defRPr/>
            </a:pPr>
            <a:r>
              <a:rPr lang="en-US" altLang="zh-CN" sz="3200" b="1" dirty="0" smtClean="0">
                <a:latin typeface="黑体" pitchFamily="49" charset="-122"/>
                <a:ea typeface="黑体" pitchFamily="49" charset="-122"/>
              </a:rPr>
              <a:t>5</a:t>
            </a:r>
            <a:r>
              <a:rPr lang="zh-CN" altLang="en-US" sz="3200" b="1" dirty="0" smtClean="0">
                <a:latin typeface="黑体" pitchFamily="49" charset="-122"/>
                <a:ea typeface="黑体" pitchFamily="49" charset="-122"/>
              </a:rPr>
              <a:t>、应用推广及经济社会效益</a:t>
            </a:r>
          </a:p>
        </p:txBody>
      </p:sp>
      <p:grpSp>
        <p:nvGrpSpPr>
          <p:cNvPr id="2" name="组合 10"/>
          <p:cNvGrpSpPr/>
          <p:nvPr/>
        </p:nvGrpSpPr>
        <p:grpSpPr>
          <a:xfrm>
            <a:off x="1244343" y="2388242"/>
            <a:ext cx="1590282" cy="1183407"/>
            <a:chOff x="738158" y="2428868"/>
            <a:chExt cx="1684254" cy="1407958"/>
          </a:xfrm>
        </p:grpSpPr>
        <p:sp>
          <p:nvSpPr>
            <p:cNvPr id="12" name="Oval 14"/>
            <p:cNvSpPr>
              <a:spLocks noChangeArrowheads="1"/>
            </p:cNvSpPr>
            <p:nvPr/>
          </p:nvSpPr>
          <p:spPr bwMode="auto">
            <a:xfrm>
              <a:off x="738158" y="2428868"/>
              <a:ext cx="1684254" cy="1407958"/>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9525">
              <a:noFill/>
              <a:round/>
              <a:headEnd/>
              <a:tailEnd/>
            </a:ln>
            <a:effectLst/>
          </p:spPr>
          <p:txBody>
            <a:bodyPr wrap="none" anchor="ctr">
              <a:spAutoFit/>
            </a:bodyPr>
            <a:lstStyle/>
            <a:p>
              <a:endParaRPr lang="zh-CN" altLang="en-US"/>
            </a:p>
          </p:txBody>
        </p:sp>
        <p:sp>
          <p:nvSpPr>
            <p:cNvPr id="13" name="Oval 15"/>
            <p:cNvSpPr>
              <a:spLocks noChangeArrowheads="1"/>
            </p:cNvSpPr>
            <p:nvPr/>
          </p:nvSpPr>
          <p:spPr bwMode="auto">
            <a:xfrm>
              <a:off x="738158" y="2428868"/>
              <a:ext cx="1684254" cy="1407958"/>
            </a:xfrm>
            <a:prstGeom prst="ellipse">
              <a:avLst/>
            </a:prstGeom>
            <a:gradFill rotWithShape="1">
              <a:gsLst>
                <a:gs pos="0">
                  <a:schemeClr val="folHlink">
                    <a:alpha val="31999"/>
                  </a:schemeClr>
                </a:gs>
                <a:gs pos="100000">
                  <a:schemeClr val="folHlink">
                    <a:gamma/>
                    <a:shade val="0"/>
                    <a:invGamma/>
                    <a:alpha val="89999"/>
                  </a:schemeClr>
                </a:gs>
              </a:gsLst>
              <a:lin ang="2700000" scaled="1"/>
            </a:gradFill>
            <a:ln w="9525">
              <a:noFill/>
              <a:round/>
              <a:headEnd/>
              <a:tailEnd/>
            </a:ln>
            <a:effectLst/>
          </p:spPr>
          <p:txBody>
            <a:bodyPr wrap="none" anchor="ctr">
              <a:spAutoFit/>
            </a:bodyPr>
            <a:lstStyle/>
            <a:p>
              <a:endParaRPr lang="zh-CN" altLang="en-US"/>
            </a:p>
          </p:txBody>
        </p:sp>
        <p:sp>
          <p:nvSpPr>
            <p:cNvPr id="14" name="Oval 16"/>
            <p:cNvSpPr>
              <a:spLocks noChangeArrowheads="1"/>
            </p:cNvSpPr>
            <p:nvPr/>
          </p:nvSpPr>
          <p:spPr bwMode="auto">
            <a:xfrm>
              <a:off x="848035" y="2520259"/>
              <a:ext cx="1464501" cy="1223850"/>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9525">
              <a:noFill/>
              <a:round/>
              <a:headEnd/>
              <a:tailEnd/>
            </a:ln>
            <a:effectLst/>
          </p:spPr>
          <p:txBody>
            <a:bodyPr anchor="ctr">
              <a:spAutoFit/>
            </a:bodyPr>
            <a:lstStyle/>
            <a:p>
              <a:endParaRPr lang="zh-CN" altLang="en-US"/>
            </a:p>
          </p:txBody>
        </p:sp>
        <p:sp>
          <p:nvSpPr>
            <p:cNvPr id="15" name="Oval 17"/>
            <p:cNvSpPr>
              <a:spLocks noChangeArrowheads="1"/>
            </p:cNvSpPr>
            <p:nvPr/>
          </p:nvSpPr>
          <p:spPr bwMode="auto">
            <a:xfrm>
              <a:off x="849605" y="2522908"/>
              <a:ext cx="1464501" cy="1223850"/>
            </a:xfrm>
            <a:prstGeom prst="ellipse">
              <a:avLst/>
            </a:prstGeom>
            <a:gradFill rotWithShape="1">
              <a:gsLst>
                <a:gs pos="0">
                  <a:schemeClr val="folHlink">
                    <a:gamma/>
                    <a:shade val="63529"/>
                    <a:invGamma/>
                  </a:schemeClr>
                </a:gs>
                <a:gs pos="100000">
                  <a:schemeClr val="folHlink">
                    <a:alpha val="0"/>
                  </a:schemeClr>
                </a:gs>
              </a:gsLst>
              <a:lin ang="2700000" scaled="1"/>
            </a:gradFill>
            <a:ln w="9525">
              <a:noFill/>
              <a:round/>
              <a:headEnd/>
              <a:tailEnd/>
            </a:ln>
            <a:effectLst/>
          </p:spPr>
          <p:txBody>
            <a:bodyPr anchor="ctr">
              <a:spAutoFit/>
            </a:bodyPr>
            <a:lstStyle/>
            <a:p>
              <a:endParaRPr lang="zh-CN" altLang="en-US"/>
            </a:p>
          </p:txBody>
        </p:sp>
        <p:sp>
          <p:nvSpPr>
            <p:cNvPr id="16" name="Oval 18"/>
            <p:cNvSpPr>
              <a:spLocks noChangeArrowheads="1"/>
            </p:cNvSpPr>
            <p:nvPr/>
          </p:nvSpPr>
          <p:spPr bwMode="auto">
            <a:xfrm>
              <a:off x="921809" y="2582512"/>
              <a:ext cx="1318521" cy="1101995"/>
            </a:xfrm>
            <a:prstGeom prst="ellipse">
              <a:avLst/>
            </a:prstGeom>
            <a:solidFill>
              <a:srgbClr val="333333"/>
            </a:solidFill>
            <a:ln w="9525">
              <a:noFill/>
              <a:round/>
              <a:headEnd/>
              <a:tailEnd/>
            </a:ln>
            <a:effectLst/>
          </p:spPr>
          <p:txBody>
            <a:bodyPr anchor="ctr">
              <a:spAutoFit/>
            </a:bodyPr>
            <a:lstStyle/>
            <a:p>
              <a:endParaRPr lang="zh-CN" altLang="en-US"/>
            </a:p>
          </p:txBody>
        </p:sp>
        <p:grpSp>
          <p:nvGrpSpPr>
            <p:cNvPr id="3" name="Group 19"/>
            <p:cNvGrpSpPr>
              <a:grpSpLocks/>
            </p:cNvGrpSpPr>
            <p:nvPr/>
          </p:nvGrpSpPr>
          <p:grpSpPr bwMode="auto">
            <a:xfrm>
              <a:off x="942215" y="2598406"/>
              <a:ext cx="1276140" cy="1066233"/>
              <a:chOff x="0" y="0"/>
              <a:chExt cx="1252" cy="1252"/>
            </a:xfrm>
          </p:grpSpPr>
          <p:sp>
            <p:nvSpPr>
              <p:cNvPr id="20" name="Oval 20"/>
              <p:cNvSpPr>
                <a:spLocks noChangeArrowheads="1"/>
              </p:cNvSpPr>
              <p:nvPr/>
            </p:nvSpPr>
            <p:spPr bwMode="auto">
              <a:xfrm>
                <a:off x="0" y="0"/>
                <a:ext cx="1252" cy="1252"/>
              </a:xfrm>
              <a:prstGeom prst="ellipse">
                <a:avLst/>
              </a:prstGeom>
              <a:gradFill rotWithShape="1">
                <a:gsLst>
                  <a:gs pos="0">
                    <a:srgbClr val="D6E1E2">
                      <a:gamma/>
                      <a:shade val="46275"/>
                      <a:invGamma/>
                    </a:srgbClr>
                  </a:gs>
                  <a:gs pos="100000">
                    <a:srgbClr val="D6E1E2"/>
                  </a:gs>
                </a:gsLst>
                <a:lin ang="5400000" scaled="1"/>
              </a:gradFill>
              <a:ln w="9525">
                <a:noFill/>
                <a:round/>
                <a:headEnd/>
                <a:tailEnd/>
              </a:ln>
              <a:effectLst/>
            </p:spPr>
            <p:txBody>
              <a:bodyPr vert="eaVert" wrap="none" anchor="ctr"/>
              <a:lstStyle/>
              <a:p>
                <a:endParaRPr lang="zh-CN" altLang="en-US"/>
              </a:p>
            </p:txBody>
          </p:sp>
          <p:sp>
            <p:nvSpPr>
              <p:cNvPr id="21" name="Oval 21"/>
              <p:cNvSpPr>
                <a:spLocks noChangeArrowheads="1"/>
              </p:cNvSpPr>
              <p:nvPr/>
            </p:nvSpPr>
            <p:spPr bwMode="auto">
              <a:xfrm>
                <a:off x="16" y="7"/>
                <a:ext cx="1222" cy="1221"/>
              </a:xfrm>
              <a:prstGeom prst="ellipse">
                <a:avLst/>
              </a:prstGeom>
              <a:gradFill rotWithShape="1">
                <a:gsLst>
                  <a:gs pos="0">
                    <a:srgbClr val="D6E1E2">
                      <a:alpha val="0"/>
                    </a:srgbClr>
                  </a:gs>
                  <a:gs pos="100000">
                    <a:srgbClr val="D6E1E2">
                      <a:gamma/>
                      <a:tint val="34902"/>
                      <a:invGamma/>
                    </a:srgbClr>
                  </a:gs>
                </a:gsLst>
                <a:lin ang="5400000" scaled="1"/>
              </a:gradFill>
              <a:ln w="9525">
                <a:noFill/>
                <a:round/>
                <a:headEnd/>
                <a:tailEnd/>
              </a:ln>
              <a:effectLst/>
            </p:spPr>
            <p:txBody>
              <a:bodyPr vert="eaVert" wrap="none" anchor="ctr"/>
              <a:lstStyle/>
              <a:p>
                <a:endParaRPr lang="zh-CN" altLang="en-US"/>
              </a:p>
            </p:txBody>
          </p:sp>
          <p:sp>
            <p:nvSpPr>
              <p:cNvPr id="22" name="Oval 22"/>
              <p:cNvSpPr>
                <a:spLocks noChangeArrowheads="1"/>
              </p:cNvSpPr>
              <p:nvPr/>
            </p:nvSpPr>
            <p:spPr bwMode="auto">
              <a:xfrm>
                <a:off x="29" y="19"/>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noFill/>
                <a:round/>
                <a:headEnd/>
                <a:tailEnd/>
              </a:ln>
              <a:effectLst/>
            </p:spPr>
            <p:txBody>
              <a:bodyPr vert="eaVert" wrap="none" anchor="ctr"/>
              <a:lstStyle/>
              <a:p>
                <a:endParaRPr lang="zh-CN" altLang="en-US"/>
              </a:p>
            </p:txBody>
          </p:sp>
          <p:sp>
            <p:nvSpPr>
              <p:cNvPr id="23" name="Oval 23"/>
              <p:cNvSpPr>
                <a:spLocks noChangeArrowheads="1"/>
              </p:cNvSpPr>
              <p:nvPr/>
            </p:nvSpPr>
            <p:spPr bwMode="auto">
              <a:xfrm>
                <a:off x="97" y="51"/>
                <a:ext cx="1033" cy="926"/>
              </a:xfrm>
              <a:prstGeom prst="ellipse">
                <a:avLst/>
              </a:prstGeom>
              <a:gradFill rotWithShape="1">
                <a:gsLst>
                  <a:gs pos="0">
                    <a:srgbClr val="D6E1E2">
                      <a:gamma/>
                      <a:tint val="0"/>
                      <a:invGamma/>
                    </a:srgbClr>
                  </a:gs>
                  <a:gs pos="100000">
                    <a:srgbClr val="D6E1E2">
                      <a:alpha val="37999"/>
                    </a:srgbClr>
                  </a:gs>
                </a:gsLst>
                <a:lin ang="5400000" scaled="1"/>
              </a:gradFill>
              <a:ln w="9525">
                <a:noFill/>
                <a:round/>
                <a:headEnd/>
                <a:tailEnd/>
              </a:ln>
              <a:effectLst/>
            </p:spPr>
            <p:txBody>
              <a:bodyPr vert="eaVert" wrap="none" anchor="ctr"/>
              <a:lstStyle/>
              <a:p>
                <a:endParaRPr lang="zh-CN" altLang="en-US"/>
              </a:p>
            </p:txBody>
          </p:sp>
        </p:grpSp>
        <p:sp>
          <p:nvSpPr>
            <p:cNvPr id="19" name="Text Box 40"/>
            <p:cNvSpPr txBox="1">
              <a:spLocks noChangeArrowheads="1"/>
            </p:cNvSpPr>
            <p:nvPr/>
          </p:nvSpPr>
          <p:spPr bwMode="auto">
            <a:xfrm>
              <a:off x="918451" y="2902130"/>
              <a:ext cx="1282123" cy="476031"/>
            </a:xfrm>
            <a:prstGeom prst="rect">
              <a:avLst/>
            </a:prstGeom>
            <a:noFill/>
            <a:ln w="9525">
              <a:noFill/>
              <a:miter lim="800000"/>
              <a:headEnd/>
              <a:tailEnd/>
            </a:ln>
            <a:effectLst/>
          </p:spPr>
          <p:txBody>
            <a:bodyPr wrap="none">
              <a:spAutoFit/>
            </a:bodyPr>
            <a:lstStyle/>
            <a:p>
              <a:pPr algn="ctr" eaLnBrk="0" hangingPunct="0"/>
              <a:r>
                <a:rPr lang="zh-CN" altLang="en-US" sz="20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参数对比</a:t>
              </a:r>
              <a:endParaRPr lang="zh-CN" altLang="en-US" sz="2000" dirty="0">
                <a:solidFill>
                  <a:srgbClr val="FF0000"/>
                </a:solidFill>
                <a:effectLst>
                  <a:outerShdw blurRad="38100" dist="38100" dir="2700000" algn="tl">
                    <a:srgbClr val="000000">
                      <a:alpha val="43137"/>
                    </a:srgbClr>
                  </a:outerShdw>
                </a:effectLst>
                <a:latin typeface="黑体" pitchFamily="49" charset="-122"/>
                <a:ea typeface="黑体" pitchFamily="49" charset="-122"/>
              </a:endParaRPr>
            </a:p>
          </p:txBody>
        </p:sp>
      </p:grpSp>
    </p:spTree>
  </p:cSld>
  <p:clrMapOvr>
    <a:masterClrMapping/>
  </p:clrMapOvr>
  <p:transition advTm="8787">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AutoShape 4"/>
          <p:cNvSpPr>
            <a:spLocks noChangeArrowheads="1"/>
          </p:cNvSpPr>
          <p:nvPr/>
        </p:nvSpPr>
        <p:spPr bwMode="auto">
          <a:xfrm>
            <a:off x="71406" y="3429000"/>
            <a:ext cx="3929090" cy="3357586"/>
          </a:xfrm>
          <a:prstGeom prst="roundRect">
            <a:avLst>
              <a:gd name="adj" fmla="val 13745"/>
            </a:avLst>
          </a:prstGeom>
          <a:solidFill>
            <a:srgbClr val="FFFFCC"/>
          </a:solidFill>
          <a:ln w="38100">
            <a:solidFill>
              <a:schemeClr val="tx1"/>
            </a:solidFill>
            <a:round/>
            <a:headEnd/>
            <a:tailEnd/>
          </a:ln>
          <a:effectLst/>
        </p:spPr>
        <p:txBody>
          <a:bodyPr anchor="ctr"/>
          <a:lstStyle/>
          <a:p>
            <a:pPr eaLnBrk="0" hangingPunct="0"/>
            <a:endParaRPr lang="zh-CN" altLang="en-US" sz="1400">
              <a:latin typeface="Verdana" pitchFamily="34" charset="0"/>
              <a:ea typeface="宋体" pitchFamily="2" charset="-122"/>
            </a:endParaRPr>
          </a:p>
        </p:txBody>
      </p:sp>
      <p:sp>
        <p:nvSpPr>
          <p:cNvPr id="16" name="TextBox 15"/>
          <p:cNvSpPr txBox="1"/>
          <p:nvPr/>
        </p:nvSpPr>
        <p:spPr>
          <a:xfrm>
            <a:off x="285720" y="1350911"/>
            <a:ext cx="2846120" cy="867930"/>
          </a:xfrm>
          <a:prstGeom prst="rect">
            <a:avLst/>
          </a:prstGeom>
          <a:noFill/>
        </p:spPr>
        <p:txBody>
          <a:bodyPr wrap="square">
            <a:spAutoFit/>
          </a:bodyPr>
          <a:lstStyle/>
          <a:p>
            <a:pPr eaLnBrk="0" hangingPunct="0">
              <a:lnSpc>
                <a:spcPct val="120000"/>
              </a:lnSpc>
              <a:defRPr/>
            </a:pPr>
            <a:r>
              <a:rPr lang="zh-CN" altLang="en-US" sz="2200" b="1" dirty="0" smtClean="0">
                <a:solidFill>
                  <a:srgbClr val="FF0000"/>
                </a:solidFill>
                <a:latin typeface="黑体" pitchFamily="49" charset="-122"/>
                <a:ea typeface="黑体" pitchFamily="49" charset="-122"/>
              </a:rPr>
              <a:t>工程应用  </a:t>
            </a:r>
            <a:r>
              <a:rPr lang="zh-CN" altLang="en-US" sz="2000" dirty="0" smtClean="0">
                <a:latin typeface="黑体" pitchFamily="49" charset="-122"/>
                <a:ea typeface="黑体" pitchFamily="49" charset="-122"/>
              </a:rPr>
              <a:t>拖动</a:t>
            </a:r>
            <a:r>
              <a:rPr lang="zh-CN" altLang="en-US" sz="2000" dirty="0">
                <a:latin typeface="黑体" pitchFamily="49" charset="-122"/>
                <a:ea typeface="黑体" pitchFamily="49" charset="-122"/>
              </a:rPr>
              <a:t>与采暖</a:t>
            </a:r>
            <a:r>
              <a:rPr lang="zh-CN" altLang="en-US" sz="2000" dirty="0" smtClean="0">
                <a:latin typeface="黑体" pitchFamily="49" charset="-122"/>
                <a:ea typeface="黑体" pitchFamily="49" charset="-122"/>
              </a:rPr>
              <a:t>多用途</a:t>
            </a:r>
            <a:r>
              <a:rPr lang="zh-CN" altLang="en-US" sz="2000" dirty="0">
                <a:latin typeface="黑体" pitchFamily="49" charset="-122"/>
                <a:ea typeface="黑体" pitchFamily="49" charset="-122"/>
              </a:rPr>
              <a:t>动力</a:t>
            </a:r>
            <a:r>
              <a:rPr lang="zh-CN" altLang="en-US" sz="2000" dirty="0" smtClean="0">
                <a:latin typeface="黑体" pitchFamily="49" charset="-122"/>
                <a:ea typeface="黑体" pitchFamily="49" charset="-122"/>
              </a:rPr>
              <a:t>供暖技术</a:t>
            </a:r>
            <a:endParaRPr lang="zh-CN" altLang="en-US" sz="2000" dirty="0">
              <a:latin typeface="黑体" pitchFamily="49" charset="-122"/>
              <a:ea typeface="黑体" pitchFamily="49" charset="-122"/>
            </a:endParaRPr>
          </a:p>
        </p:txBody>
      </p:sp>
      <p:sp>
        <p:nvSpPr>
          <p:cNvPr id="17" name="AutoShape 4"/>
          <p:cNvSpPr>
            <a:spLocks noChangeArrowheads="1"/>
          </p:cNvSpPr>
          <p:nvPr/>
        </p:nvSpPr>
        <p:spPr bwMode="auto">
          <a:xfrm>
            <a:off x="4919144" y="3643314"/>
            <a:ext cx="3867698" cy="2928958"/>
          </a:xfrm>
          <a:prstGeom prst="roundRect">
            <a:avLst>
              <a:gd name="adj" fmla="val 13745"/>
            </a:avLst>
          </a:prstGeom>
          <a:solidFill>
            <a:srgbClr val="FFFFCC"/>
          </a:solidFill>
          <a:ln w="38100">
            <a:solidFill>
              <a:schemeClr val="tx1"/>
            </a:solidFill>
            <a:round/>
            <a:headEnd/>
            <a:tailEnd/>
          </a:ln>
          <a:effectLst/>
        </p:spPr>
        <p:txBody>
          <a:bodyPr anchor="ctr"/>
          <a:lstStyle/>
          <a:p>
            <a:pPr eaLnBrk="0" hangingPunct="0"/>
            <a:endParaRPr lang="zh-CN" altLang="en-US" sz="1400">
              <a:latin typeface="Verdana" pitchFamily="34" charset="0"/>
              <a:ea typeface="宋体" pitchFamily="2" charset="-122"/>
            </a:endParaRPr>
          </a:p>
        </p:txBody>
      </p:sp>
      <p:grpSp>
        <p:nvGrpSpPr>
          <p:cNvPr id="2" name="组合 17"/>
          <p:cNvGrpSpPr/>
          <p:nvPr/>
        </p:nvGrpSpPr>
        <p:grpSpPr>
          <a:xfrm>
            <a:off x="5715008" y="2194957"/>
            <a:ext cx="1447406" cy="1091167"/>
            <a:chOff x="3911688" y="2432842"/>
            <a:chExt cx="1684254" cy="1407958"/>
          </a:xfrm>
        </p:grpSpPr>
        <p:sp>
          <p:nvSpPr>
            <p:cNvPr id="19" name="Oval 24"/>
            <p:cNvSpPr>
              <a:spLocks noChangeArrowheads="1"/>
            </p:cNvSpPr>
            <p:nvPr/>
          </p:nvSpPr>
          <p:spPr bwMode="auto">
            <a:xfrm>
              <a:off x="3911688" y="2432842"/>
              <a:ext cx="1684254" cy="1407958"/>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9525">
              <a:noFill/>
              <a:round/>
              <a:headEnd/>
              <a:tailEnd/>
            </a:ln>
            <a:effectLst/>
          </p:spPr>
          <p:txBody>
            <a:bodyPr wrap="none" anchor="ctr">
              <a:spAutoFit/>
            </a:bodyPr>
            <a:lstStyle/>
            <a:p>
              <a:endParaRPr lang="zh-CN" altLang="en-US"/>
            </a:p>
          </p:txBody>
        </p:sp>
        <p:sp>
          <p:nvSpPr>
            <p:cNvPr id="20" name="Oval 25"/>
            <p:cNvSpPr>
              <a:spLocks noChangeArrowheads="1"/>
            </p:cNvSpPr>
            <p:nvPr/>
          </p:nvSpPr>
          <p:spPr bwMode="auto">
            <a:xfrm>
              <a:off x="3911688" y="2432842"/>
              <a:ext cx="1684254" cy="1407958"/>
            </a:xfrm>
            <a:prstGeom prst="ellipse">
              <a:avLst/>
            </a:prstGeom>
            <a:gradFill rotWithShape="1">
              <a:gsLst>
                <a:gs pos="0">
                  <a:schemeClr val="accent1">
                    <a:alpha val="31999"/>
                  </a:schemeClr>
                </a:gs>
                <a:gs pos="100000">
                  <a:schemeClr val="accent1">
                    <a:gamma/>
                    <a:shade val="46275"/>
                    <a:invGamma/>
                  </a:schemeClr>
                </a:gs>
              </a:gsLst>
              <a:lin ang="2700000" scaled="1"/>
            </a:gradFill>
            <a:ln w="9525">
              <a:noFill/>
              <a:round/>
              <a:headEnd/>
              <a:tailEnd/>
            </a:ln>
            <a:effectLst/>
          </p:spPr>
          <p:txBody>
            <a:bodyPr wrap="none" anchor="ctr">
              <a:spAutoFit/>
            </a:bodyPr>
            <a:lstStyle/>
            <a:p>
              <a:endParaRPr lang="zh-CN" altLang="en-US"/>
            </a:p>
          </p:txBody>
        </p:sp>
        <p:sp>
          <p:nvSpPr>
            <p:cNvPr id="21" name="Oval 26"/>
            <p:cNvSpPr>
              <a:spLocks noChangeArrowheads="1"/>
            </p:cNvSpPr>
            <p:nvPr/>
          </p:nvSpPr>
          <p:spPr bwMode="auto">
            <a:xfrm>
              <a:off x="4021565" y="2525557"/>
              <a:ext cx="1464501" cy="122385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9525">
              <a:noFill/>
              <a:round/>
              <a:headEnd/>
              <a:tailEnd/>
            </a:ln>
            <a:effectLst/>
          </p:spPr>
          <p:txBody>
            <a:bodyPr anchor="ctr">
              <a:spAutoFit/>
            </a:bodyPr>
            <a:lstStyle/>
            <a:p>
              <a:endParaRPr lang="zh-CN" altLang="en-US"/>
            </a:p>
          </p:txBody>
        </p:sp>
        <p:sp>
          <p:nvSpPr>
            <p:cNvPr id="22" name="Oval 27"/>
            <p:cNvSpPr>
              <a:spLocks noChangeArrowheads="1"/>
            </p:cNvSpPr>
            <p:nvPr/>
          </p:nvSpPr>
          <p:spPr bwMode="auto">
            <a:xfrm>
              <a:off x="4023135" y="2526882"/>
              <a:ext cx="1464501" cy="1223850"/>
            </a:xfrm>
            <a:prstGeom prst="ellipse">
              <a:avLst/>
            </a:prstGeom>
            <a:gradFill rotWithShape="1">
              <a:gsLst>
                <a:gs pos="0">
                  <a:schemeClr val="accent1">
                    <a:gamma/>
                    <a:shade val="63529"/>
                    <a:invGamma/>
                  </a:schemeClr>
                </a:gs>
                <a:gs pos="100000">
                  <a:schemeClr val="accent1">
                    <a:alpha val="0"/>
                  </a:schemeClr>
                </a:gs>
              </a:gsLst>
              <a:lin ang="2700000" scaled="1"/>
            </a:gradFill>
            <a:ln w="9525">
              <a:noFill/>
              <a:round/>
              <a:headEnd/>
              <a:tailEnd/>
            </a:ln>
            <a:effectLst/>
          </p:spPr>
          <p:txBody>
            <a:bodyPr anchor="ctr">
              <a:spAutoFit/>
            </a:bodyPr>
            <a:lstStyle/>
            <a:p>
              <a:endParaRPr lang="zh-CN" altLang="en-US"/>
            </a:p>
          </p:txBody>
        </p:sp>
        <p:sp>
          <p:nvSpPr>
            <p:cNvPr id="23" name="Oval 28"/>
            <p:cNvSpPr>
              <a:spLocks noChangeArrowheads="1"/>
            </p:cNvSpPr>
            <p:nvPr/>
          </p:nvSpPr>
          <p:spPr bwMode="auto">
            <a:xfrm>
              <a:off x="4093770" y="2585161"/>
              <a:ext cx="1318521" cy="1101995"/>
            </a:xfrm>
            <a:prstGeom prst="ellipse">
              <a:avLst/>
            </a:prstGeom>
            <a:solidFill>
              <a:srgbClr val="333333"/>
            </a:solidFill>
            <a:ln w="9525">
              <a:noFill/>
              <a:round/>
              <a:headEnd/>
              <a:tailEnd/>
            </a:ln>
            <a:effectLst/>
          </p:spPr>
          <p:txBody>
            <a:bodyPr anchor="ctr">
              <a:spAutoFit/>
            </a:bodyPr>
            <a:lstStyle/>
            <a:p>
              <a:endParaRPr lang="zh-CN" altLang="en-US"/>
            </a:p>
          </p:txBody>
        </p:sp>
        <p:grpSp>
          <p:nvGrpSpPr>
            <p:cNvPr id="3" name="Group 29"/>
            <p:cNvGrpSpPr>
              <a:grpSpLocks/>
            </p:cNvGrpSpPr>
            <p:nvPr/>
          </p:nvGrpSpPr>
          <p:grpSpPr bwMode="auto">
            <a:xfrm>
              <a:off x="4115745" y="2598406"/>
              <a:ext cx="1276140" cy="1066233"/>
              <a:chOff x="0" y="0"/>
              <a:chExt cx="1252" cy="1252"/>
            </a:xfrm>
          </p:grpSpPr>
          <p:sp>
            <p:nvSpPr>
              <p:cNvPr id="26" name="Oval 30"/>
              <p:cNvSpPr>
                <a:spLocks noChangeArrowheads="1"/>
              </p:cNvSpPr>
              <p:nvPr/>
            </p:nvSpPr>
            <p:spPr bwMode="auto">
              <a:xfrm>
                <a:off x="0" y="0"/>
                <a:ext cx="1252" cy="1252"/>
              </a:xfrm>
              <a:prstGeom prst="ellipse">
                <a:avLst/>
              </a:prstGeom>
              <a:gradFill rotWithShape="1">
                <a:gsLst>
                  <a:gs pos="0">
                    <a:srgbClr val="D6E1E2">
                      <a:gamma/>
                      <a:shade val="46275"/>
                      <a:invGamma/>
                    </a:srgbClr>
                  </a:gs>
                  <a:gs pos="100000">
                    <a:srgbClr val="D6E1E2"/>
                  </a:gs>
                </a:gsLst>
                <a:lin ang="5400000" scaled="1"/>
              </a:gradFill>
              <a:ln w="9525">
                <a:noFill/>
                <a:round/>
                <a:headEnd/>
                <a:tailEnd/>
              </a:ln>
              <a:effectLst/>
            </p:spPr>
            <p:txBody>
              <a:bodyPr vert="eaVert" wrap="none" anchor="ctr"/>
              <a:lstStyle/>
              <a:p>
                <a:endParaRPr lang="zh-CN" altLang="en-US"/>
              </a:p>
            </p:txBody>
          </p:sp>
          <p:sp>
            <p:nvSpPr>
              <p:cNvPr id="32" name="Oval 31"/>
              <p:cNvSpPr>
                <a:spLocks noChangeArrowheads="1"/>
              </p:cNvSpPr>
              <p:nvPr/>
            </p:nvSpPr>
            <p:spPr bwMode="auto">
              <a:xfrm>
                <a:off x="16" y="7"/>
                <a:ext cx="1222" cy="1221"/>
              </a:xfrm>
              <a:prstGeom prst="ellipse">
                <a:avLst/>
              </a:prstGeom>
              <a:gradFill rotWithShape="1">
                <a:gsLst>
                  <a:gs pos="0">
                    <a:srgbClr val="D6E1E2">
                      <a:alpha val="0"/>
                    </a:srgbClr>
                  </a:gs>
                  <a:gs pos="100000">
                    <a:srgbClr val="D6E1E2">
                      <a:gamma/>
                      <a:tint val="34902"/>
                      <a:invGamma/>
                    </a:srgbClr>
                  </a:gs>
                </a:gsLst>
                <a:lin ang="5400000" scaled="1"/>
              </a:gradFill>
              <a:ln w="9525">
                <a:noFill/>
                <a:round/>
                <a:headEnd/>
                <a:tailEnd/>
              </a:ln>
              <a:effectLst/>
            </p:spPr>
            <p:txBody>
              <a:bodyPr vert="eaVert" wrap="none" anchor="ctr"/>
              <a:lstStyle/>
              <a:p>
                <a:endParaRPr lang="zh-CN" altLang="en-US"/>
              </a:p>
            </p:txBody>
          </p:sp>
          <p:sp>
            <p:nvSpPr>
              <p:cNvPr id="34" name="Oval 32"/>
              <p:cNvSpPr>
                <a:spLocks noChangeArrowheads="1"/>
              </p:cNvSpPr>
              <p:nvPr/>
            </p:nvSpPr>
            <p:spPr bwMode="auto">
              <a:xfrm>
                <a:off x="29" y="19"/>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noFill/>
                <a:round/>
                <a:headEnd/>
                <a:tailEnd/>
              </a:ln>
              <a:effectLst/>
            </p:spPr>
            <p:txBody>
              <a:bodyPr vert="eaVert" wrap="none" anchor="ctr"/>
              <a:lstStyle/>
              <a:p>
                <a:endParaRPr lang="zh-CN" altLang="en-US"/>
              </a:p>
            </p:txBody>
          </p:sp>
          <p:sp>
            <p:nvSpPr>
              <p:cNvPr id="35" name="Oval 33"/>
              <p:cNvSpPr>
                <a:spLocks noChangeArrowheads="1"/>
              </p:cNvSpPr>
              <p:nvPr/>
            </p:nvSpPr>
            <p:spPr bwMode="auto">
              <a:xfrm>
                <a:off x="97" y="51"/>
                <a:ext cx="1033" cy="926"/>
              </a:xfrm>
              <a:prstGeom prst="ellipse">
                <a:avLst/>
              </a:prstGeom>
              <a:gradFill rotWithShape="1">
                <a:gsLst>
                  <a:gs pos="0">
                    <a:srgbClr val="D6E1E2">
                      <a:gamma/>
                      <a:tint val="0"/>
                      <a:invGamma/>
                    </a:srgbClr>
                  </a:gs>
                  <a:gs pos="100000">
                    <a:srgbClr val="D6E1E2">
                      <a:alpha val="37999"/>
                    </a:srgbClr>
                  </a:gs>
                </a:gsLst>
                <a:lin ang="5400000" scaled="1"/>
              </a:gradFill>
              <a:ln w="9525">
                <a:noFill/>
                <a:round/>
                <a:headEnd/>
                <a:tailEnd/>
              </a:ln>
              <a:effectLst/>
            </p:spPr>
            <p:txBody>
              <a:bodyPr vert="eaVert" wrap="none" anchor="ctr"/>
              <a:lstStyle/>
              <a:p>
                <a:endParaRPr lang="zh-CN" altLang="en-US"/>
              </a:p>
            </p:txBody>
          </p:sp>
        </p:grpSp>
        <p:sp>
          <p:nvSpPr>
            <p:cNvPr id="25" name="Text Box 39"/>
            <p:cNvSpPr txBox="1">
              <a:spLocks noChangeArrowheads="1"/>
            </p:cNvSpPr>
            <p:nvPr/>
          </p:nvSpPr>
          <p:spPr bwMode="auto">
            <a:xfrm>
              <a:off x="4022916" y="2857496"/>
              <a:ext cx="1416145" cy="516271"/>
            </a:xfrm>
            <a:prstGeom prst="rect">
              <a:avLst/>
            </a:prstGeom>
            <a:noFill/>
            <a:ln w="9525">
              <a:noFill/>
              <a:miter lim="800000"/>
              <a:headEnd/>
              <a:tailEnd/>
            </a:ln>
            <a:effectLst/>
          </p:spPr>
          <p:txBody>
            <a:bodyPr wrap="none">
              <a:spAutoFit/>
            </a:bodyPr>
            <a:lstStyle/>
            <a:p>
              <a:pPr algn="ctr" eaLnBrk="0" hangingPunct="0"/>
              <a:r>
                <a:rPr lang="zh-CN" altLang="en-US" sz="2000" b="1" dirty="0">
                  <a:solidFill>
                    <a:srgbClr val="FF0000"/>
                  </a:solidFill>
                  <a:latin typeface="黑体" pitchFamily="49" charset="-122"/>
                  <a:ea typeface="黑体" pitchFamily="49" charset="-122"/>
                </a:rPr>
                <a:t>经济效益</a:t>
              </a:r>
            </a:p>
          </p:txBody>
        </p:sp>
      </p:grpSp>
      <p:sp>
        <p:nvSpPr>
          <p:cNvPr id="36" name="AutoShape 7"/>
          <p:cNvSpPr>
            <a:spLocks noChangeArrowheads="1"/>
          </p:cNvSpPr>
          <p:nvPr/>
        </p:nvSpPr>
        <p:spPr bwMode="auto">
          <a:xfrm>
            <a:off x="4017755" y="2613014"/>
            <a:ext cx="339931" cy="290499"/>
          </a:xfrm>
          <a:prstGeom prst="chevron">
            <a:avLst>
              <a:gd name="adj" fmla="val 52514"/>
            </a:avLst>
          </a:prstGeom>
          <a:solidFill>
            <a:schemeClr val="accent1"/>
          </a:solidFill>
          <a:ln w="9525">
            <a:noFill/>
            <a:miter lim="800000"/>
            <a:headEnd/>
            <a:tailEnd/>
          </a:ln>
          <a:effectLst/>
        </p:spPr>
        <p:txBody>
          <a:bodyPr wrap="none" anchor="ctr"/>
          <a:lstStyle/>
          <a:p>
            <a:endParaRPr lang="zh-CN" altLang="en-US"/>
          </a:p>
        </p:txBody>
      </p:sp>
      <p:grpSp>
        <p:nvGrpSpPr>
          <p:cNvPr id="4" name="组合 36"/>
          <p:cNvGrpSpPr/>
          <p:nvPr/>
        </p:nvGrpSpPr>
        <p:grpSpPr>
          <a:xfrm>
            <a:off x="1338644" y="2174155"/>
            <a:ext cx="1590282" cy="1183407"/>
            <a:chOff x="738158" y="2428868"/>
            <a:chExt cx="1684254" cy="1407958"/>
          </a:xfrm>
        </p:grpSpPr>
        <p:sp>
          <p:nvSpPr>
            <p:cNvPr id="38" name="Oval 14"/>
            <p:cNvSpPr>
              <a:spLocks noChangeArrowheads="1"/>
            </p:cNvSpPr>
            <p:nvPr/>
          </p:nvSpPr>
          <p:spPr bwMode="auto">
            <a:xfrm>
              <a:off x="738158" y="2428868"/>
              <a:ext cx="1684254" cy="1407958"/>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9525">
              <a:noFill/>
              <a:round/>
              <a:headEnd/>
              <a:tailEnd/>
            </a:ln>
            <a:effectLst/>
          </p:spPr>
          <p:txBody>
            <a:bodyPr wrap="none" anchor="ctr">
              <a:spAutoFit/>
            </a:bodyPr>
            <a:lstStyle/>
            <a:p>
              <a:endParaRPr lang="zh-CN" altLang="en-US"/>
            </a:p>
          </p:txBody>
        </p:sp>
        <p:sp>
          <p:nvSpPr>
            <p:cNvPr id="39" name="Oval 15"/>
            <p:cNvSpPr>
              <a:spLocks noChangeArrowheads="1"/>
            </p:cNvSpPr>
            <p:nvPr/>
          </p:nvSpPr>
          <p:spPr bwMode="auto">
            <a:xfrm>
              <a:off x="738158" y="2428868"/>
              <a:ext cx="1684254" cy="1407958"/>
            </a:xfrm>
            <a:prstGeom prst="ellipse">
              <a:avLst/>
            </a:prstGeom>
            <a:gradFill rotWithShape="1">
              <a:gsLst>
                <a:gs pos="0">
                  <a:schemeClr val="folHlink">
                    <a:alpha val="31999"/>
                  </a:schemeClr>
                </a:gs>
                <a:gs pos="100000">
                  <a:schemeClr val="folHlink">
                    <a:gamma/>
                    <a:shade val="0"/>
                    <a:invGamma/>
                    <a:alpha val="89999"/>
                  </a:schemeClr>
                </a:gs>
              </a:gsLst>
              <a:lin ang="2700000" scaled="1"/>
            </a:gradFill>
            <a:ln w="9525">
              <a:noFill/>
              <a:round/>
              <a:headEnd/>
              <a:tailEnd/>
            </a:ln>
            <a:effectLst/>
          </p:spPr>
          <p:txBody>
            <a:bodyPr wrap="none" anchor="ctr">
              <a:spAutoFit/>
            </a:bodyPr>
            <a:lstStyle/>
            <a:p>
              <a:endParaRPr lang="zh-CN" altLang="en-US"/>
            </a:p>
          </p:txBody>
        </p:sp>
        <p:sp>
          <p:nvSpPr>
            <p:cNvPr id="40" name="Oval 16"/>
            <p:cNvSpPr>
              <a:spLocks noChangeArrowheads="1"/>
            </p:cNvSpPr>
            <p:nvPr/>
          </p:nvSpPr>
          <p:spPr bwMode="auto">
            <a:xfrm>
              <a:off x="848035" y="2520259"/>
              <a:ext cx="1464501" cy="1223850"/>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9525">
              <a:noFill/>
              <a:round/>
              <a:headEnd/>
              <a:tailEnd/>
            </a:ln>
            <a:effectLst/>
          </p:spPr>
          <p:txBody>
            <a:bodyPr anchor="ctr">
              <a:spAutoFit/>
            </a:bodyPr>
            <a:lstStyle/>
            <a:p>
              <a:endParaRPr lang="zh-CN" altLang="en-US"/>
            </a:p>
          </p:txBody>
        </p:sp>
        <p:sp>
          <p:nvSpPr>
            <p:cNvPr id="41" name="Oval 17"/>
            <p:cNvSpPr>
              <a:spLocks noChangeArrowheads="1"/>
            </p:cNvSpPr>
            <p:nvPr/>
          </p:nvSpPr>
          <p:spPr bwMode="auto">
            <a:xfrm>
              <a:off x="849605" y="2522908"/>
              <a:ext cx="1464501" cy="1223850"/>
            </a:xfrm>
            <a:prstGeom prst="ellipse">
              <a:avLst/>
            </a:prstGeom>
            <a:gradFill rotWithShape="1">
              <a:gsLst>
                <a:gs pos="0">
                  <a:schemeClr val="folHlink">
                    <a:gamma/>
                    <a:shade val="63529"/>
                    <a:invGamma/>
                  </a:schemeClr>
                </a:gs>
                <a:gs pos="100000">
                  <a:schemeClr val="folHlink">
                    <a:alpha val="0"/>
                  </a:schemeClr>
                </a:gs>
              </a:gsLst>
              <a:lin ang="2700000" scaled="1"/>
            </a:gradFill>
            <a:ln w="9525">
              <a:noFill/>
              <a:round/>
              <a:headEnd/>
              <a:tailEnd/>
            </a:ln>
            <a:effectLst/>
          </p:spPr>
          <p:txBody>
            <a:bodyPr anchor="ctr">
              <a:spAutoFit/>
            </a:bodyPr>
            <a:lstStyle/>
            <a:p>
              <a:endParaRPr lang="zh-CN" altLang="en-US"/>
            </a:p>
          </p:txBody>
        </p:sp>
        <p:sp>
          <p:nvSpPr>
            <p:cNvPr id="42" name="Oval 18"/>
            <p:cNvSpPr>
              <a:spLocks noChangeArrowheads="1"/>
            </p:cNvSpPr>
            <p:nvPr/>
          </p:nvSpPr>
          <p:spPr bwMode="auto">
            <a:xfrm>
              <a:off x="921809" y="2582512"/>
              <a:ext cx="1318521" cy="1101995"/>
            </a:xfrm>
            <a:prstGeom prst="ellipse">
              <a:avLst/>
            </a:prstGeom>
            <a:solidFill>
              <a:srgbClr val="333333"/>
            </a:solidFill>
            <a:ln w="9525">
              <a:noFill/>
              <a:round/>
              <a:headEnd/>
              <a:tailEnd/>
            </a:ln>
            <a:effectLst/>
          </p:spPr>
          <p:txBody>
            <a:bodyPr anchor="ctr">
              <a:spAutoFit/>
            </a:bodyPr>
            <a:lstStyle/>
            <a:p>
              <a:endParaRPr lang="zh-CN" altLang="en-US"/>
            </a:p>
          </p:txBody>
        </p:sp>
        <p:grpSp>
          <p:nvGrpSpPr>
            <p:cNvPr id="5" name="Group 19"/>
            <p:cNvGrpSpPr>
              <a:grpSpLocks/>
            </p:cNvGrpSpPr>
            <p:nvPr/>
          </p:nvGrpSpPr>
          <p:grpSpPr bwMode="auto">
            <a:xfrm>
              <a:off x="942215" y="2598406"/>
              <a:ext cx="1276140" cy="1066233"/>
              <a:chOff x="0" y="0"/>
              <a:chExt cx="1252" cy="1252"/>
            </a:xfrm>
          </p:grpSpPr>
          <p:sp>
            <p:nvSpPr>
              <p:cNvPr id="45" name="Oval 20"/>
              <p:cNvSpPr>
                <a:spLocks noChangeArrowheads="1"/>
              </p:cNvSpPr>
              <p:nvPr/>
            </p:nvSpPr>
            <p:spPr bwMode="auto">
              <a:xfrm>
                <a:off x="0" y="0"/>
                <a:ext cx="1252" cy="1252"/>
              </a:xfrm>
              <a:prstGeom prst="ellipse">
                <a:avLst/>
              </a:prstGeom>
              <a:gradFill rotWithShape="1">
                <a:gsLst>
                  <a:gs pos="0">
                    <a:srgbClr val="D6E1E2">
                      <a:gamma/>
                      <a:shade val="46275"/>
                      <a:invGamma/>
                    </a:srgbClr>
                  </a:gs>
                  <a:gs pos="100000">
                    <a:srgbClr val="D6E1E2"/>
                  </a:gs>
                </a:gsLst>
                <a:lin ang="5400000" scaled="1"/>
              </a:gradFill>
              <a:ln w="9525">
                <a:noFill/>
                <a:round/>
                <a:headEnd/>
                <a:tailEnd/>
              </a:ln>
              <a:effectLst/>
            </p:spPr>
            <p:txBody>
              <a:bodyPr vert="eaVert" wrap="none" anchor="ctr"/>
              <a:lstStyle/>
              <a:p>
                <a:endParaRPr lang="zh-CN" altLang="en-US"/>
              </a:p>
            </p:txBody>
          </p:sp>
          <p:sp>
            <p:nvSpPr>
              <p:cNvPr id="46" name="Oval 21"/>
              <p:cNvSpPr>
                <a:spLocks noChangeArrowheads="1"/>
              </p:cNvSpPr>
              <p:nvPr/>
            </p:nvSpPr>
            <p:spPr bwMode="auto">
              <a:xfrm>
                <a:off x="16" y="7"/>
                <a:ext cx="1222" cy="1221"/>
              </a:xfrm>
              <a:prstGeom prst="ellipse">
                <a:avLst/>
              </a:prstGeom>
              <a:gradFill rotWithShape="1">
                <a:gsLst>
                  <a:gs pos="0">
                    <a:srgbClr val="D6E1E2">
                      <a:alpha val="0"/>
                    </a:srgbClr>
                  </a:gs>
                  <a:gs pos="100000">
                    <a:srgbClr val="D6E1E2">
                      <a:gamma/>
                      <a:tint val="34902"/>
                      <a:invGamma/>
                    </a:srgbClr>
                  </a:gs>
                </a:gsLst>
                <a:lin ang="5400000" scaled="1"/>
              </a:gradFill>
              <a:ln w="9525">
                <a:noFill/>
                <a:round/>
                <a:headEnd/>
                <a:tailEnd/>
              </a:ln>
              <a:effectLst/>
            </p:spPr>
            <p:txBody>
              <a:bodyPr vert="eaVert" wrap="none" anchor="ctr"/>
              <a:lstStyle/>
              <a:p>
                <a:endParaRPr lang="zh-CN" altLang="en-US"/>
              </a:p>
            </p:txBody>
          </p:sp>
          <p:sp>
            <p:nvSpPr>
              <p:cNvPr id="47" name="Oval 22"/>
              <p:cNvSpPr>
                <a:spLocks noChangeArrowheads="1"/>
              </p:cNvSpPr>
              <p:nvPr/>
            </p:nvSpPr>
            <p:spPr bwMode="auto">
              <a:xfrm>
                <a:off x="29" y="19"/>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noFill/>
                <a:round/>
                <a:headEnd/>
                <a:tailEnd/>
              </a:ln>
              <a:effectLst/>
            </p:spPr>
            <p:txBody>
              <a:bodyPr vert="eaVert" wrap="none" anchor="ctr"/>
              <a:lstStyle/>
              <a:p>
                <a:endParaRPr lang="zh-CN" altLang="en-US"/>
              </a:p>
            </p:txBody>
          </p:sp>
          <p:sp>
            <p:nvSpPr>
              <p:cNvPr id="48" name="Oval 23"/>
              <p:cNvSpPr>
                <a:spLocks noChangeArrowheads="1"/>
              </p:cNvSpPr>
              <p:nvPr/>
            </p:nvSpPr>
            <p:spPr bwMode="auto">
              <a:xfrm>
                <a:off x="97" y="51"/>
                <a:ext cx="1033" cy="926"/>
              </a:xfrm>
              <a:prstGeom prst="ellipse">
                <a:avLst/>
              </a:prstGeom>
              <a:gradFill rotWithShape="1">
                <a:gsLst>
                  <a:gs pos="0">
                    <a:srgbClr val="D6E1E2">
                      <a:gamma/>
                      <a:tint val="0"/>
                      <a:invGamma/>
                    </a:srgbClr>
                  </a:gs>
                  <a:gs pos="100000">
                    <a:srgbClr val="D6E1E2">
                      <a:alpha val="37999"/>
                    </a:srgbClr>
                  </a:gs>
                </a:gsLst>
                <a:lin ang="5400000" scaled="1"/>
              </a:gradFill>
              <a:ln w="9525">
                <a:noFill/>
                <a:round/>
                <a:headEnd/>
                <a:tailEnd/>
              </a:ln>
              <a:effectLst/>
            </p:spPr>
            <p:txBody>
              <a:bodyPr vert="eaVert" wrap="none" anchor="ctr"/>
              <a:lstStyle/>
              <a:p>
                <a:endParaRPr lang="zh-CN" altLang="en-US"/>
              </a:p>
            </p:txBody>
          </p:sp>
        </p:grpSp>
        <p:sp>
          <p:nvSpPr>
            <p:cNvPr id="44" name="Text Box 40"/>
            <p:cNvSpPr txBox="1">
              <a:spLocks noChangeArrowheads="1"/>
            </p:cNvSpPr>
            <p:nvPr/>
          </p:nvSpPr>
          <p:spPr bwMode="auto">
            <a:xfrm>
              <a:off x="918451" y="2902130"/>
              <a:ext cx="1282123" cy="476031"/>
            </a:xfrm>
            <a:prstGeom prst="rect">
              <a:avLst/>
            </a:prstGeom>
            <a:noFill/>
            <a:ln w="9525">
              <a:noFill/>
              <a:miter lim="800000"/>
              <a:headEnd/>
              <a:tailEnd/>
            </a:ln>
            <a:effectLst/>
          </p:spPr>
          <p:txBody>
            <a:bodyPr wrap="none">
              <a:spAutoFit/>
            </a:bodyPr>
            <a:lstStyle/>
            <a:p>
              <a:pPr algn="ctr" eaLnBrk="0" hangingPunct="0"/>
              <a:r>
                <a:rPr lang="zh-CN" altLang="en-US" sz="2000"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参数对比</a:t>
              </a:r>
              <a:endParaRPr lang="zh-CN" altLang="en-US" sz="2000" dirty="0">
                <a:solidFill>
                  <a:srgbClr val="FF0000"/>
                </a:solidFill>
                <a:effectLst>
                  <a:outerShdw blurRad="38100" dist="38100" dir="2700000" algn="tl">
                    <a:srgbClr val="000000">
                      <a:alpha val="43137"/>
                    </a:srgbClr>
                  </a:outerShdw>
                </a:effectLst>
                <a:latin typeface="黑体" pitchFamily="49" charset="-122"/>
                <a:ea typeface="黑体" pitchFamily="49" charset="-122"/>
              </a:endParaRPr>
            </a:p>
          </p:txBody>
        </p:sp>
      </p:grpSp>
      <p:sp>
        <p:nvSpPr>
          <p:cNvPr id="49" name="Text Box 42"/>
          <p:cNvSpPr txBox="1">
            <a:spLocks noChangeArrowheads="1"/>
          </p:cNvSpPr>
          <p:nvPr/>
        </p:nvSpPr>
        <p:spPr bwMode="auto">
          <a:xfrm>
            <a:off x="214282" y="3643314"/>
            <a:ext cx="3560738" cy="2885405"/>
          </a:xfrm>
          <a:prstGeom prst="rect">
            <a:avLst/>
          </a:prstGeom>
          <a:noFill/>
          <a:ln w="9525">
            <a:noFill/>
            <a:miter lim="800000"/>
            <a:headEnd/>
            <a:tailEnd/>
          </a:ln>
          <a:effectLst/>
        </p:spPr>
        <p:txBody>
          <a:bodyPr wrap="square">
            <a:spAutoFit/>
          </a:bodyPr>
          <a:lstStyle/>
          <a:p>
            <a:pPr algn="just">
              <a:spcBef>
                <a:spcPct val="50000"/>
              </a:spcBef>
            </a:pPr>
            <a:r>
              <a:rPr lang="zh-CN" altLang="en-US" sz="1600" b="1" dirty="0" smtClean="0">
                <a:latin typeface="Times New Roman" pitchFamily="18" charset="0"/>
                <a:ea typeface="黑体" pitchFamily="49" charset="-122"/>
                <a:cs typeface="Times New Roman" pitchFamily="18" charset="0"/>
              </a:rPr>
              <a:t>        </a:t>
            </a:r>
            <a:r>
              <a:rPr lang="zh-CN" altLang="en-US" sz="1600" dirty="0" smtClean="0">
                <a:latin typeface="Times New Roman" pitchFamily="18" charset="0"/>
                <a:ea typeface="黑体" pitchFamily="49" charset="-122"/>
                <a:cs typeface="Times New Roman" pitchFamily="18" charset="0"/>
              </a:rPr>
              <a:t>改造后，</a:t>
            </a:r>
            <a:r>
              <a:rPr lang="zh-CN" altLang="en-US" sz="1650" dirty="0" smtClean="0">
                <a:latin typeface="Times New Roman" pitchFamily="18" charset="0"/>
                <a:ea typeface="黑体" pitchFamily="49" charset="-122"/>
                <a:cs typeface="Times New Roman" pitchFamily="18" charset="0"/>
              </a:rPr>
              <a:t>冬季</a:t>
            </a:r>
            <a:r>
              <a:rPr lang="zh-CN" altLang="en-US" sz="1650" dirty="0">
                <a:latin typeface="Times New Roman" pitchFamily="18" charset="0"/>
                <a:ea typeface="黑体" pitchFamily="49" charset="-122"/>
                <a:cs typeface="Times New Roman" pitchFamily="18" charset="0"/>
              </a:rPr>
              <a:t>采暖方式下，平均供热汽源</a:t>
            </a:r>
            <a:r>
              <a:rPr lang="zh-CN" altLang="en-US" sz="1650" dirty="0">
                <a:solidFill>
                  <a:srgbClr val="FF0000"/>
                </a:solidFill>
                <a:latin typeface="Times New Roman" pitchFamily="18" charset="0"/>
                <a:ea typeface="黑体" pitchFamily="49" charset="-122"/>
                <a:cs typeface="Times New Roman" pitchFamily="18" charset="0"/>
              </a:rPr>
              <a:t>压力降</a:t>
            </a:r>
            <a:r>
              <a:rPr lang="zh-CN" altLang="en-US" sz="1650" dirty="0" smtClean="0">
                <a:solidFill>
                  <a:srgbClr val="FF0000"/>
                </a:solidFill>
                <a:latin typeface="Times New Roman" pitchFamily="18" charset="0"/>
                <a:ea typeface="黑体" pitchFamily="49" charset="-122"/>
                <a:cs typeface="Times New Roman" pitchFamily="18" charset="0"/>
              </a:rPr>
              <a:t>到</a:t>
            </a:r>
            <a:r>
              <a:rPr lang="en-US" altLang="zh-CN" sz="1650" dirty="0" smtClean="0">
                <a:solidFill>
                  <a:srgbClr val="FF0000"/>
                </a:solidFill>
                <a:latin typeface="Times New Roman" pitchFamily="18" charset="0"/>
                <a:ea typeface="黑体" pitchFamily="49" charset="-122"/>
                <a:cs typeface="Times New Roman" pitchFamily="18" charset="0"/>
              </a:rPr>
              <a:t>0.019MPa</a:t>
            </a:r>
            <a:r>
              <a:rPr lang="zh-CN" altLang="en-US" sz="1650" dirty="0">
                <a:latin typeface="Times New Roman" pitchFamily="18" charset="0"/>
                <a:ea typeface="黑体" pitchFamily="49" charset="-122"/>
                <a:cs typeface="Times New Roman" pitchFamily="18" charset="0"/>
              </a:rPr>
              <a:t>、</a:t>
            </a:r>
            <a:r>
              <a:rPr lang="zh-CN" altLang="en-US" sz="1650" dirty="0" smtClean="0">
                <a:latin typeface="Times New Roman" pitchFamily="18" charset="0"/>
                <a:ea typeface="黑体" pitchFamily="49" charset="-122"/>
                <a:cs typeface="Times New Roman" pitchFamily="18" charset="0"/>
              </a:rPr>
              <a:t>比改造前供热蒸汽压力降低</a:t>
            </a:r>
            <a:r>
              <a:rPr lang="zh-CN" altLang="en-US" sz="1650" dirty="0">
                <a:latin typeface="Times New Roman" pitchFamily="18" charset="0"/>
                <a:ea typeface="黑体" pitchFamily="49" charset="-122"/>
                <a:cs typeface="Times New Roman" pitchFamily="18" charset="0"/>
              </a:rPr>
              <a:t>了</a:t>
            </a:r>
            <a:r>
              <a:rPr lang="en-US" altLang="zh-CN" sz="1650" dirty="0">
                <a:latin typeface="Times New Roman" pitchFamily="18" charset="0"/>
                <a:ea typeface="黑体" pitchFamily="49" charset="-122"/>
                <a:cs typeface="Times New Roman" pitchFamily="18" charset="0"/>
              </a:rPr>
              <a:t>1.009MPa</a:t>
            </a:r>
            <a:r>
              <a:rPr lang="zh-CN" altLang="en-US" sz="1650" dirty="0" smtClean="0">
                <a:latin typeface="Times New Roman" pitchFamily="18" charset="0"/>
                <a:ea typeface="黑体" pitchFamily="49" charset="-122"/>
                <a:cs typeface="Times New Roman" pitchFamily="18" charset="0"/>
              </a:rPr>
              <a:t>，平均</a:t>
            </a:r>
            <a:r>
              <a:rPr lang="zh-CN" altLang="en-US" sz="1650" dirty="0">
                <a:latin typeface="Times New Roman" pitchFamily="18" charset="0"/>
                <a:ea typeface="黑体" pitchFamily="49" charset="-122"/>
                <a:cs typeface="Times New Roman" pitchFamily="18" charset="0"/>
              </a:rPr>
              <a:t>供热汽源温度下降到</a:t>
            </a:r>
            <a:r>
              <a:rPr lang="en-US" altLang="zh-CN" sz="1650" dirty="0">
                <a:latin typeface="Times New Roman" pitchFamily="18" charset="0"/>
                <a:ea typeface="黑体" pitchFamily="49" charset="-122"/>
                <a:cs typeface="Times New Roman" pitchFamily="18" charset="0"/>
              </a:rPr>
              <a:t>54.42℃</a:t>
            </a:r>
            <a:r>
              <a:rPr lang="zh-CN" altLang="en-US" sz="1650" dirty="0">
                <a:latin typeface="Times New Roman" pitchFamily="18" charset="0"/>
                <a:ea typeface="黑体" pitchFamily="49" charset="-122"/>
                <a:cs typeface="Times New Roman" pitchFamily="18" charset="0"/>
              </a:rPr>
              <a:t>、</a:t>
            </a:r>
            <a:r>
              <a:rPr lang="zh-CN" altLang="en-US" sz="1650" dirty="0" smtClean="0">
                <a:latin typeface="Times New Roman" pitchFamily="18" charset="0"/>
                <a:ea typeface="黑体" pitchFamily="49" charset="-122"/>
                <a:cs typeface="Times New Roman" pitchFamily="18" charset="0"/>
              </a:rPr>
              <a:t>比改造前中压</a:t>
            </a:r>
            <a:r>
              <a:rPr lang="zh-CN" altLang="en-US" sz="1650" dirty="0">
                <a:latin typeface="Times New Roman" pitchFamily="18" charset="0"/>
                <a:ea typeface="黑体" pitchFamily="49" charset="-122"/>
                <a:cs typeface="Times New Roman" pitchFamily="18" charset="0"/>
              </a:rPr>
              <a:t>缸排汽供热汽源</a:t>
            </a:r>
            <a:r>
              <a:rPr lang="zh-CN" altLang="en-US" sz="1650" dirty="0">
                <a:solidFill>
                  <a:srgbClr val="FF0000"/>
                </a:solidFill>
                <a:latin typeface="Times New Roman" pitchFamily="18" charset="0"/>
                <a:ea typeface="黑体" pitchFamily="49" charset="-122"/>
                <a:cs typeface="Times New Roman" pitchFamily="18" charset="0"/>
              </a:rPr>
              <a:t>温度</a:t>
            </a:r>
            <a:r>
              <a:rPr lang="zh-CN" altLang="en-US" sz="1650" dirty="0" smtClean="0">
                <a:solidFill>
                  <a:srgbClr val="FF0000"/>
                </a:solidFill>
                <a:latin typeface="Times New Roman" pitchFamily="18" charset="0"/>
                <a:ea typeface="黑体" pitchFamily="49" charset="-122"/>
                <a:cs typeface="Times New Roman" pitchFamily="18" charset="0"/>
              </a:rPr>
              <a:t>降低</a:t>
            </a:r>
            <a:r>
              <a:rPr lang="en-US" altLang="zh-CN" sz="1650" dirty="0" smtClean="0">
                <a:solidFill>
                  <a:srgbClr val="FF0000"/>
                </a:solidFill>
                <a:latin typeface="Times New Roman" pitchFamily="18" charset="0"/>
                <a:ea typeface="黑体" pitchFamily="49" charset="-122"/>
                <a:cs typeface="Times New Roman" pitchFamily="18" charset="0"/>
              </a:rPr>
              <a:t>205.42</a:t>
            </a:r>
            <a:r>
              <a:rPr lang="en-US" altLang="zh-CN" sz="1650" dirty="0">
                <a:solidFill>
                  <a:srgbClr val="FF0000"/>
                </a:solidFill>
                <a:latin typeface="Times New Roman" pitchFamily="18" charset="0"/>
                <a:ea typeface="黑体" pitchFamily="49" charset="-122"/>
                <a:cs typeface="Times New Roman" pitchFamily="18" charset="0"/>
              </a:rPr>
              <a:t>℃</a:t>
            </a:r>
            <a:r>
              <a:rPr lang="zh-CN" altLang="en-US" sz="1650" dirty="0" smtClean="0">
                <a:latin typeface="Times New Roman" pitchFamily="18" charset="0"/>
                <a:ea typeface="黑体" pitchFamily="49" charset="-122"/>
                <a:cs typeface="Times New Roman" pitchFamily="18" charset="0"/>
              </a:rPr>
              <a:t>，改造后，热源</a:t>
            </a:r>
            <a:r>
              <a:rPr lang="zh-CN" altLang="en-US" sz="1650" dirty="0">
                <a:latin typeface="Times New Roman" pitchFamily="18" charset="0"/>
                <a:ea typeface="黑体" pitchFamily="49" charset="-122"/>
                <a:cs typeface="Times New Roman" pitchFamily="18" charset="0"/>
              </a:rPr>
              <a:t>蒸汽温度</a:t>
            </a:r>
            <a:r>
              <a:rPr lang="zh-CN" altLang="en-US" sz="1650" dirty="0" smtClean="0">
                <a:latin typeface="Times New Roman" pitchFamily="18" charset="0"/>
                <a:ea typeface="黑体" pitchFamily="49" charset="-122"/>
                <a:cs typeface="Times New Roman" pitchFamily="18" charset="0"/>
              </a:rPr>
              <a:t>与热</a:t>
            </a:r>
            <a:r>
              <a:rPr lang="zh-CN" altLang="en-US" sz="1650" dirty="0">
                <a:latin typeface="Times New Roman" pitchFamily="18" charset="0"/>
                <a:ea typeface="黑体" pitchFamily="49" charset="-122"/>
                <a:cs typeface="Times New Roman" pitchFamily="18" charset="0"/>
              </a:rPr>
              <a:t>网循环水传热</a:t>
            </a:r>
            <a:r>
              <a:rPr lang="zh-CN" altLang="en-US" sz="1650" dirty="0" smtClean="0">
                <a:latin typeface="Times New Roman" pitchFamily="18" charset="0"/>
                <a:ea typeface="黑体" pitchFamily="49" charset="-122"/>
                <a:cs typeface="Times New Roman" pitchFamily="18" charset="0"/>
              </a:rPr>
              <a:t>温差仅为</a:t>
            </a:r>
            <a:r>
              <a:rPr lang="en-US" altLang="zh-CN" sz="1650" dirty="0">
                <a:latin typeface="Times New Roman" pitchFamily="18" charset="0"/>
                <a:ea typeface="黑体" pitchFamily="49" charset="-122"/>
                <a:cs typeface="Times New Roman" pitchFamily="18" charset="0"/>
              </a:rPr>
              <a:t>4.62℃</a:t>
            </a:r>
            <a:r>
              <a:rPr lang="zh-CN" altLang="en-US" sz="1650" dirty="0" smtClean="0">
                <a:latin typeface="Times New Roman" pitchFamily="18" charset="0"/>
                <a:ea typeface="黑体" pitchFamily="49" charset="-122"/>
                <a:cs typeface="Times New Roman" pitchFamily="18" charset="0"/>
              </a:rPr>
              <a:t>，而改造前传热</a:t>
            </a:r>
            <a:r>
              <a:rPr lang="zh-CN" altLang="en-US" sz="1650" dirty="0">
                <a:latin typeface="Times New Roman" pitchFamily="18" charset="0"/>
                <a:ea typeface="黑体" pitchFamily="49" charset="-122"/>
                <a:cs typeface="Times New Roman" pitchFamily="18" charset="0"/>
              </a:rPr>
              <a:t>温差为</a:t>
            </a:r>
            <a:r>
              <a:rPr lang="en-US" altLang="zh-CN" sz="1650" dirty="0">
                <a:latin typeface="Times New Roman" pitchFamily="18" charset="0"/>
                <a:ea typeface="黑体" pitchFamily="49" charset="-122"/>
                <a:cs typeface="Times New Roman" pitchFamily="18" charset="0"/>
              </a:rPr>
              <a:t>210.41℃</a:t>
            </a:r>
            <a:r>
              <a:rPr lang="zh-CN" altLang="en-US" sz="1650" dirty="0" smtClean="0">
                <a:latin typeface="Times New Roman" pitchFamily="18" charset="0"/>
                <a:ea typeface="黑体" pitchFamily="49" charset="-122"/>
                <a:cs typeface="Times New Roman" pitchFamily="18" charset="0"/>
              </a:rPr>
              <a:t>，在供热量及供热品质不变的情况下，</a:t>
            </a:r>
            <a:r>
              <a:rPr lang="zh-CN" altLang="en-US" sz="1650" dirty="0">
                <a:latin typeface="Times New Roman" pitchFamily="18" charset="0"/>
                <a:ea typeface="黑体" pitchFamily="49" charset="-122"/>
                <a:cs typeface="Times New Roman" pitchFamily="18" charset="0"/>
              </a:rPr>
              <a:t>两种供热技术热源蒸汽</a:t>
            </a:r>
            <a:r>
              <a:rPr lang="zh-CN" altLang="en-US" sz="1650" dirty="0" smtClean="0">
                <a:solidFill>
                  <a:srgbClr val="FF0000"/>
                </a:solidFill>
                <a:latin typeface="Times New Roman" pitchFamily="18" charset="0"/>
                <a:ea typeface="黑体" pitchFamily="49" charset="-122"/>
                <a:cs typeface="Times New Roman" pitchFamily="18" charset="0"/>
              </a:rPr>
              <a:t>单位付出</a:t>
            </a:r>
            <a:r>
              <a:rPr lang="zh-CN" altLang="en-US" sz="1600" b="1" dirty="0" smtClean="0">
                <a:solidFill>
                  <a:srgbClr val="FF0000"/>
                </a:solidFill>
                <a:latin typeface="Times New Roman" pitchFamily="18" charset="0"/>
                <a:ea typeface="黑体" pitchFamily="49" charset="-122"/>
                <a:cs typeface="Times New Roman" pitchFamily="18" charset="0"/>
                <a:sym typeface="Symbol" pitchFamily="18" charset="2"/>
              </a:rPr>
              <a:t>㶲</a:t>
            </a:r>
            <a:r>
              <a:rPr lang="zh-CN" altLang="en-US" sz="1650" dirty="0" smtClean="0">
                <a:solidFill>
                  <a:srgbClr val="FF0000"/>
                </a:solidFill>
                <a:latin typeface="Times New Roman" pitchFamily="18" charset="0"/>
                <a:ea typeface="黑体" pitchFamily="49" charset="-122"/>
                <a:cs typeface="Times New Roman" pitchFamily="18" charset="0"/>
              </a:rPr>
              <a:t>相比减少了</a:t>
            </a:r>
            <a:r>
              <a:rPr lang="en-US" altLang="en-US" sz="1650" dirty="0" smtClean="0">
                <a:solidFill>
                  <a:srgbClr val="FF0000"/>
                </a:solidFill>
                <a:latin typeface="Times New Roman" pitchFamily="18" charset="0"/>
                <a:ea typeface="黑体" pitchFamily="49" charset="-122"/>
                <a:cs typeface="Times New Roman" pitchFamily="18" charset="0"/>
              </a:rPr>
              <a:t>661.69kJ/kg</a:t>
            </a:r>
            <a:r>
              <a:rPr lang="zh-CN" altLang="en-US" sz="1650" dirty="0" smtClean="0">
                <a:solidFill>
                  <a:srgbClr val="FF0000"/>
                </a:solidFill>
                <a:latin typeface="Times New Roman" pitchFamily="18" charset="0"/>
                <a:ea typeface="黑体" pitchFamily="49" charset="-122"/>
                <a:cs typeface="Times New Roman" pitchFamily="18" charset="0"/>
              </a:rPr>
              <a:t>。</a:t>
            </a:r>
            <a:endParaRPr lang="zh-CN" altLang="en-US" sz="1650" dirty="0">
              <a:solidFill>
                <a:srgbClr val="FF0000"/>
              </a:solidFill>
              <a:latin typeface="Times New Roman" pitchFamily="18" charset="0"/>
              <a:ea typeface="黑体" pitchFamily="49" charset="-122"/>
              <a:cs typeface="Times New Roman" pitchFamily="18" charset="0"/>
            </a:endParaRPr>
          </a:p>
        </p:txBody>
      </p:sp>
      <p:sp>
        <p:nvSpPr>
          <p:cNvPr id="50" name="Text Box 43"/>
          <p:cNvSpPr txBox="1">
            <a:spLocks noChangeArrowheads="1"/>
          </p:cNvSpPr>
          <p:nvPr/>
        </p:nvSpPr>
        <p:spPr bwMode="auto">
          <a:xfrm>
            <a:off x="5011790" y="3938666"/>
            <a:ext cx="3560738" cy="2677656"/>
          </a:xfrm>
          <a:prstGeom prst="rect">
            <a:avLst/>
          </a:prstGeom>
          <a:noFill/>
          <a:ln w="9525">
            <a:noFill/>
            <a:miter lim="800000"/>
            <a:headEnd/>
            <a:tailEnd/>
          </a:ln>
          <a:effectLst/>
        </p:spPr>
        <p:txBody>
          <a:bodyPr wrap="square">
            <a:spAutoFit/>
          </a:bodyPr>
          <a:lstStyle/>
          <a:p>
            <a:pPr algn="just">
              <a:spcBef>
                <a:spcPct val="50000"/>
              </a:spcBef>
            </a:pPr>
            <a:r>
              <a:rPr lang="zh-CN" altLang="en-US" sz="1600" b="1" dirty="0" smtClean="0">
                <a:latin typeface="Times New Roman" pitchFamily="18" charset="0"/>
                <a:ea typeface="黑体" pitchFamily="49" charset="-122"/>
                <a:cs typeface="Times New Roman" pitchFamily="18" charset="0"/>
              </a:rPr>
              <a:t>        </a:t>
            </a:r>
            <a:r>
              <a:rPr lang="zh-CN" altLang="en-US" sz="1650" dirty="0" smtClean="0">
                <a:latin typeface="Times New Roman" pitchFamily="18" charset="0"/>
                <a:ea typeface="黑体" pitchFamily="49" charset="-122"/>
                <a:cs typeface="Times New Roman" pitchFamily="18" charset="0"/>
              </a:rPr>
              <a:t>改造</a:t>
            </a:r>
            <a:r>
              <a:rPr lang="zh-CN" altLang="en-US" sz="1650" dirty="0">
                <a:latin typeface="Times New Roman" pitchFamily="18" charset="0"/>
                <a:ea typeface="黑体" pitchFamily="49" charset="-122"/>
                <a:cs typeface="Times New Roman" pitchFamily="18" charset="0"/>
              </a:rPr>
              <a:t>后，机组的年平均厂用电率下降</a:t>
            </a:r>
            <a:r>
              <a:rPr lang="en-US" altLang="zh-CN" sz="1650" dirty="0">
                <a:latin typeface="Times New Roman" pitchFamily="18" charset="0"/>
                <a:ea typeface="黑体" pitchFamily="49" charset="-122"/>
                <a:cs typeface="Times New Roman" pitchFamily="18" charset="0"/>
              </a:rPr>
              <a:t>1.3%</a:t>
            </a:r>
            <a:r>
              <a:rPr lang="zh-CN" altLang="en-US" sz="1650" dirty="0">
                <a:latin typeface="Times New Roman" pitchFamily="18" charset="0"/>
                <a:ea typeface="黑体" pitchFamily="49" charset="-122"/>
                <a:cs typeface="Times New Roman" pitchFamily="18" charset="0"/>
              </a:rPr>
              <a:t>，每年</a:t>
            </a:r>
            <a:r>
              <a:rPr lang="zh-CN" altLang="en-US" sz="1650" dirty="0">
                <a:solidFill>
                  <a:srgbClr val="FF0000"/>
                </a:solidFill>
                <a:latin typeface="Times New Roman" pitchFamily="18" charset="0"/>
                <a:ea typeface="黑体" pitchFamily="49" charset="-122"/>
                <a:cs typeface="Times New Roman" pitchFamily="18" charset="0"/>
              </a:rPr>
              <a:t>增加上网电量</a:t>
            </a:r>
            <a:r>
              <a:rPr lang="en-US" altLang="zh-CN" sz="1650" dirty="0">
                <a:solidFill>
                  <a:srgbClr val="FF0000"/>
                </a:solidFill>
                <a:latin typeface="Times New Roman" pitchFamily="18" charset="0"/>
                <a:ea typeface="黑体" pitchFamily="49" charset="-122"/>
                <a:cs typeface="Times New Roman" pitchFamily="18" charset="0"/>
              </a:rPr>
              <a:t>4290</a:t>
            </a:r>
            <a:r>
              <a:rPr lang="zh-CN" altLang="en-US" sz="1650" dirty="0">
                <a:solidFill>
                  <a:srgbClr val="FF0000"/>
                </a:solidFill>
                <a:latin typeface="Times New Roman" pitchFamily="18" charset="0"/>
                <a:ea typeface="黑体" pitchFamily="49" charset="-122"/>
                <a:cs typeface="Times New Roman" pitchFamily="18" charset="0"/>
              </a:rPr>
              <a:t>万</a:t>
            </a:r>
            <a:r>
              <a:rPr lang="en-US" altLang="zh-CN" sz="1650" dirty="0">
                <a:solidFill>
                  <a:srgbClr val="FF0000"/>
                </a:solidFill>
                <a:latin typeface="Times New Roman" pitchFamily="18" charset="0"/>
                <a:ea typeface="黑体" pitchFamily="49" charset="-122"/>
                <a:cs typeface="Times New Roman" pitchFamily="18" charset="0"/>
              </a:rPr>
              <a:t>kWh</a:t>
            </a:r>
            <a:r>
              <a:rPr lang="zh-CN" altLang="en-US" sz="1650" dirty="0" smtClean="0">
                <a:latin typeface="Times New Roman" pitchFamily="18" charset="0"/>
                <a:ea typeface="黑体" pitchFamily="49" charset="-122"/>
                <a:cs typeface="Times New Roman" pitchFamily="18" charset="0"/>
              </a:rPr>
              <a:t>。在纯凝发电方式下，通过</a:t>
            </a:r>
            <a:r>
              <a:rPr lang="zh-CN" altLang="en-US" sz="1650" dirty="0">
                <a:latin typeface="Times New Roman" pitchFamily="18" charset="0"/>
                <a:ea typeface="黑体" pitchFamily="49" charset="-122"/>
                <a:cs typeface="Times New Roman" pitchFamily="18" charset="0"/>
              </a:rPr>
              <a:t>回热系统的优化</a:t>
            </a:r>
            <a:r>
              <a:rPr lang="zh-CN" altLang="en-US" sz="1650" dirty="0" smtClean="0">
                <a:latin typeface="Times New Roman" pitchFamily="18" charset="0"/>
                <a:ea typeface="黑体" pitchFamily="49" charset="-122"/>
                <a:cs typeface="Times New Roman" pitchFamily="18" charset="0"/>
              </a:rPr>
              <a:t>，机组</a:t>
            </a:r>
            <a:r>
              <a:rPr lang="zh-CN" altLang="en-US" sz="1650" dirty="0">
                <a:latin typeface="Times New Roman" pitchFamily="18" charset="0"/>
                <a:ea typeface="黑体" pitchFamily="49" charset="-122"/>
                <a:cs typeface="Times New Roman" pitchFamily="18" charset="0"/>
              </a:rPr>
              <a:t>的供电煤耗较变频方式</a:t>
            </a:r>
            <a:r>
              <a:rPr lang="zh-CN" altLang="en-US" sz="1650" dirty="0" smtClean="0">
                <a:latin typeface="Times New Roman" pitchFamily="18" charset="0"/>
                <a:ea typeface="黑体" pitchFamily="49" charset="-122"/>
                <a:cs typeface="Times New Roman" pitchFamily="18" charset="0"/>
              </a:rPr>
              <a:t>下降低</a:t>
            </a:r>
            <a:r>
              <a:rPr lang="en-US" altLang="zh-CN" sz="1650" dirty="0">
                <a:latin typeface="Times New Roman" pitchFamily="18" charset="0"/>
                <a:ea typeface="黑体" pitchFamily="49" charset="-122"/>
                <a:cs typeface="Times New Roman" pitchFamily="18" charset="0"/>
              </a:rPr>
              <a:t>0.74g/kWh </a:t>
            </a:r>
            <a:r>
              <a:rPr lang="en-US" altLang="zh-CN" sz="1650" dirty="0" smtClean="0">
                <a:latin typeface="Times New Roman" pitchFamily="18" charset="0"/>
                <a:ea typeface="黑体" pitchFamily="49" charset="-122"/>
                <a:cs typeface="Times New Roman" pitchFamily="18" charset="0"/>
              </a:rPr>
              <a:t>,</a:t>
            </a:r>
            <a:r>
              <a:rPr lang="zh-CN" altLang="en-US" sz="1650" dirty="0" smtClean="0">
                <a:latin typeface="Times New Roman" pitchFamily="18" charset="0"/>
                <a:ea typeface="黑体" pitchFamily="49" charset="-122"/>
                <a:cs typeface="Times New Roman" pitchFamily="18" charset="0"/>
              </a:rPr>
              <a:t>年</a:t>
            </a:r>
            <a:r>
              <a:rPr lang="zh-CN" altLang="en-US" sz="1650" dirty="0">
                <a:latin typeface="Times New Roman" pitchFamily="18" charset="0"/>
                <a:ea typeface="黑体" pitchFamily="49" charset="-122"/>
                <a:cs typeface="Times New Roman" pitchFamily="18" charset="0"/>
              </a:rPr>
              <a:t>节约标煤</a:t>
            </a:r>
            <a:r>
              <a:rPr lang="en-US" altLang="zh-CN" sz="1650" dirty="0">
                <a:latin typeface="Times New Roman" pitchFamily="18" charset="0"/>
                <a:ea typeface="黑体" pitchFamily="49" charset="-122"/>
                <a:cs typeface="Times New Roman" pitchFamily="18" charset="0"/>
              </a:rPr>
              <a:t>1702</a:t>
            </a:r>
            <a:r>
              <a:rPr lang="zh-CN" altLang="en-US" sz="1650" dirty="0">
                <a:latin typeface="Times New Roman" pitchFamily="18" charset="0"/>
                <a:ea typeface="黑体" pitchFamily="49" charset="-122"/>
                <a:cs typeface="Times New Roman" pitchFamily="18" charset="0"/>
              </a:rPr>
              <a:t>吨</a:t>
            </a:r>
            <a:r>
              <a:rPr lang="zh-CN" altLang="en-US" sz="1650" dirty="0" smtClean="0">
                <a:latin typeface="Times New Roman" pitchFamily="18" charset="0"/>
                <a:ea typeface="黑体" pitchFamily="49" charset="-122"/>
                <a:cs typeface="Times New Roman" pitchFamily="18" charset="0"/>
              </a:rPr>
              <a:t>。供热期节约有用能</a:t>
            </a:r>
            <a:r>
              <a:rPr lang="en-US" altLang="en-US" sz="1650" dirty="0" smtClean="0">
                <a:latin typeface="Times New Roman" pitchFamily="18" charset="0"/>
                <a:ea typeface="黑体" pitchFamily="49" charset="-122"/>
                <a:cs typeface="Times New Roman" pitchFamily="18" charset="0"/>
              </a:rPr>
              <a:t>70%</a:t>
            </a:r>
            <a:r>
              <a:rPr lang="zh-CN" altLang="en-US" sz="1650" dirty="0" smtClean="0">
                <a:latin typeface="Times New Roman" pitchFamily="18" charset="0"/>
                <a:ea typeface="黑体" pitchFamily="49" charset="-122"/>
                <a:cs typeface="Times New Roman" pitchFamily="18" charset="0"/>
              </a:rPr>
              <a:t>以上。较中排供热方式煤耗下降</a:t>
            </a:r>
            <a:r>
              <a:rPr lang="en-US" altLang="en-US" sz="1650" dirty="0" smtClean="0">
                <a:latin typeface="Times New Roman" pitchFamily="18" charset="0"/>
                <a:ea typeface="黑体" pitchFamily="49" charset="-122"/>
                <a:cs typeface="Times New Roman" pitchFamily="18" charset="0"/>
              </a:rPr>
              <a:t>4.8g/kWh</a:t>
            </a:r>
            <a:r>
              <a:rPr lang="zh-CN" altLang="en-US" sz="1650" dirty="0" smtClean="0">
                <a:latin typeface="Times New Roman" pitchFamily="18" charset="0"/>
                <a:ea typeface="黑体" pitchFamily="49" charset="-122"/>
                <a:cs typeface="Times New Roman" pitchFamily="18" charset="0"/>
              </a:rPr>
              <a:t>，供热期节约标煤</a:t>
            </a:r>
            <a:r>
              <a:rPr lang="en-US" altLang="en-US" sz="1650" dirty="0" smtClean="0">
                <a:latin typeface="Times New Roman" pitchFamily="18" charset="0"/>
                <a:ea typeface="黑体" pitchFamily="49" charset="-122"/>
                <a:cs typeface="Times New Roman" pitchFamily="18" charset="0"/>
              </a:rPr>
              <a:t>5760</a:t>
            </a:r>
            <a:r>
              <a:rPr lang="zh-CN" altLang="en-US" sz="1650" dirty="0" smtClean="0">
                <a:latin typeface="Times New Roman" pitchFamily="18" charset="0"/>
                <a:ea typeface="黑体" pitchFamily="49" charset="-122"/>
                <a:cs typeface="Times New Roman" pitchFamily="18" charset="0"/>
              </a:rPr>
              <a:t>吨，</a:t>
            </a:r>
            <a:r>
              <a:rPr lang="zh-CN" altLang="en-US" sz="1650" dirty="0" smtClean="0">
                <a:solidFill>
                  <a:srgbClr val="FF0000"/>
                </a:solidFill>
                <a:latin typeface="Times New Roman" pitchFamily="18" charset="0"/>
                <a:ea typeface="黑体" pitchFamily="49" charset="-122"/>
                <a:cs typeface="Times New Roman" pitchFamily="18" charset="0"/>
              </a:rPr>
              <a:t>全年可以节约标煤</a:t>
            </a:r>
            <a:r>
              <a:rPr lang="en-US" altLang="en-US" sz="1650" dirty="0" smtClean="0">
                <a:solidFill>
                  <a:srgbClr val="FF0000"/>
                </a:solidFill>
                <a:latin typeface="Times New Roman" pitchFamily="18" charset="0"/>
                <a:ea typeface="黑体" pitchFamily="49" charset="-122"/>
                <a:cs typeface="Times New Roman" pitchFamily="18" charset="0"/>
              </a:rPr>
              <a:t>7462</a:t>
            </a:r>
            <a:r>
              <a:rPr lang="zh-CN" altLang="en-US" sz="1650" dirty="0" smtClean="0">
                <a:solidFill>
                  <a:srgbClr val="FF0000"/>
                </a:solidFill>
                <a:latin typeface="Times New Roman" pitchFamily="18" charset="0"/>
                <a:ea typeface="黑体" pitchFamily="49" charset="-122"/>
                <a:cs typeface="Times New Roman" pitchFamily="18" charset="0"/>
              </a:rPr>
              <a:t>吨，年减少二氧化碳排放</a:t>
            </a:r>
            <a:r>
              <a:rPr lang="en-US" altLang="zh-CN" sz="1650" dirty="0" smtClean="0">
                <a:solidFill>
                  <a:srgbClr val="FF0000"/>
                </a:solidFill>
                <a:latin typeface="Times New Roman" pitchFamily="18" charset="0"/>
                <a:ea typeface="黑体" pitchFamily="49" charset="-122"/>
                <a:cs typeface="Times New Roman" pitchFamily="18" charset="0"/>
              </a:rPr>
              <a:t>1.97</a:t>
            </a:r>
            <a:r>
              <a:rPr lang="zh-CN" altLang="en-US" sz="1650" dirty="0" smtClean="0">
                <a:solidFill>
                  <a:srgbClr val="FF0000"/>
                </a:solidFill>
                <a:latin typeface="Times New Roman" pitchFamily="18" charset="0"/>
                <a:ea typeface="黑体" pitchFamily="49" charset="-122"/>
                <a:cs typeface="Times New Roman" pitchFamily="18" charset="0"/>
              </a:rPr>
              <a:t>万吨。</a:t>
            </a:r>
            <a:endParaRPr lang="zh-CN" altLang="en-US" sz="1650" dirty="0">
              <a:solidFill>
                <a:srgbClr val="FF0000"/>
              </a:solidFill>
              <a:latin typeface="Times New Roman" pitchFamily="18" charset="0"/>
              <a:ea typeface="黑体" pitchFamily="49" charset="-122"/>
              <a:cs typeface="Times New Roman" pitchFamily="18" charset="0"/>
            </a:endParaRPr>
          </a:p>
        </p:txBody>
      </p:sp>
      <p:sp>
        <p:nvSpPr>
          <p:cNvPr id="51" name="矩形 50"/>
          <p:cNvSpPr/>
          <p:nvPr/>
        </p:nvSpPr>
        <p:spPr>
          <a:xfrm>
            <a:off x="4071934" y="1350911"/>
            <a:ext cx="4732772" cy="830997"/>
          </a:xfrm>
          <a:prstGeom prst="rect">
            <a:avLst/>
          </a:prstGeom>
        </p:spPr>
        <p:txBody>
          <a:bodyPr wrap="square">
            <a:spAutoFit/>
          </a:bodyPr>
          <a:lstStyle/>
          <a:p>
            <a:pPr>
              <a:lnSpc>
                <a:spcPct val="120000"/>
              </a:lnSpc>
            </a:pPr>
            <a:r>
              <a:rPr lang="zh-CN" altLang="en-US" sz="2000" dirty="0" smtClean="0">
                <a:latin typeface="Times New Roman" pitchFamily="18" charset="0"/>
                <a:ea typeface="黑体" pitchFamily="49" charset="-122"/>
                <a:cs typeface="Times New Roman" pitchFamily="18" charset="0"/>
              </a:rPr>
              <a:t>河南国电荥阳电厂</a:t>
            </a:r>
            <a:r>
              <a:rPr lang="en-US" altLang="zh-CN" sz="2000" dirty="0">
                <a:latin typeface="Times New Roman" pitchFamily="18" charset="0"/>
                <a:ea typeface="黑体" pitchFamily="49" charset="-122"/>
                <a:cs typeface="Times New Roman" pitchFamily="18" charset="0"/>
              </a:rPr>
              <a:t>600MW</a:t>
            </a:r>
            <a:r>
              <a:rPr lang="zh-CN" altLang="en-US" sz="2000" dirty="0">
                <a:latin typeface="Times New Roman" pitchFamily="18" charset="0"/>
                <a:ea typeface="黑体" pitchFamily="49" charset="-122"/>
                <a:cs typeface="Times New Roman" pitchFamily="18" charset="0"/>
              </a:rPr>
              <a:t>超临界</a:t>
            </a:r>
            <a:r>
              <a:rPr lang="en-US" altLang="zh-CN" sz="2000" dirty="0">
                <a:latin typeface="Times New Roman" pitchFamily="18" charset="0"/>
                <a:ea typeface="黑体" pitchFamily="49" charset="-122"/>
                <a:cs typeface="Times New Roman" pitchFamily="18" charset="0"/>
              </a:rPr>
              <a:t>#1</a:t>
            </a:r>
            <a:r>
              <a:rPr lang="zh-CN" altLang="en-US" sz="2000" dirty="0">
                <a:latin typeface="Times New Roman" pitchFamily="18" charset="0"/>
                <a:ea typeface="黑体" pitchFamily="49" charset="-122"/>
                <a:cs typeface="Times New Roman" pitchFamily="18" charset="0"/>
              </a:rPr>
              <a:t>机组、供热及引风机汽动改造</a:t>
            </a:r>
            <a:r>
              <a:rPr lang="zh-CN" altLang="en-US" sz="2000" dirty="0" smtClean="0">
                <a:latin typeface="Times New Roman" pitchFamily="18" charset="0"/>
                <a:ea typeface="黑体" pitchFamily="49" charset="-122"/>
                <a:cs typeface="Times New Roman" pitchFamily="18" charset="0"/>
              </a:rPr>
              <a:t>工程</a:t>
            </a:r>
            <a:endParaRPr lang="zh-CN" altLang="en-US" sz="2000" dirty="0">
              <a:latin typeface="Times New Roman" pitchFamily="18" charset="0"/>
              <a:ea typeface="黑体" pitchFamily="49" charset="-122"/>
              <a:cs typeface="Times New Roman" pitchFamily="18" charset="0"/>
            </a:endParaRPr>
          </a:p>
        </p:txBody>
      </p:sp>
      <p:sp>
        <p:nvSpPr>
          <p:cNvPr id="54" name="AutoShape 10"/>
          <p:cNvSpPr>
            <a:spLocks noChangeArrowheads="1"/>
          </p:cNvSpPr>
          <p:nvPr/>
        </p:nvSpPr>
        <p:spPr bwMode="auto">
          <a:xfrm rot="5400000">
            <a:off x="3390892" y="1395398"/>
            <a:ext cx="290512" cy="642941"/>
          </a:xfrm>
          <a:prstGeom prst="upArrow">
            <a:avLst>
              <a:gd name="adj1" fmla="val 50000"/>
              <a:gd name="adj2" fmla="val 87534"/>
            </a:avLst>
          </a:prstGeom>
          <a:solidFill>
            <a:srgbClr val="99CCFF"/>
          </a:solidFill>
          <a:ln w="9525">
            <a:solidFill>
              <a:srgbClr val="FF0000"/>
            </a:solidFill>
            <a:miter lim="800000"/>
            <a:headEnd/>
            <a:tailEnd/>
          </a:ln>
        </p:spPr>
        <p:txBody>
          <a:bodyPr wrap="none" anchor="ctr"/>
          <a:lstStyle/>
          <a:p>
            <a:endParaRPr lang="zh-CN" altLang="en-US" dirty="0">
              <a:solidFill>
                <a:srgbClr val="00B0F0"/>
              </a:solidFill>
            </a:endParaRPr>
          </a:p>
        </p:txBody>
      </p:sp>
      <p:sp>
        <p:nvSpPr>
          <p:cNvPr id="52" name="Text Box 3"/>
          <p:cNvSpPr txBox="1">
            <a:spLocks noChangeArrowheads="1"/>
          </p:cNvSpPr>
          <p:nvPr/>
        </p:nvSpPr>
        <p:spPr bwMode="auto">
          <a:xfrm>
            <a:off x="323528" y="260648"/>
            <a:ext cx="8640960" cy="549275"/>
          </a:xfrm>
          <a:prstGeom prst="rect">
            <a:avLst/>
          </a:prstGeom>
          <a:noFill/>
          <a:ln w="9525" algn="ctr">
            <a:noFill/>
            <a:miter lim="800000"/>
            <a:headEnd/>
            <a:tailEnd/>
          </a:ln>
          <a:effectLst/>
        </p:spPr>
        <p:txBody>
          <a:bodyPr anchor="ctr"/>
          <a:lstStyle/>
          <a:p>
            <a:pPr>
              <a:defRPr/>
            </a:pPr>
            <a:r>
              <a:rPr lang="en-US" altLang="zh-CN" sz="3200" b="1" dirty="0" smtClean="0">
                <a:latin typeface="黑体" pitchFamily="49" charset="-122"/>
                <a:ea typeface="黑体" pitchFamily="49" charset="-122"/>
              </a:rPr>
              <a:t>5</a:t>
            </a:r>
            <a:r>
              <a:rPr lang="zh-CN" altLang="en-US" sz="3200" b="1" dirty="0" smtClean="0">
                <a:latin typeface="黑体" pitchFamily="49" charset="-122"/>
                <a:ea typeface="黑体" pitchFamily="49" charset="-122"/>
              </a:rPr>
              <a:t>、应用推广及经济社会效益</a:t>
            </a:r>
          </a:p>
        </p:txBody>
      </p:sp>
    </p:spTree>
  </p:cSld>
  <p:clrMapOvr>
    <a:masterClrMapping/>
  </p:clrMapOvr>
  <p:transition advTm="9193">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0" y="260350"/>
            <a:ext cx="9144000" cy="549275"/>
          </a:xfrm>
          <a:prstGeom prst="rect">
            <a:avLst/>
          </a:prstGeom>
          <a:noFill/>
          <a:ln w="9525" algn="ctr">
            <a:noFill/>
            <a:miter lim="800000"/>
            <a:headEnd/>
            <a:tailEnd/>
          </a:ln>
          <a:effectLst/>
        </p:spPr>
        <p:txBody>
          <a:bodyPr anchor="ctr"/>
          <a:lstStyle/>
          <a:p>
            <a:pPr>
              <a:defRPr/>
            </a:pPr>
            <a:r>
              <a:rPr lang="zh-CN" altLang="en-US" sz="2000" b="1" dirty="0" smtClean="0">
                <a:solidFill>
                  <a:srgbClr val="FF0000"/>
                </a:solidFill>
                <a:effectLst>
                  <a:outerShdw blurRad="38100" dist="38100" dir="2700000" algn="tl">
                    <a:srgbClr val="C0C0C0"/>
                  </a:outerShdw>
                </a:effectLst>
                <a:latin typeface="Times New Roman" pitchFamily="18" charset="0"/>
                <a:ea typeface="黑体" pitchFamily="49" charset="-122"/>
                <a:cs typeface="Times New Roman" pitchFamily="18" charset="0"/>
                <a:sym typeface="Symbol" pitchFamily="18" charset="2"/>
              </a:rPr>
              <a:t>在</a:t>
            </a:r>
            <a:r>
              <a:rPr lang="zh-CN" altLang="en-US" sz="2000" b="1" dirty="0">
                <a:solidFill>
                  <a:srgbClr val="FF0000"/>
                </a:solidFill>
                <a:effectLst>
                  <a:outerShdw blurRad="38100" dist="38100" dir="2700000" algn="tl">
                    <a:srgbClr val="C0C0C0"/>
                  </a:outerShdw>
                </a:effectLst>
                <a:latin typeface="Times New Roman" pitchFamily="18" charset="0"/>
                <a:ea typeface="黑体" pitchFamily="49" charset="-122"/>
                <a:cs typeface="Times New Roman" pitchFamily="18" charset="0"/>
                <a:sym typeface="Symbol" pitchFamily="18" charset="2"/>
              </a:rPr>
              <a:t>热电联产领域</a:t>
            </a:r>
            <a:r>
              <a:rPr lang="zh-CN" altLang="en-US" sz="2000" b="1" dirty="0" smtClean="0">
                <a:solidFill>
                  <a:srgbClr val="FF0000"/>
                </a:solidFill>
                <a:effectLst>
                  <a:outerShdw blurRad="38100" dist="38100" dir="2700000" algn="tl">
                    <a:srgbClr val="C0C0C0"/>
                  </a:outerShdw>
                </a:effectLst>
                <a:latin typeface="Times New Roman" pitchFamily="18" charset="0"/>
                <a:ea typeface="黑体" pitchFamily="49" charset="-122"/>
                <a:cs typeface="Times New Roman" pitchFamily="18" charset="0"/>
                <a:sym typeface="Symbol" pitchFamily="18" charset="2"/>
              </a:rPr>
              <a:t>拥有的专利技术，得到国家科技项目的支持</a:t>
            </a:r>
            <a:endParaRPr lang="en-US" altLang="zh-CN" sz="2000" b="1" dirty="0">
              <a:solidFill>
                <a:srgbClr val="FF0000"/>
              </a:solidFill>
              <a:effectLst>
                <a:outerShdw blurRad="38100" dist="38100" dir="2700000" algn="tl">
                  <a:srgbClr val="C0C0C0"/>
                </a:outerShdw>
              </a:effectLst>
              <a:latin typeface="Times New Roman" pitchFamily="18" charset="0"/>
              <a:ea typeface="黑体" pitchFamily="49" charset="-122"/>
              <a:cs typeface="Times New Roman" pitchFamily="18" charset="0"/>
              <a:sym typeface="Symbol" pitchFamily="18" charset="2"/>
            </a:endParaRPr>
          </a:p>
        </p:txBody>
      </p:sp>
      <p:sp>
        <p:nvSpPr>
          <p:cNvPr id="3" name="矩形 12"/>
          <p:cNvSpPr>
            <a:spLocks noChangeArrowheads="1"/>
          </p:cNvSpPr>
          <p:nvPr/>
        </p:nvSpPr>
        <p:spPr bwMode="auto">
          <a:xfrm>
            <a:off x="2206625" y="3071810"/>
            <a:ext cx="4724400" cy="431800"/>
          </a:xfrm>
          <a:prstGeom prst="rect">
            <a:avLst/>
          </a:prstGeom>
          <a:noFill/>
          <a:ln w="9525">
            <a:noFill/>
            <a:miter lim="800000"/>
            <a:headEnd/>
            <a:tailEnd/>
          </a:ln>
        </p:spPr>
        <p:txBody>
          <a:bodyPr wrap="none">
            <a:spAutoFit/>
          </a:bodyPr>
          <a:lstStyle/>
          <a:p>
            <a:pPr algn="ctr"/>
            <a:r>
              <a:rPr lang="zh-CN" altLang="en-US" sz="2200" b="1" dirty="0">
                <a:latin typeface="楷体"/>
                <a:ea typeface="楷体"/>
                <a:cs typeface="楷体"/>
              </a:rPr>
              <a:t>在热电联产领域已获授权的专利证书</a:t>
            </a:r>
          </a:p>
        </p:txBody>
      </p:sp>
      <p:pic>
        <p:nvPicPr>
          <p:cNvPr id="10" name="Picture 2" descr="E:\apply for national science and technology progress prize\电机工程学会鉴定会--打印文件\5.26最后版本\扫描\附件５　专利\具有高温热源加热器旁路管道的分级加热供暖系统.jpg"/>
          <p:cNvPicPr>
            <a:picLocks noChangeAspect="1" noChangeArrowheads="1"/>
          </p:cNvPicPr>
          <p:nvPr/>
        </p:nvPicPr>
        <p:blipFill>
          <a:blip r:embed="rId2" cstate="print"/>
          <a:srcRect/>
          <a:stretch>
            <a:fillRect/>
          </a:stretch>
        </p:blipFill>
        <p:spPr bwMode="auto">
          <a:xfrm>
            <a:off x="5693161" y="1142984"/>
            <a:ext cx="1307731" cy="1800000"/>
          </a:xfrm>
          <a:prstGeom prst="rect">
            <a:avLst/>
          </a:prstGeom>
          <a:noFill/>
        </p:spPr>
      </p:pic>
      <p:pic>
        <p:nvPicPr>
          <p:cNvPr id="20" name="图片 14" descr="2011国家奖－国电集团.jpg"/>
          <p:cNvPicPr>
            <a:picLocks noChangeAspect="1" noChangeArrowheads="1"/>
          </p:cNvPicPr>
          <p:nvPr/>
        </p:nvPicPr>
        <p:blipFill>
          <a:blip r:embed="rId3" cstate="print"/>
          <a:srcRect/>
          <a:stretch>
            <a:fillRect/>
          </a:stretch>
        </p:blipFill>
        <p:spPr bwMode="auto">
          <a:xfrm>
            <a:off x="2643174" y="3571876"/>
            <a:ext cx="1928826" cy="2678925"/>
          </a:xfrm>
          <a:prstGeom prst="rect">
            <a:avLst/>
          </a:prstGeom>
          <a:noFill/>
          <a:ln w="9525">
            <a:noFill/>
            <a:miter lim="800000"/>
            <a:headEnd/>
            <a:tailEnd/>
          </a:ln>
        </p:spPr>
      </p:pic>
      <p:pic>
        <p:nvPicPr>
          <p:cNvPr id="21" name="Picture 5" descr="E:\scientific and technical achievement\4.29\5.23最后鉴定资料\打印文件(新)\附件扫描件\附件４　发改委批复文件\Scan001.jpg"/>
          <p:cNvPicPr>
            <a:picLocks noChangeAspect="1" noChangeArrowheads="1"/>
          </p:cNvPicPr>
          <p:nvPr/>
        </p:nvPicPr>
        <p:blipFill>
          <a:blip r:embed="rId4" cstate="print"/>
          <a:srcRect/>
          <a:stretch>
            <a:fillRect/>
          </a:stretch>
        </p:blipFill>
        <p:spPr bwMode="auto">
          <a:xfrm>
            <a:off x="4929190" y="3643314"/>
            <a:ext cx="1708310" cy="2428892"/>
          </a:xfrm>
          <a:prstGeom prst="rect">
            <a:avLst/>
          </a:prstGeom>
          <a:noFill/>
        </p:spPr>
      </p:pic>
      <p:pic>
        <p:nvPicPr>
          <p:cNvPr id="606210" name="Picture 2" descr="E:\xiao-hao alt\单位获奖等材料\2014年荣获中国电力科学技术进步奖一等奖.tif"/>
          <p:cNvPicPr>
            <a:picLocks noChangeAspect="1" noChangeArrowheads="1"/>
          </p:cNvPicPr>
          <p:nvPr/>
        </p:nvPicPr>
        <p:blipFill>
          <a:blip r:embed="rId5" cstate="print"/>
          <a:srcRect/>
          <a:stretch>
            <a:fillRect/>
          </a:stretch>
        </p:blipFill>
        <p:spPr bwMode="auto">
          <a:xfrm>
            <a:off x="357158" y="3643314"/>
            <a:ext cx="1816176" cy="2500306"/>
          </a:xfrm>
          <a:prstGeom prst="rect">
            <a:avLst/>
          </a:prstGeom>
          <a:noFill/>
        </p:spPr>
      </p:pic>
      <p:pic>
        <p:nvPicPr>
          <p:cNvPr id="606211" name="Picture 3" descr="E:\a-2015年科技管理\2015.7.13 科技支撑计划\2015.10.16 立项批复\Image.tif"/>
          <p:cNvPicPr>
            <a:picLocks noChangeAspect="1" noChangeArrowheads="1"/>
          </p:cNvPicPr>
          <p:nvPr/>
        </p:nvPicPr>
        <p:blipFill>
          <a:blip r:embed="rId6" cstate="print"/>
          <a:srcRect/>
          <a:stretch>
            <a:fillRect/>
          </a:stretch>
        </p:blipFill>
        <p:spPr bwMode="auto">
          <a:xfrm>
            <a:off x="6858016" y="3643314"/>
            <a:ext cx="1736160" cy="2428892"/>
          </a:xfrm>
          <a:prstGeom prst="rect">
            <a:avLst/>
          </a:prstGeom>
          <a:noFill/>
        </p:spPr>
      </p:pic>
      <p:grpSp>
        <p:nvGrpSpPr>
          <p:cNvPr id="4" name="组合 21"/>
          <p:cNvGrpSpPr/>
          <p:nvPr/>
        </p:nvGrpSpPr>
        <p:grpSpPr>
          <a:xfrm>
            <a:off x="357158" y="1142984"/>
            <a:ext cx="8094341" cy="1800000"/>
            <a:chOff x="928662" y="1142984"/>
            <a:chExt cx="8094341" cy="1800000"/>
          </a:xfrm>
        </p:grpSpPr>
        <p:pic>
          <p:nvPicPr>
            <p:cNvPr id="7" name="Picture 3" descr="E:\scientific and technical achievement\4.29\5.23最后鉴定资料\打印文件(新)\附件扫描件\附件５　专利\一种非对称布置四阀汽轮机喷嘴组结构6.jpg"/>
            <p:cNvPicPr>
              <a:picLocks noChangeAspect="1" noChangeArrowheads="1"/>
            </p:cNvPicPr>
            <p:nvPr/>
          </p:nvPicPr>
          <p:blipFill>
            <a:blip r:embed="rId7" cstate="print"/>
            <a:srcRect/>
            <a:stretch>
              <a:fillRect/>
            </a:stretch>
          </p:blipFill>
          <p:spPr bwMode="auto">
            <a:xfrm>
              <a:off x="3500430" y="1142984"/>
              <a:ext cx="1307731" cy="1800000"/>
            </a:xfrm>
            <a:prstGeom prst="rect">
              <a:avLst/>
            </a:prstGeom>
            <a:noFill/>
          </p:spPr>
        </p:pic>
        <p:pic>
          <p:nvPicPr>
            <p:cNvPr id="8" name="Picture 4" descr="E:\scientific and technical achievement\4.29\5.23最后鉴定资料\打印文件(新)\附件扫描件\附件５　专利\空冷机组低位能分级混合供暖系统4.jpg"/>
            <p:cNvPicPr>
              <a:picLocks noChangeAspect="1" noChangeArrowheads="1"/>
            </p:cNvPicPr>
            <p:nvPr/>
          </p:nvPicPr>
          <p:blipFill>
            <a:blip r:embed="rId8" cstate="print"/>
            <a:srcRect/>
            <a:stretch>
              <a:fillRect/>
            </a:stretch>
          </p:blipFill>
          <p:spPr bwMode="auto">
            <a:xfrm>
              <a:off x="4857752" y="1142984"/>
              <a:ext cx="1307731" cy="1800000"/>
            </a:xfrm>
            <a:prstGeom prst="rect">
              <a:avLst/>
            </a:prstGeom>
            <a:noFill/>
          </p:spPr>
        </p:pic>
        <p:pic>
          <p:nvPicPr>
            <p:cNvPr id="11" name="Picture 3" descr="E:\apply for national science and technology progress prize\电机工程学会鉴定会--打印文件\5.26最后版本\扫描\附件５　专利\空冷机组低温热源采暖加热系统.jpg"/>
            <p:cNvPicPr>
              <a:picLocks noChangeAspect="1" noChangeArrowheads="1"/>
            </p:cNvPicPr>
            <p:nvPr/>
          </p:nvPicPr>
          <p:blipFill>
            <a:blip r:embed="rId9" cstate="print"/>
            <a:srcRect/>
            <a:stretch>
              <a:fillRect/>
            </a:stretch>
          </p:blipFill>
          <p:spPr bwMode="auto">
            <a:xfrm>
              <a:off x="7715272" y="1142984"/>
              <a:ext cx="1307731" cy="1800000"/>
            </a:xfrm>
            <a:prstGeom prst="rect">
              <a:avLst/>
            </a:prstGeom>
            <a:noFill/>
          </p:spPr>
        </p:pic>
        <p:pic>
          <p:nvPicPr>
            <p:cNvPr id="576514" name="Picture 2" descr="E:\a-2015年科技管理\2015奖项管理\关于申报国电科学技术研究院（环境保护研究院）2015年度科学技术奖的通知_75020151207114949\蓝天公司--专利汇总\蓝天公司专利证书-背压纯凝切换供热系统.jpg"/>
            <p:cNvPicPr>
              <a:picLocks noChangeAspect="1" noChangeArrowheads="1"/>
            </p:cNvPicPr>
            <p:nvPr/>
          </p:nvPicPr>
          <p:blipFill>
            <a:blip r:embed="rId10" cstate="print"/>
            <a:srcRect/>
            <a:stretch>
              <a:fillRect/>
            </a:stretch>
          </p:blipFill>
          <p:spPr bwMode="auto">
            <a:xfrm>
              <a:off x="928662" y="1142984"/>
              <a:ext cx="1272883" cy="1800000"/>
            </a:xfrm>
            <a:prstGeom prst="rect">
              <a:avLst/>
            </a:prstGeom>
            <a:noFill/>
          </p:spPr>
        </p:pic>
        <p:pic>
          <p:nvPicPr>
            <p:cNvPr id="576518" name="Picture 6"/>
            <p:cNvPicPr>
              <a:picLocks noChangeAspect="1" noChangeArrowheads="1"/>
            </p:cNvPicPr>
            <p:nvPr/>
          </p:nvPicPr>
          <p:blipFill>
            <a:blip r:embed="rId11" cstate="print"/>
            <a:srcRect/>
            <a:stretch>
              <a:fillRect/>
            </a:stretch>
          </p:blipFill>
          <p:spPr bwMode="auto">
            <a:xfrm>
              <a:off x="2227273" y="1142984"/>
              <a:ext cx="1201719" cy="1800000"/>
            </a:xfrm>
            <a:prstGeom prst="rect">
              <a:avLst/>
            </a:prstGeom>
            <a:noFill/>
            <a:ln w="9525">
              <a:noFill/>
              <a:miter lim="800000"/>
              <a:headEnd/>
              <a:tailEnd/>
            </a:ln>
            <a:effectLst/>
          </p:spPr>
        </p:pic>
      </p:grpSp>
      <p:sp>
        <p:nvSpPr>
          <p:cNvPr id="23" name="矩形 22"/>
          <p:cNvSpPr/>
          <p:nvPr/>
        </p:nvSpPr>
        <p:spPr>
          <a:xfrm>
            <a:off x="571472" y="6237312"/>
            <a:ext cx="7848872" cy="461665"/>
          </a:xfrm>
          <a:prstGeom prst="rect">
            <a:avLst/>
          </a:prstGeom>
        </p:spPr>
        <p:txBody>
          <a:bodyPr wrap="square">
            <a:spAutoFit/>
          </a:bodyPr>
          <a:lstStyle/>
          <a:p>
            <a:pPr algn="ctr"/>
            <a:r>
              <a:rPr lang="zh-CN" altLang="en-US" sz="2400" b="1" dirty="0" smtClean="0">
                <a:latin typeface="Times New Roman" pitchFamily="18" charset="0"/>
                <a:ea typeface="楷体" pitchFamily="49" charset="-122"/>
                <a:cs typeface="Times New Roman" pitchFamily="18" charset="0"/>
              </a:rPr>
              <a:t>主要成果获得</a:t>
            </a:r>
            <a:r>
              <a:rPr lang="en-US" altLang="zh-CN" sz="2400" b="1" dirty="0" smtClean="0">
                <a:latin typeface="Times New Roman" pitchFamily="18" charset="0"/>
                <a:ea typeface="楷体" pitchFamily="49" charset="-122"/>
                <a:cs typeface="Times New Roman" pitchFamily="18" charset="0"/>
              </a:rPr>
              <a:t>2014</a:t>
            </a:r>
            <a:r>
              <a:rPr lang="zh-CN" altLang="zh-CN" sz="2400" b="1" dirty="0" smtClean="0">
                <a:latin typeface="Times New Roman" pitchFamily="18" charset="0"/>
                <a:ea typeface="楷体" pitchFamily="49" charset="-122"/>
                <a:cs typeface="Times New Roman" pitchFamily="18" charset="0"/>
              </a:rPr>
              <a:t>年度</a:t>
            </a:r>
            <a:r>
              <a:rPr lang="zh-CN" altLang="zh-CN" sz="2400" b="1" dirty="0" smtClean="0">
                <a:solidFill>
                  <a:srgbClr val="FF0000"/>
                </a:solidFill>
                <a:latin typeface="Times New Roman" pitchFamily="18" charset="0"/>
                <a:ea typeface="楷体" pitchFamily="49" charset="-122"/>
                <a:cs typeface="Times New Roman" pitchFamily="18" charset="0"/>
              </a:rPr>
              <a:t>中国电力</a:t>
            </a:r>
            <a:r>
              <a:rPr lang="zh-CN" altLang="en-US" sz="2400" b="1" dirty="0" smtClean="0">
                <a:solidFill>
                  <a:srgbClr val="FF0000"/>
                </a:solidFill>
                <a:latin typeface="Times New Roman" pitchFamily="18" charset="0"/>
                <a:ea typeface="楷体" pitchFamily="49" charset="-122"/>
                <a:cs typeface="Times New Roman" pitchFamily="18" charset="0"/>
              </a:rPr>
              <a:t>科学技术奖</a:t>
            </a:r>
            <a:r>
              <a:rPr lang="zh-CN" altLang="zh-CN" sz="2400" b="1" dirty="0" smtClean="0">
                <a:solidFill>
                  <a:srgbClr val="FF0000"/>
                </a:solidFill>
                <a:latin typeface="Times New Roman" pitchFamily="18" charset="0"/>
                <a:ea typeface="楷体" pitchFamily="49" charset="-122"/>
                <a:cs typeface="Times New Roman" pitchFamily="18" charset="0"/>
              </a:rPr>
              <a:t>一等奖</a:t>
            </a:r>
            <a:endParaRPr lang="zh-CN" altLang="en-US" sz="2400" b="1" dirty="0">
              <a:solidFill>
                <a:srgbClr val="FF0000"/>
              </a:solidFill>
              <a:latin typeface="Times New Roman" pitchFamily="18" charset="0"/>
              <a:ea typeface="楷体" pitchFamily="49" charset="-122"/>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683568" y="3960440"/>
            <a:ext cx="8136904" cy="2924944"/>
            <a:chOff x="1" y="1484784"/>
            <a:chExt cx="8964487" cy="3312368"/>
          </a:xfrm>
        </p:grpSpPr>
        <p:pic>
          <p:nvPicPr>
            <p:cNvPr id="540674" name="Picture 2" descr="E:\apply for national science and technology progress prize\电力科学技术进步奖\电力科技进步奖填写资料\北京分院-电力进步奖-盖章页\经济、社会效益\经济、社会效益.jpg"/>
            <p:cNvPicPr>
              <a:picLocks noChangeAspect="1" noChangeArrowheads="1"/>
            </p:cNvPicPr>
            <p:nvPr/>
          </p:nvPicPr>
          <p:blipFill>
            <a:blip r:embed="rId2" cstate="print"/>
            <a:srcRect/>
            <a:stretch>
              <a:fillRect/>
            </a:stretch>
          </p:blipFill>
          <p:spPr bwMode="auto">
            <a:xfrm>
              <a:off x="2267745" y="1628800"/>
              <a:ext cx="2232248" cy="3155379"/>
            </a:xfrm>
            <a:prstGeom prst="rect">
              <a:avLst/>
            </a:prstGeom>
            <a:noFill/>
          </p:spPr>
        </p:pic>
        <p:pic>
          <p:nvPicPr>
            <p:cNvPr id="540675" name="Picture 3" descr="E:\apply for national science and technology progress prize\电力科学技术进步奖\电力科技进步奖填写资料\用户证明\提交\新建文件夹\应用证明-吉林.jpg"/>
            <p:cNvPicPr>
              <a:picLocks noChangeAspect="1" noChangeArrowheads="1"/>
            </p:cNvPicPr>
            <p:nvPr/>
          </p:nvPicPr>
          <p:blipFill>
            <a:blip r:embed="rId3" cstate="print"/>
            <a:srcRect/>
            <a:stretch>
              <a:fillRect/>
            </a:stretch>
          </p:blipFill>
          <p:spPr bwMode="auto">
            <a:xfrm>
              <a:off x="4499992" y="1556792"/>
              <a:ext cx="2255989" cy="3073303"/>
            </a:xfrm>
            <a:prstGeom prst="rect">
              <a:avLst/>
            </a:prstGeom>
            <a:noFill/>
          </p:spPr>
        </p:pic>
        <p:pic>
          <p:nvPicPr>
            <p:cNvPr id="540676" name="Picture 4" descr="E:\apply for national science and technology progress prize\电力科学技术进步奖\电力科技进步奖填写资料\用户证明\提交\新建文件夹\应用证明-荥阳.jpg"/>
            <p:cNvPicPr>
              <a:picLocks noChangeAspect="1" noChangeArrowheads="1"/>
            </p:cNvPicPr>
            <p:nvPr/>
          </p:nvPicPr>
          <p:blipFill>
            <a:blip r:embed="rId4" cstate="print"/>
            <a:srcRect/>
            <a:stretch>
              <a:fillRect/>
            </a:stretch>
          </p:blipFill>
          <p:spPr bwMode="auto">
            <a:xfrm>
              <a:off x="1" y="1484784"/>
              <a:ext cx="2292368" cy="3240360"/>
            </a:xfrm>
            <a:prstGeom prst="rect">
              <a:avLst/>
            </a:prstGeom>
            <a:noFill/>
          </p:spPr>
        </p:pic>
        <p:pic>
          <p:nvPicPr>
            <p:cNvPr id="540677" name="Picture 5" descr="E:\apply for national science and technology progress prize\电力科学技术进步奖\电力科技进步奖填写资料\用户证明\提交\新建文件夹\应用证明-榆次.jpg"/>
            <p:cNvPicPr>
              <a:picLocks noChangeAspect="1" noChangeArrowheads="1"/>
            </p:cNvPicPr>
            <p:nvPr/>
          </p:nvPicPr>
          <p:blipFill>
            <a:blip r:embed="rId5" cstate="print"/>
            <a:srcRect/>
            <a:stretch>
              <a:fillRect/>
            </a:stretch>
          </p:blipFill>
          <p:spPr bwMode="auto">
            <a:xfrm>
              <a:off x="6621179" y="1484784"/>
              <a:ext cx="2343309" cy="3312368"/>
            </a:xfrm>
            <a:prstGeom prst="rect">
              <a:avLst/>
            </a:prstGeom>
            <a:noFill/>
          </p:spPr>
        </p:pic>
      </p:grpSp>
      <p:sp>
        <p:nvSpPr>
          <p:cNvPr id="7" name="TextBox 4"/>
          <p:cNvSpPr txBox="1">
            <a:spLocks noChangeArrowheads="1"/>
          </p:cNvSpPr>
          <p:nvPr/>
        </p:nvSpPr>
        <p:spPr bwMode="auto">
          <a:xfrm>
            <a:off x="395536" y="1052736"/>
            <a:ext cx="3855372" cy="3053144"/>
          </a:xfrm>
          <a:prstGeom prst="rect">
            <a:avLst/>
          </a:prstGeom>
          <a:noFill/>
          <a:ln w="9525">
            <a:noFill/>
            <a:miter lim="800000"/>
            <a:headEnd/>
            <a:tailEnd/>
          </a:ln>
        </p:spPr>
        <p:txBody>
          <a:bodyPr wrap="square">
            <a:spAutoFit/>
          </a:bodyPr>
          <a:lstStyle/>
          <a:p>
            <a:r>
              <a:rPr lang="zh-CN" altLang="en-US" sz="2400" dirty="0">
                <a:latin typeface="黑体" pitchFamily="49" charset="-122"/>
                <a:ea typeface="黑体" pitchFamily="49" charset="-122"/>
              </a:rPr>
              <a:t>以</a:t>
            </a:r>
            <a:r>
              <a:rPr lang="zh-CN" altLang="en-US" sz="2400" dirty="0" smtClean="0">
                <a:latin typeface="黑体" pitchFamily="49" charset="-122"/>
                <a:ea typeface="黑体" pitchFamily="49" charset="-122"/>
              </a:rPr>
              <a:t>中国</a:t>
            </a:r>
            <a:r>
              <a:rPr lang="zh-CN" altLang="en-US" sz="2400" dirty="0">
                <a:latin typeface="黑体" pitchFamily="49" charset="-122"/>
                <a:ea typeface="黑体" pitchFamily="49" charset="-122"/>
              </a:rPr>
              <a:t>国电集团为</a:t>
            </a:r>
            <a:r>
              <a:rPr lang="zh-CN" altLang="en-US" sz="2400" dirty="0" smtClean="0">
                <a:latin typeface="黑体" pitchFamily="49" charset="-122"/>
                <a:ea typeface="黑体" pitchFamily="49" charset="-122"/>
              </a:rPr>
              <a:t>例</a:t>
            </a:r>
            <a:endParaRPr lang="en-US" altLang="zh-CN" sz="2400" dirty="0">
              <a:latin typeface="黑体" pitchFamily="49" charset="-122"/>
              <a:ea typeface="黑体" pitchFamily="49" charset="-122"/>
            </a:endParaRPr>
          </a:p>
          <a:p>
            <a:pPr marL="365125" indent="-365125">
              <a:lnSpc>
                <a:spcPct val="120000"/>
              </a:lnSpc>
              <a:spcBef>
                <a:spcPts val="1200"/>
              </a:spcBef>
              <a:buBlip>
                <a:blip r:embed="rId6"/>
              </a:buBlip>
            </a:pPr>
            <a:r>
              <a:rPr lang="zh-CN" altLang="en-US" sz="2200" dirty="0" smtClean="0">
                <a:latin typeface="Times New Roman" pitchFamily="18" charset="0"/>
                <a:ea typeface="黑体" pitchFamily="49" charset="-122"/>
                <a:cs typeface="Times New Roman" pitchFamily="18" charset="0"/>
              </a:rPr>
              <a:t>适用于</a:t>
            </a:r>
            <a:r>
              <a:rPr lang="zh-CN" altLang="en-US" sz="2200" dirty="0">
                <a:latin typeface="Times New Roman" pitchFamily="18" charset="0"/>
                <a:ea typeface="黑体" pitchFamily="49" charset="-122"/>
                <a:cs typeface="Times New Roman" pitchFamily="18" charset="0"/>
              </a:rPr>
              <a:t>低位能改造的机组</a:t>
            </a:r>
            <a:r>
              <a:rPr lang="zh-CN" altLang="en-US" sz="2200" dirty="0" smtClean="0">
                <a:latin typeface="Times New Roman" pitchFamily="18" charset="0"/>
                <a:ea typeface="黑体" pitchFamily="49" charset="-122"/>
                <a:cs typeface="Times New Roman" pitchFamily="18" charset="0"/>
              </a:rPr>
              <a:t>有</a:t>
            </a:r>
            <a:r>
              <a:rPr lang="en-US" altLang="zh-CN" sz="2200" dirty="0" smtClean="0">
                <a:latin typeface="Times New Roman" pitchFamily="18" charset="0"/>
                <a:ea typeface="黑体" pitchFamily="49" charset="-122"/>
                <a:cs typeface="Times New Roman" pitchFamily="18" charset="0"/>
              </a:rPr>
              <a:t>21</a:t>
            </a:r>
            <a:r>
              <a:rPr lang="zh-CN" altLang="en-US" sz="2200" dirty="0" smtClean="0">
                <a:latin typeface="Times New Roman" pitchFamily="18" charset="0"/>
                <a:ea typeface="黑体" pitchFamily="49" charset="-122"/>
                <a:cs typeface="Times New Roman" pitchFamily="18" charset="0"/>
              </a:rPr>
              <a:t>台</a:t>
            </a:r>
            <a:r>
              <a:rPr lang="zh-CN" altLang="en-US" sz="2200" dirty="0">
                <a:latin typeface="Times New Roman" pitchFamily="18" charset="0"/>
                <a:ea typeface="黑体" pitchFamily="49" charset="-122"/>
                <a:cs typeface="Times New Roman" pitchFamily="18" charset="0"/>
              </a:rPr>
              <a:t>，年节约标</a:t>
            </a:r>
            <a:r>
              <a:rPr lang="zh-CN" altLang="en-US" sz="2200" dirty="0" smtClean="0">
                <a:latin typeface="Times New Roman" pitchFamily="18" charset="0"/>
                <a:ea typeface="黑体" pitchFamily="49" charset="-122"/>
                <a:cs typeface="Times New Roman" pitchFamily="18" charset="0"/>
              </a:rPr>
              <a:t>煤</a:t>
            </a:r>
            <a:r>
              <a:rPr lang="en-US" altLang="zh-CN" sz="2200" dirty="0" smtClean="0">
                <a:latin typeface="Times New Roman" pitchFamily="18" charset="0"/>
                <a:ea typeface="黑体" pitchFamily="49" charset="-122"/>
                <a:cs typeface="Times New Roman" pitchFamily="18" charset="0"/>
              </a:rPr>
              <a:t>132.1</a:t>
            </a:r>
            <a:r>
              <a:rPr lang="zh-CN" altLang="en-US" sz="2200" dirty="0" smtClean="0">
                <a:latin typeface="Times New Roman" pitchFamily="18" charset="0"/>
                <a:ea typeface="黑体" pitchFamily="49" charset="-122"/>
                <a:cs typeface="Times New Roman" pitchFamily="18" charset="0"/>
              </a:rPr>
              <a:t>万</a:t>
            </a:r>
            <a:r>
              <a:rPr lang="zh-CN" altLang="en-US" sz="2200" dirty="0">
                <a:latin typeface="Times New Roman" pitchFamily="18" charset="0"/>
                <a:ea typeface="黑体" pitchFamily="49" charset="-122"/>
                <a:cs typeface="Times New Roman" pitchFamily="18" charset="0"/>
              </a:rPr>
              <a:t>吨</a:t>
            </a:r>
            <a:r>
              <a:rPr lang="en-US" altLang="zh-CN" sz="2200" dirty="0">
                <a:latin typeface="Times New Roman" pitchFamily="18" charset="0"/>
                <a:ea typeface="黑体" pitchFamily="49" charset="-122"/>
                <a:cs typeface="Times New Roman" pitchFamily="18" charset="0"/>
              </a:rPr>
              <a:t>;</a:t>
            </a:r>
          </a:p>
          <a:p>
            <a:pPr marL="365125" indent="-365125">
              <a:lnSpc>
                <a:spcPct val="120000"/>
              </a:lnSpc>
              <a:buBlip>
                <a:blip r:embed="rId6"/>
              </a:buBlip>
            </a:pPr>
            <a:r>
              <a:rPr lang="zh-CN" altLang="en-US" sz="2200" dirty="0" smtClean="0">
                <a:latin typeface="Times New Roman" pitchFamily="18" charset="0"/>
                <a:ea typeface="黑体" pitchFamily="49" charset="-122"/>
                <a:cs typeface="Times New Roman" pitchFamily="18" charset="0"/>
              </a:rPr>
              <a:t>适用于</a:t>
            </a:r>
            <a:r>
              <a:rPr lang="zh-CN" altLang="en-US" sz="2200" dirty="0">
                <a:latin typeface="Times New Roman" pitchFamily="18" charset="0"/>
                <a:ea typeface="黑体" pitchFamily="49" charset="-122"/>
                <a:cs typeface="Times New Roman" pitchFamily="18" charset="0"/>
              </a:rPr>
              <a:t>拖动与采暖多用途动力供暖改造</a:t>
            </a:r>
            <a:r>
              <a:rPr lang="zh-CN" altLang="en-US" sz="2200" dirty="0" smtClean="0">
                <a:latin typeface="Times New Roman" pitchFamily="18" charset="0"/>
                <a:ea typeface="黑体" pitchFamily="49" charset="-122"/>
                <a:cs typeface="Times New Roman" pitchFamily="18" charset="0"/>
              </a:rPr>
              <a:t>的机组</a:t>
            </a:r>
            <a:r>
              <a:rPr lang="en-US" altLang="zh-CN" sz="2200" dirty="0" smtClean="0">
                <a:latin typeface="Times New Roman" pitchFamily="18" charset="0"/>
                <a:ea typeface="黑体" pitchFamily="49" charset="-122"/>
                <a:cs typeface="Times New Roman" pitchFamily="18" charset="0"/>
              </a:rPr>
              <a:t>6</a:t>
            </a:r>
            <a:r>
              <a:rPr lang="zh-CN" altLang="en-US" sz="2200" dirty="0">
                <a:latin typeface="Times New Roman" pitchFamily="18" charset="0"/>
                <a:ea typeface="黑体" pitchFamily="49" charset="-122"/>
                <a:cs typeface="Times New Roman" pitchFamily="18" charset="0"/>
              </a:rPr>
              <a:t>台，年节约标煤</a:t>
            </a:r>
            <a:r>
              <a:rPr lang="en-US" altLang="zh-CN" sz="2200" dirty="0">
                <a:latin typeface="Times New Roman" pitchFamily="18" charset="0"/>
                <a:ea typeface="黑体" pitchFamily="49" charset="-122"/>
                <a:cs typeface="Times New Roman" pitchFamily="18" charset="0"/>
              </a:rPr>
              <a:t>11.5</a:t>
            </a:r>
            <a:r>
              <a:rPr lang="zh-CN" altLang="en-US" sz="2200" dirty="0">
                <a:latin typeface="Times New Roman" pitchFamily="18" charset="0"/>
                <a:ea typeface="黑体" pitchFamily="49" charset="-122"/>
                <a:cs typeface="Times New Roman" pitchFamily="18" charset="0"/>
              </a:rPr>
              <a:t>万吨</a:t>
            </a:r>
            <a:r>
              <a:rPr lang="zh-CN" altLang="en-US" sz="2200" dirty="0" smtClean="0">
                <a:latin typeface="Times New Roman" pitchFamily="18" charset="0"/>
                <a:ea typeface="黑体" pitchFamily="49" charset="-122"/>
                <a:cs typeface="Times New Roman" pitchFamily="18" charset="0"/>
              </a:rPr>
              <a:t>。</a:t>
            </a:r>
            <a:endParaRPr lang="en-US" altLang="zh-CN" sz="2200" dirty="0">
              <a:latin typeface="Times New Roman" pitchFamily="18" charset="0"/>
              <a:ea typeface="黑体" pitchFamily="49" charset="-122"/>
              <a:cs typeface="Times New Roman" pitchFamily="18" charset="0"/>
            </a:endParaRPr>
          </a:p>
        </p:txBody>
      </p:sp>
      <p:graphicFrame>
        <p:nvGraphicFramePr>
          <p:cNvPr id="8" name="表格 7"/>
          <p:cNvGraphicFramePr>
            <a:graphicFrameLocks noGrp="1"/>
          </p:cNvGraphicFramePr>
          <p:nvPr/>
        </p:nvGraphicFramePr>
        <p:xfrm>
          <a:off x="4283968" y="1268761"/>
          <a:ext cx="4332100" cy="2592289"/>
        </p:xfrm>
        <a:graphic>
          <a:graphicData uri="http://schemas.openxmlformats.org/drawingml/2006/table">
            <a:tbl>
              <a:tblPr/>
              <a:tblGrid>
                <a:gridCol w="2398345"/>
                <a:gridCol w="1933755"/>
              </a:tblGrid>
              <a:tr h="500565">
                <a:tc gridSpan="2">
                  <a:txBody>
                    <a:bodyPr/>
                    <a:lstStyle/>
                    <a:p>
                      <a:pPr marL="0" marR="0" lvl="0" indent="0" algn="ctr" defTabSz="914400" rtl="0" fontAlgn="base" latinLnBrk="0">
                        <a:lnSpc>
                          <a:spcPct val="100000"/>
                        </a:lnSpc>
                        <a:spcBef>
                          <a:spcPct val="0"/>
                        </a:spcBef>
                        <a:spcAft>
                          <a:spcPct val="0"/>
                        </a:spcAft>
                        <a:buClrTx/>
                        <a:buSzTx/>
                        <a:buFontTx/>
                        <a:buNone/>
                        <a:tabLst/>
                      </a:pPr>
                      <a:r>
                        <a:rPr kumimoji="0" lang="zh-CN" altLang="en-US" sz="2400" b="0" i="0" u="none" strike="noStrike" kern="1200" cap="none" normalizeH="0" baseline="0" dirty="0" smtClean="0">
                          <a:ln>
                            <a:noFill/>
                          </a:ln>
                          <a:solidFill>
                            <a:schemeClr val="tx1"/>
                          </a:solidFill>
                          <a:effectLst/>
                          <a:latin typeface="Times New Roman" pitchFamily="18" charset="0"/>
                          <a:ea typeface="黑体" pitchFamily="2" charset="-122"/>
                          <a:cs typeface="Times New Roman" pitchFamily="18" charset="0"/>
                        </a:rPr>
                        <a:t>社会经济效益</a:t>
                      </a:r>
                      <a:endParaRPr kumimoji="0" lang="zh-CN" altLang="en-US" sz="2400" b="0" i="0" u="none" strike="noStrike" kern="1200" cap="none" normalizeH="0" baseline="0" dirty="0">
                        <a:ln>
                          <a:noFill/>
                        </a:ln>
                        <a:solidFill>
                          <a:schemeClr val="tx1"/>
                        </a:solidFill>
                        <a:effectLst/>
                        <a:latin typeface="Times New Roman" pitchFamily="18" charset="0"/>
                        <a:ea typeface="黑体" pitchFamily="2" charset="-122"/>
                        <a:cs typeface="Times New Roman"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hMerge="1">
                  <a:txBody>
                    <a:bodyPr/>
                    <a:lstStyle/>
                    <a:p>
                      <a:pPr marL="0" marR="0" lvl="0" indent="0" algn="ctr" defTabSz="914400" rtl="0" fontAlgn="base" latinLnBrk="0">
                        <a:lnSpc>
                          <a:spcPct val="100000"/>
                        </a:lnSpc>
                        <a:spcBef>
                          <a:spcPct val="0"/>
                        </a:spcBef>
                        <a:spcAft>
                          <a:spcPct val="0"/>
                        </a:spcAft>
                        <a:buClrTx/>
                        <a:buSzTx/>
                        <a:buFontTx/>
                        <a:buNone/>
                        <a:tabLst/>
                      </a:pPr>
                      <a:endParaRPr kumimoji="0" lang="zh-CN" altLang="en-US" sz="2400" b="0" i="0" u="none" strike="noStrike" kern="1200" cap="none" normalizeH="0" baseline="0" dirty="0">
                        <a:ln>
                          <a:noFill/>
                        </a:ln>
                        <a:solidFill>
                          <a:schemeClr val="tx1"/>
                        </a:solidFill>
                        <a:effectLst/>
                        <a:latin typeface="Times New Roman" pitchFamily="18" charset="0"/>
                        <a:ea typeface="黑体" pitchFamily="2" charset="-122"/>
                        <a:cs typeface="Times New Roman"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r>
              <a:tr h="5229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200" b="0" i="0" u="none" strike="noStrike" kern="1200" cap="none" normalizeH="0" baseline="0" dirty="0" smtClean="0">
                          <a:ln>
                            <a:noFill/>
                          </a:ln>
                          <a:solidFill>
                            <a:schemeClr val="tx1"/>
                          </a:solidFill>
                          <a:effectLst/>
                          <a:latin typeface="Times New Roman" pitchFamily="18" charset="0"/>
                          <a:ea typeface="黑体" pitchFamily="2" charset="-122"/>
                          <a:cs typeface="Times New Roman" pitchFamily="18" charset="0"/>
                        </a:rPr>
                        <a:t>每年新增发电量</a:t>
                      </a:r>
                      <a:endParaRPr kumimoji="0" lang="zh-CN" altLang="en-US" sz="2200" b="0" i="0" u="none" strike="noStrike" kern="1200" cap="none" normalizeH="0" baseline="0" dirty="0">
                        <a:ln>
                          <a:noFill/>
                        </a:ln>
                        <a:solidFill>
                          <a:schemeClr val="tx1"/>
                        </a:solidFill>
                        <a:effectLst/>
                        <a:latin typeface="Times New Roman" pitchFamily="18" charset="0"/>
                        <a:ea typeface="黑体" pitchFamily="2" charset="-122"/>
                        <a:cs typeface="Times New Roman"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200" b="1" i="0" u="none" strike="noStrike" kern="1200"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黑体" pitchFamily="2" charset="-122"/>
                          <a:cs typeface="Times New Roman" pitchFamily="18" charset="0"/>
                        </a:rPr>
                        <a:t>9.073 </a:t>
                      </a:r>
                      <a:r>
                        <a:rPr kumimoji="0" lang="zh-CN" altLang="en-US" sz="2200" b="0" i="0" u="none" strike="noStrike" kern="1200" cap="none" normalizeH="0" baseline="0" dirty="0" smtClean="0">
                          <a:ln>
                            <a:noFill/>
                          </a:ln>
                          <a:solidFill>
                            <a:schemeClr val="tx1"/>
                          </a:solidFill>
                          <a:effectLst/>
                          <a:latin typeface="Times New Roman" pitchFamily="18" charset="0"/>
                          <a:ea typeface="黑体" pitchFamily="2" charset="-122"/>
                          <a:cs typeface="Times New Roman" pitchFamily="18" charset="0"/>
                        </a:rPr>
                        <a:t>亿度</a:t>
                      </a:r>
                      <a:endParaRPr kumimoji="0" lang="zh-CN" altLang="en-US" sz="2200" b="1" i="0" u="none" strike="noStrike" kern="1200" cap="none" normalizeH="0" baseline="0" dirty="0">
                        <a:ln>
                          <a:noFill/>
                        </a:ln>
                        <a:solidFill>
                          <a:srgbClr val="FF0000"/>
                        </a:solidFill>
                        <a:effectLst>
                          <a:outerShdw blurRad="38100" dist="38100" dir="2700000" algn="tl">
                            <a:srgbClr val="000000">
                              <a:alpha val="43137"/>
                            </a:srgbClr>
                          </a:outerShdw>
                        </a:effectLst>
                        <a:latin typeface="Times New Roman" pitchFamily="18" charset="0"/>
                        <a:ea typeface="黑体" pitchFamily="2" charset="-122"/>
                        <a:cs typeface="Times New Roman"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5229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200" b="0" i="0" u="none" strike="noStrike" kern="1200" cap="none" normalizeH="0" baseline="0" dirty="0">
                          <a:ln>
                            <a:noFill/>
                          </a:ln>
                          <a:solidFill>
                            <a:schemeClr val="tx1"/>
                          </a:solidFill>
                          <a:effectLst/>
                          <a:latin typeface="Times New Roman" pitchFamily="18" charset="0"/>
                          <a:ea typeface="黑体" pitchFamily="2" charset="-122"/>
                          <a:cs typeface="Times New Roman" pitchFamily="18" charset="0"/>
                        </a:rPr>
                        <a:t>每年总节煤量</a:t>
                      </a: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kern="1200"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黑体" pitchFamily="2" charset="-122"/>
                          <a:cs typeface="Times New Roman" pitchFamily="18" charset="0"/>
                        </a:rPr>
                        <a:t>143.6</a:t>
                      </a:r>
                      <a:r>
                        <a:rPr kumimoji="0" lang="zh-CN" altLang="en-US" sz="2200" b="1" i="0" u="none" strike="noStrike" kern="1200"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黑体" pitchFamily="2" charset="-122"/>
                          <a:cs typeface="Times New Roman" pitchFamily="18" charset="0"/>
                        </a:rPr>
                        <a:t> </a:t>
                      </a:r>
                      <a:r>
                        <a:rPr kumimoji="0" lang="zh-CN" altLang="en-US" sz="2200" b="0" i="0" u="none" strike="noStrike" kern="1200" cap="none" normalizeH="0" baseline="0" dirty="0" smtClean="0">
                          <a:ln>
                            <a:noFill/>
                          </a:ln>
                          <a:solidFill>
                            <a:schemeClr val="tx1"/>
                          </a:solidFill>
                          <a:effectLst/>
                          <a:latin typeface="Times New Roman" pitchFamily="18" charset="0"/>
                          <a:ea typeface="黑体" pitchFamily="2" charset="-122"/>
                          <a:cs typeface="Times New Roman" pitchFamily="18" charset="0"/>
                        </a:rPr>
                        <a:t>万吨</a:t>
                      </a:r>
                      <a:endParaRPr kumimoji="0" lang="zh-CN" altLang="en-US" sz="2200" b="0" i="0" u="none" strike="noStrike" kern="1200" cap="none" normalizeH="0" baseline="0" dirty="0">
                        <a:ln>
                          <a:noFill/>
                        </a:ln>
                        <a:solidFill>
                          <a:schemeClr val="tx1"/>
                        </a:solidFill>
                        <a:effectLst/>
                        <a:latin typeface="Times New Roman" pitchFamily="18" charset="0"/>
                        <a:ea typeface="黑体" pitchFamily="2" charset="-122"/>
                        <a:cs typeface="Times New Roman"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5229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200" b="0" i="0" u="none" strike="noStrike" kern="1200" cap="none" normalizeH="0" baseline="0">
                          <a:ln>
                            <a:noFill/>
                          </a:ln>
                          <a:solidFill>
                            <a:schemeClr val="tx1"/>
                          </a:solidFill>
                          <a:effectLst/>
                          <a:latin typeface="Times New Roman" pitchFamily="18" charset="0"/>
                          <a:ea typeface="黑体" pitchFamily="2" charset="-122"/>
                          <a:cs typeface="Times New Roman" pitchFamily="18" charset="0"/>
                        </a:rPr>
                        <a:t>每年总节煤效益</a:t>
                      </a: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kern="1200"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黑体" pitchFamily="2" charset="-122"/>
                          <a:cs typeface="Times New Roman" pitchFamily="18" charset="0"/>
                        </a:rPr>
                        <a:t>9.167  </a:t>
                      </a:r>
                      <a:r>
                        <a:rPr kumimoji="0" lang="zh-CN" altLang="en-US" sz="2200" b="0" i="0" u="none" strike="noStrike" kern="1200" cap="none" normalizeH="0" baseline="0" dirty="0" smtClean="0">
                          <a:ln>
                            <a:noFill/>
                          </a:ln>
                          <a:solidFill>
                            <a:schemeClr val="tx1"/>
                          </a:solidFill>
                          <a:effectLst/>
                          <a:latin typeface="Times New Roman" pitchFamily="18" charset="0"/>
                          <a:ea typeface="黑体" pitchFamily="2" charset="-122"/>
                          <a:cs typeface="Times New Roman" pitchFamily="18" charset="0"/>
                        </a:rPr>
                        <a:t>亿元</a:t>
                      </a:r>
                      <a:endParaRPr kumimoji="0" lang="zh-CN" altLang="en-US" sz="2200" b="0" i="0" u="none" strike="noStrike" kern="1200" cap="none" normalizeH="0" baseline="0" dirty="0">
                        <a:ln>
                          <a:noFill/>
                        </a:ln>
                        <a:solidFill>
                          <a:schemeClr val="tx1"/>
                        </a:solidFill>
                        <a:effectLst/>
                        <a:latin typeface="Times New Roman" pitchFamily="18" charset="0"/>
                        <a:ea typeface="黑体" pitchFamily="2" charset="-122"/>
                        <a:cs typeface="Times New Roman"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5229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200" b="0" i="0" u="none" strike="noStrike" kern="1200" cap="none" normalizeH="0" baseline="0" dirty="0">
                          <a:ln>
                            <a:noFill/>
                          </a:ln>
                          <a:solidFill>
                            <a:schemeClr val="tx1"/>
                          </a:solidFill>
                          <a:effectLst/>
                          <a:latin typeface="Times New Roman" pitchFamily="18" charset="0"/>
                          <a:ea typeface="黑体" pitchFamily="2" charset="-122"/>
                          <a:cs typeface="Times New Roman" pitchFamily="18" charset="0"/>
                        </a:rPr>
                        <a:t>每年增加效益</a:t>
                      </a: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kern="1200"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黑体" pitchFamily="2" charset="-122"/>
                          <a:cs typeface="Times New Roman" pitchFamily="18" charset="0"/>
                        </a:rPr>
                        <a:t>11.633 </a:t>
                      </a:r>
                      <a:r>
                        <a:rPr kumimoji="0" lang="zh-CN" altLang="en-US" sz="2200" b="0" i="0" u="none" strike="noStrike" kern="1200" cap="none" normalizeH="0" baseline="0" dirty="0" smtClean="0">
                          <a:ln>
                            <a:noFill/>
                          </a:ln>
                          <a:solidFill>
                            <a:schemeClr val="tx1"/>
                          </a:solidFill>
                          <a:effectLst/>
                          <a:latin typeface="Times New Roman" pitchFamily="18" charset="0"/>
                          <a:ea typeface="黑体" pitchFamily="2" charset="-122"/>
                          <a:cs typeface="Times New Roman" pitchFamily="18" charset="0"/>
                        </a:rPr>
                        <a:t>亿元</a:t>
                      </a:r>
                      <a:endParaRPr kumimoji="0" lang="zh-CN" altLang="en-US" sz="2200" b="0" i="0" u="none" strike="noStrike" kern="1200" cap="none" normalizeH="0" baseline="0" dirty="0">
                        <a:ln>
                          <a:noFill/>
                        </a:ln>
                        <a:solidFill>
                          <a:schemeClr val="tx1"/>
                        </a:solidFill>
                        <a:effectLst/>
                        <a:latin typeface="Times New Roman" pitchFamily="18" charset="0"/>
                        <a:ea typeface="黑体" pitchFamily="2" charset="-122"/>
                        <a:cs typeface="Times New Roman"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bl>
          </a:graphicData>
        </a:graphic>
      </p:graphicFrame>
      <p:sp>
        <p:nvSpPr>
          <p:cNvPr id="9" name="Text Box 3"/>
          <p:cNvSpPr txBox="1">
            <a:spLocks noChangeArrowheads="1"/>
          </p:cNvSpPr>
          <p:nvPr/>
        </p:nvSpPr>
        <p:spPr bwMode="auto">
          <a:xfrm>
            <a:off x="323528" y="260648"/>
            <a:ext cx="8640960" cy="549275"/>
          </a:xfrm>
          <a:prstGeom prst="rect">
            <a:avLst/>
          </a:prstGeom>
          <a:noFill/>
          <a:ln w="9525" algn="ctr">
            <a:noFill/>
            <a:miter lim="800000"/>
            <a:headEnd/>
            <a:tailEnd/>
          </a:ln>
          <a:effectLst/>
        </p:spPr>
        <p:txBody>
          <a:bodyPr anchor="ctr"/>
          <a:lstStyle/>
          <a:p>
            <a:pPr>
              <a:defRPr/>
            </a:pPr>
            <a:r>
              <a:rPr lang="en-US" altLang="zh-CN" sz="3200" b="1" dirty="0" smtClean="0">
                <a:latin typeface="黑体" pitchFamily="49" charset="-122"/>
                <a:ea typeface="黑体" pitchFamily="49" charset="-122"/>
              </a:rPr>
              <a:t>5</a:t>
            </a:r>
            <a:r>
              <a:rPr lang="zh-CN" altLang="en-US" sz="3200" b="1" dirty="0" smtClean="0">
                <a:latin typeface="黑体" pitchFamily="49" charset="-122"/>
                <a:ea typeface="黑体" pitchFamily="49" charset="-122"/>
              </a:rPr>
              <a:t>、应用推广及经济社会效益</a:t>
            </a:r>
          </a:p>
        </p:txBody>
      </p:sp>
    </p:spTree>
  </p:cSld>
  <p:clrMapOvr>
    <a:masterClrMapping/>
  </p:clrMapOvr>
  <p:transition advTm="37892">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254038" y="1339055"/>
            <a:ext cx="8422418" cy="5346079"/>
          </a:xfrm>
          <a:prstGeom prst="rect">
            <a:avLst/>
          </a:prstGeom>
          <a:noFill/>
          <a:ln w="9525">
            <a:noFill/>
            <a:miter lim="800000"/>
            <a:headEnd/>
            <a:tailEnd/>
          </a:ln>
        </p:spPr>
        <p:txBody>
          <a:bodyPr wrap="square" anchor="ctr">
            <a:spAutoFit/>
          </a:bodyPr>
          <a:lstStyle/>
          <a:p>
            <a:pPr marL="365125" indent="-365125" algn="just" eaLnBrk="0" hangingPunct="0">
              <a:lnSpc>
                <a:spcPct val="120000"/>
              </a:lnSpc>
              <a:spcBef>
                <a:spcPts val="600"/>
              </a:spcBef>
              <a:buBlip>
                <a:blip r:embed="rId2"/>
              </a:buBlip>
            </a:pPr>
            <a:r>
              <a:rPr lang="zh-CN" altLang="zh-CN" sz="2200" dirty="0" smtClean="0">
                <a:latin typeface="Times New Roman" pitchFamily="18" charset="0"/>
                <a:ea typeface="黑体" pitchFamily="49" charset="-122"/>
                <a:cs typeface="Times New Roman" pitchFamily="18" charset="0"/>
              </a:rPr>
              <a:t>截止</a:t>
            </a:r>
            <a:r>
              <a:rPr lang="en-US" altLang="zh-CN" sz="2200" dirty="0" smtClean="0">
                <a:latin typeface="Times New Roman" pitchFamily="18" charset="0"/>
                <a:ea typeface="黑体" pitchFamily="49" charset="-122"/>
                <a:cs typeface="Times New Roman" pitchFamily="18" charset="0"/>
              </a:rPr>
              <a:t>2014</a:t>
            </a:r>
            <a:r>
              <a:rPr lang="zh-CN" altLang="zh-CN" sz="2200" dirty="0" smtClean="0">
                <a:latin typeface="Times New Roman" pitchFamily="18" charset="0"/>
                <a:ea typeface="黑体" pitchFamily="49" charset="-122"/>
                <a:cs typeface="Times New Roman" pitchFamily="18" charset="0"/>
              </a:rPr>
              <a:t>年底，全国热电联产机组装机容量</a:t>
            </a:r>
            <a:r>
              <a:rPr lang="en-US" altLang="zh-CN" sz="2200" dirty="0" smtClean="0">
                <a:latin typeface="Times New Roman" pitchFamily="18" charset="0"/>
                <a:ea typeface="黑体" pitchFamily="49" charset="-122"/>
                <a:cs typeface="Times New Roman" pitchFamily="18" charset="0"/>
              </a:rPr>
              <a:t>2.83</a:t>
            </a:r>
            <a:r>
              <a:rPr lang="zh-CN" altLang="zh-CN" sz="2200" dirty="0" smtClean="0">
                <a:latin typeface="Times New Roman" pitchFamily="18" charset="0"/>
                <a:ea typeface="黑体" pitchFamily="49" charset="-122"/>
                <a:cs typeface="Times New Roman" pitchFamily="18" charset="0"/>
              </a:rPr>
              <a:t>亿千瓦，</a:t>
            </a:r>
            <a:r>
              <a:rPr lang="zh-CN" altLang="zh-CN" sz="2200" b="1" dirty="0" smtClean="0">
                <a:solidFill>
                  <a:srgbClr val="FF0000"/>
                </a:solidFill>
                <a:latin typeface="Times New Roman" pitchFamily="18" charset="0"/>
                <a:ea typeface="黑体" pitchFamily="49" charset="-122"/>
                <a:cs typeface="Times New Roman" pitchFamily="18" charset="0"/>
              </a:rPr>
              <a:t>年供热消耗标准煤量</a:t>
            </a:r>
            <a:r>
              <a:rPr lang="en-US" altLang="zh-CN" sz="2200" b="1" dirty="0" smtClean="0">
                <a:solidFill>
                  <a:srgbClr val="FF0000"/>
                </a:solidFill>
                <a:latin typeface="Times New Roman" pitchFamily="18" charset="0"/>
                <a:ea typeface="黑体" pitchFamily="49" charset="-122"/>
                <a:cs typeface="Times New Roman" pitchFamily="18" charset="0"/>
              </a:rPr>
              <a:t>12247</a:t>
            </a:r>
            <a:r>
              <a:rPr lang="zh-CN" altLang="zh-CN" sz="2200" b="1" dirty="0" smtClean="0">
                <a:solidFill>
                  <a:srgbClr val="FF0000"/>
                </a:solidFill>
                <a:latin typeface="Times New Roman" pitchFamily="18" charset="0"/>
                <a:ea typeface="黑体" pitchFamily="49" charset="-122"/>
                <a:cs typeface="Times New Roman" pitchFamily="18" charset="0"/>
              </a:rPr>
              <a:t>万吨</a:t>
            </a:r>
            <a:r>
              <a:rPr lang="zh-CN" altLang="zh-CN" sz="2200" dirty="0" smtClean="0">
                <a:latin typeface="Times New Roman" pitchFamily="18" charset="0"/>
                <a:ea typeface="黑体" pitchFamily="49" charset="-122"/>
                <a:cs typeface="Times New Roman" pitchFamily="18" charset="0"/>
              </a:rPr>
              <a:t>，其中采暖供热量约</a:t>
            </a:r>
            <a:r>
              <a:rPr lang="en-US" altLang="zh-CN" sz="2200" dirty="0" smtClean="0">
                <a:latin typeface="Times New Roman" pitchFamily="18" charset="0"/>
                <a:ea typeface="黑体" pitchFamily="49" charset="-122"/>
                <a:cs typeface="Times New Roman" pitchFamily="18" charset="0"/>
              </a:rPr>
              <a:t>18</a:t>
            </a:r>
            <a:r>
              <a:rPr lang="zh-CN" altLang="zh-CN" sz="2200" dirty="0" smtClean="0">
                <a:latin typeface="Times New Roman" pitchFamily="18" charset="0"/>
                <a:ea typeface="黑体" pitchFamily="49" charset="-122"/>
                <a:cs typeface="Times New Roman" pitchFamily="18" charset="0"/>
              </a:rPr>
              <a:t>亿吉焦。</a:t>
            </a:r>
            <a:endParaRPr lang="en-US" altLang="zh-CN" sz="2200" dirty="0" smtClean="0">
              <a:latin typeface="Times New Roman" pitchFamily="18" charset="0"/>
              <a:ea typeface="黑体" pitchFamily="49" charset="-122"/>
              <a:cs typeface="Times New Roman" pitchFamily="18" charset="0"/>
            </a:endParaRPr>
          </a:p>
          <a:p>
            <a:pPr marL="365125" indent="-365125" algn="just" eaLnBrk="0" hangingPunct="0">
              <a:lnSpc>
                <a:spcPct val="120000"/>
              </a:lnSpc>
              <a:spcBef>
                <a:spcPts val="600"/>
              </a:spcBef>
              <a:buBlip>
                <a:blip r:embed="rId2"/>
              </a:buBlip>
            </a:pPr>
            <a:r>
              <a:rPr lang="zh-CN" altLang="zh-CN" sz="2200" dirty="0" smtClean="0">
                <a:latin typeface="Times New Roman" pitchFamily="18" charset="0"/>
                <a:ea typeface="黑体" pitchFamily="49" charset="-122"/>
                <a:cs typeface="Times New Roman" pitchFamily="18" charset="0"/>
              </a:rPr>
              <a:t>项目成果在全国热电联产机组推广，供热期发电功率提升</a:t>
            </a:r>
            <a:r>
              <a:rPr lang="en-US" altLang="zh-CN" sz="2200" dirty="0" smtClean="0">
                <a:latin typeface="Times New Roman" pitchFamily="18" charset="0"/>
                <a:ea typeface="黑体" pitchFamily="49" charset="-122"/>
                <a:cs typeface="Times New Roman" pitchFamily="18" charset="0"/>
              </a:rPr>
              <a:t>7%</a:t>
            </a:r>
            <a:r>
              <a:rPr lang="zh-CN" altLang="zh-CN" sz="2200" dirty="0" smtClean="0">
                <a:latin typeface="Times New Roman" pitchFamily="18" charset="0"/>
                <a:ea typeface="黑体" pitchFamily="49" charset="-122"/>
                <a:cs typeface="Times New Roman" pitchFamily="18" charset="0"/>
              </a:rPr>
              <a:t>，相当于年</a:t>
            </a:r>
            <a:r>
              <a:rPr lang="zh-CN" altLang="zh-CN" sz="2200" b="1" dirty="0" smtClean="0">
                <a:solidFill>
                  <a:srgbClr val="FF0000"/>
                </a:solidFill>
                <a:latin typeface="Times New Roman" pitchFamily="18" charset="0"/>
                <a:ea typeface="黑体" pitchFamily="49" charset="-122"/>
                <a:cs typeface="Times New Roman" pitchFamily="18" charset="0"/>
              </a:rPr>
              <a:t>新增发电量约</a:t>
            </a:r>
            <a:r>
              <a:rPr lang="en-US" altLang="zh-CN" sz="2200" b="1" dirty="0" smtClean="0">
                <a:solidFill>
                  <a:srgbClr val="FF0000"/>
                </a:solidFill>
                <a:latin typeface="Times New Roman" pitchFamily="18" charset="0"/>
                <a:ea typeface="黑体" pitchFamily="49" charset="-122"/>
                <a:cs typeface="Times New Roman" pitchFamily="18" charset="0"/>
              </a:rPr>
              <a:t>530</a:t>
            </a:r>
            <a:r>
              <a:rPr lang="zh-CN" altLang="zh-CN" sz="2200" b="1" dirty="0" smtClean="0">
                <a:solidFill>
                  <a:srgbClr val="FF0000"/>
                </a:solidFill>
                <a:latin typeface="Times New Roman" pitchFamily="18" charset="0"/>
                <a:ea typeface="黑体" pitchFamily="49" charset="-122"/>
                <a:cs typeface="Times New Roman" pitchFamily="18" charset="0"/>
              </a:rPr>
              <a:t>亿千瓦时</a:t>
            </a:r>
            <a:r>
              <a:rPr lang="zh-CN" altLang="zh-CN" sz="2200" dirty="0" smtClean="0">
                <a:latin typeface="Times New Roman" pitchFamily="18" charset="0"/>
                <a:ea typeface="黑体" pitchFamily="49" charset="-122"/>
                <a:cs typeface="Times New Roman" pitchFamily="18" charset="0"/>
              </a:rPr>
              <a:t>，供热量可增加</a:t>
            </a:r>
            <a:r>
              <a:rPr lang="en-US" altLang="zh-CN" sz="2200" dirty="0" smtClean="0">
                <a:latin typeface="Times New Roman" pitchFamily="18" charset="0"/>
                <a:ea typeface="黑体" pitchFamily="49" charset="-122"/>
                <a:cs typeface="Times New Roman" pitchFamily="18" charset="0"/>
              </a:rPr>
              <a:t>30%</a:t>
            </a:r>
            <a:r>
              <a:rPr lang="zh-CN" altLang="zh-CN" sz="2200" dirty="0" smtClean="0">
                <a:latin typeface="Times New Roman" pitchFamily="18" charset="0"/>
                <a:ea typeface="黑体" pitchFamily="49" charset="-122"/>
                <a:cs typeface="Times New Roman" pitchFamily="18" charset="0"/>
              </a:rPr>
              <a:t>，年可新增采暖供热量</a:t>
            </a:r>
            <a:r>
              <a:rPr lang="en-US" altLang="zh-CN" sz="2200" dirty="0" smtClean="0">
                <a:latin typeface="Times New Roman" pitchFamily="18" charset="0"/>
                <a:ea typeface="黑体" pitchFamily="49" charset="-122"/>
                <a:cs typeface="Times New Roman" pitchFamily="18" charset="0"/>
              </a:rPr>
              <a:t>5.4</a:t>
            </a:r>
            <a:r>
              <a:rPr lang="zh-CN" altLang="zh-CN" sz="2200" dirty="0" smtClean="0">
                <a:latin typeface="Times New Roman" pitchFamily="18" charset="0"/>
                <a:ea typeface="黑体" pitchFamily="49" charset="-122"/>
                <a:cs typeface="Times New Roman" pitchFamily="18" charset="0"/>
              </a:rPr>
              <a:t>亿吉焦，新增供热面积约</a:t>
            </a:r>
            <a:r>
              <a:rPr lang="en-US" altLang="zh-CN" sz="2200" dirty="0" smtClean="0">
                <a:latin typeface="Times New Roman" pitchFamily="18" charset="0"/>
                <a:ea typeface="黑体" pitchFamily="49" charset="-122"/>
                <a:cs typeface="Times New Roman" pitchFamily="18" charset="0"/>
              </a:rPr>
              <a:t>13</a:t>
            </a:r>
            <a:r>
              <a:rPr lang="zh-CN" altLang="zh-CN" sz="2200" dirty="0" smtClean="0">
                <a:latin typeface="Times New Roman" pitchFamily="18" charset="0"/>
                <a:ea typeface="黑体" pitchFamily="49" charset="-122"/>
                <a:cs typeface="Times New Roman" pitchFamily="18" charset="0"/>
              </a:rPr>
              <a:t>亿平方米。</a:t>
            </a:r>
            <a:endParaRPr lang="en-US" altLang="zh-CN" sz="2200" dirty="0" smtClean="0">
              <a:latin typeface="Times New Roman" pitchFamily="18" charset="0"/>
              <a:ea typeface="黑体" pitchFamily="49" charset="-122"/>
              <a:cs typeface="Times New Roman" pitchFamily="18" charset="0"/>
            </a:endParaRPr>
          </a:p>
          <a:p>
            <a:pPr marL="365125" indent="-365125" algn="just" eaLnBrk="0" hangingPunct="0">
              <a:lnSpc>
                <a:spcPct val="120000"/>
              </a:lnSpc>
              <a:spcBef>
                <a:spcPts val="600"/>
              </a:spcBef>
              <a:buBlip>
                <a:blip r:embed="rId2"/>
              </a:buBlip>
            </a:pPr>
            <a:r>
              <a:rPr lang="zh-CN" altLang="zh-CN" sz="2200" dirty="0" smtClean="0">
                <a:latin typeface="Times New Roman" pitchFamily="18" charset="0"/>
                <a:ea typeface="黑体" pitchFamily="49" charset="-122"/>
                <a:cs typeface="Times New Roman" pitchFamily="18" charset="0"/>
              </a:rPr>
              <a:t>和传统抽汽供热方式相比，</a:t>
            </a:r>
            <a:r>
              <a:rPr lang="zh-CN" altLang="zh-CN" sz="2200" b="1" dirty="0" smtClean="0">
                <a:solidFill>
                  <a:srgbClr val="FF0000"/>
                </a:solidFill>
                <a:latin typeface="Times New Roman" pitchFamily="18" charset="0"/>
                <a:ea typeface="黑体" pitchFamily="49" charset="-122"/>
                <a:cs typeface="Times New Roman" pitchFamily="18" charset="0"/>
              </a:rPr>
              <a:t>年可节约标煤约</a:t>
            </a:r>
            <a:r>
              <a:rPr lang="en-US" altLang="zh-CN" sz="2200" b="1" dirty="0" smtClean="0">
                <a:solidFill>
                  <a:srgbClr val="FF0000"/>
                </a:solidFill>
                <a:latin typeface="Times New Roman" pitchFamily="18" charset="0"/>
                <a:ea typeface="黑体" pitchFamily="49" charset="-122"/>
                <a:cs typeface="Times New Roman" pitchFamily="18" charset="0"/>
              </a:rPr>
              <a:t>4110</a:t>
            </a:r>
            <a:r>
              <a:rPr lang="zh-CN" altLang="zh-CN" sz="2200" b="1" dirty="0" smtClean="0">
                <a:solidFill>
                  <a:srgbClr val="FF0000"/>
                </a:solidFill>
                <a:latin typeface="Times New Roman" pitchFamily="18" charset="0"/>
                <a:ea typeface="黑体" pitchFamily="49" charset="-122"/>
                <a:cs typeface="Times New Roman" pitchFamily="18" charset="0"/>
              </a:rPr>
              <a:t>万吨、减排</a:t>
            </a:r>
            <a:r>
              <a:rPr lang="en-US" altLang="zh-CN" sz="2200" b="1" dirty="0" smtClean="0">
                <a:solidFill>
                  <a:srgbClr val="FF0000"/>
                </a:solidFill>
                <a:latin typeface="Times New Roman" pitchFamily="18" charset="0"/>
                <a:ea typeface="黑体" pitchFamily="49" charset="-122"/>
                <a:cs typeface="Times New Roman" pitchFamily="18" charset="0"/>
              </a:rPr>
              <a:t>CO</a:t>
            </a:r>
            <a:r>
              <a:rPr lang="en-US" altLang="zh-CN" sz="2200" b="1" baseline="-25000" dirty="0" smtClean="0">
                <a:solidFill>
                  <a:srgbClr val="FF0000"/>
                </a:solidFill>
                <a:latin typeface="Times New Roman" pitchFamily="18" charset="0"/>
                <a:ea typeface="黑体" pitchFamily="49" charset="-122"/>
                <a:cs typeface="Times New Roman" pitchFamily="18" charset="0"/>
              </a:rPr>
              <a:t>2</a:t>
            </a:r>
            <a:r>
              <a:rPr lang="zh-CN" altLang="zh-CN" sz="2200" b="1" dirty="0" smtClean="0">
                <a:solidFill>
                  <a:srgbClr val="FF0000"/>
                </a:solidFill>
                <a:latin typeface="Times New Roman" pitchFamily="18" charset="0"/>
                <a:ea typeface="黑体" pitchFamily="49" charset="-122"/>
                <a:cs typeface="Times New Roman" pitchFamily="18" charset="0"/>
              </a:rPr>
              <a:t>约</a:t>
            </a:r>
            <a:r>
              <a:rPr lang="en-US" altLang="zh-CN" sz="2200" b="1" dirty="0" smtClean="0">
                <a:solidFill>
                  <a:srgbClr val="FF0000"/>
                </a:solidFill>
                <a:latin typeface="Times New Roman" pitchFamily="18" charset="0"/>
                <a:ea typeface="黑体" pitchFamily="49" charset="-122"/>
                <a:cs typeface="Times New Roman" pitchFamily="18" charset="0"/>
              </a:rPr>
              <a:t>1</a:t>
            </a:r>
            <a:r>
              <a:rPr lang="zh-CN" altLang="zh-CN" sz="2200" b="1" dirty="0" smtClean="0">
                <a:solidFill>
                  <a:srgbClr val="FF0000"/>
                </a:solidFill>
                <a:latin typeface="Times New Roman" pitchFamily="18" charset="0"/>
                <a:ea typeface="黑体" pitchFamily="49" charset="-122"/>
                <a:cs typeface="Times New Roman" pitchFamily="18" charset="0"/>
              </a:rPr>
              <a:t>亿吨</a:t>
            </a:r>
            <a:r>
              <a:rPr lang="zh-CN" altLang="en-US" sz="2200" dirty="0" smtClean="0">
                <a:latin typeface="Times New Roman" pitchFamily="18" charset="0"/>
                <a:ea typeface="黑体" pitchFamily="49" charset="-122"/>
                <a:cs typeface="Times New Roman" pitchFamily="18" charset="0"/>
              </a:rPr>
              <a:t>。</a:t>
            </a:r>
            <a:endParaRPr lang="en-US" altLang="zh-CN" sz="2200" dirty="0" smtClean="0">
              <a:latin typeface="Times New Roman" pitchFamily="18" charset="0"/>
              <a:ea typeface="黑体" pitchFamily="49" charset="-122"/>
              <a:cs typeface="Times New Roman" pitchFamily="18" charset="0"/>
            </a:endParaRPr>
          </a:p>
          <a:p>
            <a:pPr marL="365125" indent="-365125" algn="just" eaLnBrk="0" hangingPunct="0">
              <a:lnSpc>
                <a:spcPct val="120000"/>
              </a:lnSpc>
              <a:spcBef>
                <a:spcPts val="600"/>
              </a:spcBef>
              <a:buBlip>
                <a:blip r:embed="rId2"/>
              </a:buBlip>
            </a:pPr>
            <a:r>
              <a:rPr lang="zh-CN" altLang="en-US" sz="2200" dirty="0" smtClean="0">
                <a:latin typeface="Times New Roman" pitchFamily="18" charset="0"/>
                <a:ea typeface="黑体" pitchFamily="49" charset="-122"/>
                <a:cs typeface="Times New Roman" pitchFamily="18" charset="0"/>
              </a:rPr>
              <a:t>随着国家城镇化发展，预计需要增加集中采暖的人口约</a:t>
            </a:r>
            <a:r>
              <a:rPr lang="en-US" altLang="zh-CN" sz="2200" dirty="0" smtClean="0">
                <a:latin typeface="Times New Roman" pitchFamily="18" charset="0"/>
                <a:ea typeface="黑体" pitchFamily="49" charset="-122"/>
                <a:cs typeface="Times New Roman" pitchFamily="18" charset="0"/>
              </a:rPr>
              <a:t>1.5</a:t>
            </a:r>
            <a:r>
              <a:rPr lang="zh-CN" altLang="en-US" sz="2200" dirty="0" smtClean="0">
                <a:latin typeface="Times New Roman" pitchFamily="18" charset="0"/>
                <a:ea typeface="黑体" pitchFamily="49" charset="-122"/>
                <a:cs typeface="Times New Roman" pitchFamily="18" charset="0"/>
              </a:rPr>
              <a:t>亿人，采暖面积（包括办公、生产、居民）</a:t>
            </a:r>
            <a:r>
              <a:rPr lang="en-US" altLang="zh-CN" sz="2200" dirty="0" smtClean="0">
                <a:latin typeface="Times New Roman" pitchFamily="18" charset="0"/>
                <a:ea typeface="黑体" pitchFamily="49" charset="-122"/>
                <a:cs typeface="Times New Roman" pitchFamily="18" charset="0"/>
              </a:rPr>
              <a:t>75</a:t>
            </a:r>
            <a:r>
              <a:rPr lang="zh-CN" altLang="en-US" sz="2200" dirty="0" smtClean="0">
                <a:latin typeface="Times New Roman" pitchFamily="18" charset="0"/>
                <a:ea typeface="黑体" pitchFamily="49" charset="-122"/>
                <a:cs typeface="Times New Roman" pitchFamily="18" charset="0"/>
              </a:rPr>
              <a:t>亿</a:t>
            </a:r>
            <a:r>
              <a:rPr lang="en-US" altLang="zh-CN" sz="2200" dirty="0" smtClean="0">
                <a:latin typeface="Times New Roman" pitchFamily="18" charset="0"/>
                <a:ea typeface="黑体" pitchFamily="49" charset="-122"/>
                <a:cs typeface="Times New Roman" pitchFamily="18" charset="0"/>
              </a:rPr>
              <a:t>m2</a:t>
            </a:r>
            <a:r>
              <a:rPr lang="zh-CN" altLang="en-US" sz="2200" dirty="0" smtClean="0">
                <a:latin typeface="Times New Roman" pitchFamily="18" charset="0"/>
                <a:ea typeface="黑体" pitchFamily="49" charset="-122"/>
                <a:cs typeface="Times New Roman" pitchFamily="18" charset="0"/>
              </a:rPr>
              <a:t>，采暖量</a:t>
            </a:r>
            <a:r>
              <a:rPr lang="en-US" altLang="zh-CN" sz="2200" dirty="0" smtClean="0">
                <a:latin typeface="Times New Roman" pitchFamily="18" charset="0"/>
                <a:ea typeface="黑体" pitchFamily="49" charset="-122"/>
                <a:cs typeface="Times New Roman" pitchFamily="18" charset="0"/>
              </a:rPr>
              <a:t>35</a:t>
            </a:r>
            <a:r>
              <a:rPr lang="zh-CN" altLang="en-US" sz="2200" dirty="0" smtClean="0">
                <a:latin typeface="Times New Roman" pitchFamily="18" charset="0"/>
                <a:ea typeface="黑体" pitchFamily="49" charset="-122"/>
                <a:cs typeface="Times New Roman" pitchFamily="18" charset="0"/>
              </a:rPr>
              <a:t>亿</a:t>
            </a:r>
            <a:r>
              <a:rPr lang="en-US" altLang="zh-CN" sz="2200" dirty="0" smtClean="0">
                <a:latin typeface="Times New Roman" pitchFamily="18" charset="0"/>
                <a:ea typeface="黑体" pitchFamily="49" charset="-122"/>
                <a:cs typeface="Times New Roman" pitchFamily="18" charset="0"/>
              </a:rPr>
              <a:t>GJ</a:t>
            </a:r>
            <a:r>
              <a:rPr lang="zh-CN" altLang="en-US" sz="2200" dirty="0" smtClean="0">
                <a:latin typeface="Times New Roman" pitchFamily="18" charset="0"/>
                <a:ea typeface="黑体" pitchFamily="49" charset="-122"/>
                <a:cs typeface="Times New Roman" pitchFamily="18" charset="0"/>
              </a:rPr>
              <a:t>，按</a:t>
            </a:r>
            <a:r>
              <a:rPr lang="en-US" altLang="zh-CN" sz="2200" dirty="0" smtClean="0">
                <a:latin typeface="Times New Roman" pitchFamily="18" charset="0"/>
                <a:ea typeface="黑体" pitchFamily="49" charset="-122"/>
                <a:cs typeface="Times New Roman" pitchFamily="18" charset="0"/>
              </a:rPr>
              <a:t>60%</a:t>
            </a:r>
            <a:r>
              <a:rPr lang="zh-CN" altLang="en-US" sz="2200" dirty="0" smtClean="0">
                <a:latin typeface="Times New Roman" pitchFamily="18" charset="0"/>
                <a:ea typeface="黑体" pitchFamily="49" charset="-122"/>
                <a:cs typeface="Times New Roman" pitchFamily="18" charset="0"/>
              </a:rPr>
              <a:t>的人口采用集中供暖，需新增或改造为供热装机容量</a:t>
            </a:r>
            <a:r>
              <a:rPr lang="en-US" altLang="zh-CN" sz="2200" dirty="0" smtClean="0">
                <a:latin typeface="Times New Roman" pitchFamily="18" charset="0"/>
                <a:ea typeface="黑体" pitchFamily="49" charset="-122"/>
                <a:cs typeface="Times New Roman" pitchFamily="18" charset="0"/>
              </a:rPr>
              <a:t>1.2</a:t>
            </a:r>
            <a:r>
              <a:rPr lang="zh-CN" altLang="en-US" sz="2200" dirty="0" smtClean="0">
                <a:latin typeface="Times New Roman" pitchFamily="18" charset="0"/>
                <a:ea typeface="黑体" pitchFamily="49" charset="-122"/>
                <a:cs typeface="Times New Roman" pitchFamily="18" charset="0"/>
              </a:rPr>
              <a:t>亿</a:t>
            </a:r>
            <a:r>
              <a:rPr lang="en-US" altLang="zh-CN" sz="2200" dirty="0" smtClean="0">
                <a:latin typeface="Times New Roman" pitchFamily="18" charset="0"/>
                <a:ea typeface="黑体" pitchFamily="49" charset="-122"/>
                <a:cs typeface="Times New Roman" pitchFamily="18" charset="0"/>
              </a:rPr>
              <a:t>kW</a:t>
            </a:r>
            <a:r>
              <a:rPr lang="zh-CN" altLang="en-US" sz="2200" dirty="0" smtClean="0">
                <a:latin typeface="Times New Roman" pitchFamily="18" charset="0"/>
                <a:ea typeface="黑体" pitchFamily="49" charset="-122"/>
                <a:cs typeface="Times New Roman" pitchFamily="18" charset="0"/>
              </a:rPr>
              <a:t>，供热期发电量</a:t>
            </a:r>
            <a:r>
              <a:rPr lang="en-US" altLang="zh-CN" sz="2200" dirty="0" smtClean="0">
                <a:latin typeface="Times New Roman" pitchFamily="18" charset="0"/>
                <a:ea typeface="黑体" pitchFamily="49" charset="-122"/>
                <a:cs typeface="Times New Roman" pitchFamily="18" charset="0"/>
              </a:rPr>
              <a:t>3456</a:t>
            </a:r>
            <a:r>
              <a:rPr lang="zh-CN" altLang="en-US" sz="2200" dirty="0" smtClean="0">
                <a:latin typeface="Times New Roman" pitchFamily="18" charset="0"/>
                <a:ea typeface="黑体" pitchFamily="49" charset="-122"/>
                <a:cs typeface="Times New Roman" pitchFamily="18" charset="0"/>
              </a:rPr>
              <a:t>亿度，和传统供热机相比年节标煤</a:t>
            </a:r>
            <a:r>
              <a:rPr lang="en-US" altLang="zh-CN" sz="2200" dirty="0" smtClean="0">
                <a:latin typeface="Times New Roman" pitchFamily="18" charset="0"/>
                <a:ea typeface="黑体" pitchFamily="49" charset="-122"/>
                <a:cs typeface="Times New Roman" pitchFamily="18" charset="0"/>
              </a:rPr>
              <a:t>3000</a:t>
            </a:r>
            <a:r>
              <a:rPr lang="zh-CN" altLang="en-US" sz="2200" dirty="0" smtClean="0">
                <a:latin typeface="Times New Roman" pitchFamily="18" charset="0"/>
                <a:ea typeface="黑体" pitchFamily="49" charset="-122"/>
                <a:cs typeface="Times New Roman" pitchFamily="18" charset="0"/>
              </a:rPr>
              <a:t>多万吨。替代小锅炉年节约标准煤</a:t>
            </a:r>
            <a:r>
              <a:rPr lang="en-US" altLang="zh-CN" sz="2200" dirty="0" smtClean="0">
                <a:latin typeface="Times New Roman" pitchFamily="18" charset="0"/>
                <a:ea typeface="黑体" pitchFamily="49" charset="-122"/>
                <a:cs typeface="Times New Roman" pitchFamily="18" charset="0"/>
              </a:rPr>
              <a:t>7000</a:t>
            </a:r>
            <a:r>
              <a:rPr lang="zh-CN" altLang="en-US" sz="2200" dirty="0" smtClean="0">
                <a:latin typeface="Times New Roman" pitchFamily="18" charset="0"/>
                <a:ea typeface="黑体" pitchFamily="49" charset="-122"/>
                <a:cs typeface="Times New Roman" pitchFamily="18" charset="0"/>
              </a:rPr>
              <a:t>万吨。</a:t>
            </a:r>
            <a:endParaRPr lang="zh-CN" altLang="en-US" sz="2200" dirty="0">
              <a:latin typeface="Times New Roman" pitchFamily="18" charset="0"/>
              <a:ea typeface="黑体" pitchFamily="49" charset="-122"/>
              <a:cs typeface="Times New Roman" pitchFamily="18" charset="0"/>
            </a:endParaRPr>
          </a:p>
        </p:txBody>
      </p:sp>
      <p:sp>
        <p:nvSpPr>
          <p:cNvPr id="3" name="Text Box 3"/>
          <p:cNvSpPr txBox="1">
            <a:spLocks noChangeArrowheads="1"/>
          </p:cNvSpPr>
          <p:nvPr/>
        </p:nvSpPr>
        <p:spPr bwMode="auto">
          <a:xfrm>
            <a:off x="323528" y="260648"/>
            <a:ext cx="8640960" cy="549275"/>
          </a:xfrm>
          <a:prstGeom prst="rect">
            <a:avLst/>
          </a:prstGeom>
          <a:noFill/>
          <a:ln w="9525" algn="ctr">
            <a:noFill/>
            <a:miter lim="800000"/>
            <a:headEnd/>
            <a:tailEnd/>
          </a:ln>
          <a:effectLst/>
        </p:spPr>
        <p:txBody>
          <a:bodyPr anchor="ctr"/>
          <a:lstStyle/>
          <a:p>
            <a:pPr>
              <a:defRPr/>
            </a:pPr>
            <a:r>
              <a:rPr lang="en-US" altLang="zh-CN" sz="3200" b="1" dirty="0" smtClean="0">
                <a:latin typeface="黑体" pitchFamily="49" charset="-122"/>
                <a:ea typeface="黑体" pitchFamily="49" charset="-122"/>
              </a:rPr>
              <a:t>6</a:t>
            </a:r>
            <a:r>
              <a:rPr lang="zh-CN" altLang="en-US" sz="3200" b="1" dirty="0" smtClean="0">
                <a:latin typeface="黑体" pitchFamily="49" charset="-122"/>
                <a:ea typeface="黑体" pitchFamily="49" charset="-122"/>
              </a:rPr>
              <a:t>、推动行业科技进步的作用和意义</a:t>
            </a:r>
          </a:p>
        </p:txBody>
      </p:sp>
    </p:spTree>
  </p:cSld>
  <p:clrMapOvr>
    <a:masterClrMapping/>
  </p:clrMapOvr>
  <p:transition advTm="40167">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23528" y="260648"/>
            <a:ext cx="8640960" cy="549275"/>
          </a:xfrm>
          <a:prstGeom prst="rect">
            <a:avLst/>
          </a:prstGeom>
          <a:noFill/>
          <a:ln w="9525" algn="ctr">
            <a:noFill/>
            <a:miter lim="800000"/>
            <a:headEnd/>
            <a:tailEnd/>
          </a:ln>
          <a:effectLst/>
        </p:spPr>
        <p:txBody>
          <a:bodyPr anchor="ctr"/>
          <a:lstStyle/>
          <a:p>
            <a:pPr>
              <a:defRPr/>
            </a:pPr>
            <a:r>
              <a:rPr lang="en-US" altLang="zh-CN" sz="3200" b="1" dirty="0" smtClean="0">
                <a:latin typeface="黑体" pitchFamily="49" charset="-122"/>
                <a:ea typeface="黑体" pitchFamily="49" charset="-122"/>
              </a:rPr>
              <a:t>7</a:t>
            </a:r>
            <a:r>
              <a:rPr lang="zh-CN" altLang="en-US" sz="3200" b="1" dirty="0" smtClean="0">
                <a:latin typeface="黑体" pitchFamily="49" charset="-122"/>
                <a:ea typeface="黑体" pitchFamily="49" charset="-122"/>
              </a:rPr>
              <a:t>、推广京津冀供热协同发展</a:t>
            </a:r>
          </a:p>
        </p:txBody>
      </p:sp>
      <p:sp>
        <p:nvSpPr>
          <p:cNvPr id="3" name="矩形 2"/>
          <p:cNvSpPr/>
          <p:nvPr/>
        </p:nvSpPr>
        <p:spPr>
          <a:xfrm>
            <a:off x="285720" y="1071546"/>
            <a:ext cx="8643998" cy="4662815"/>
          </a:xfrm>
          <a:prstGeom prst="rect">
            <a:avLst/>
          </a:prstGeom>
        </p:spPr>
        <p:txBody>
          <a:bodyPr wrap="square">
            <a:spAutoFit/>
          </a:bodyPr>
          <a:lstStyle/>
          <a:p>
            <a:pPr>
              <a:lnSpc>
                <a:spcPct val="150000"/>
              </a:lnSpc>
            </a:pPr>
            <a:r>
              <a:rPr lang="zh-CN" altLang="en-US" dirty="0" smtClean="0"/>
              <a:t>北京市的热电联产和集中供热程度并不高，所以气体污染物排放也很大，利用周边现有火电机组低位供热技术远距离输送为北京市供热、是节能环保提高社会效益和企业经济效益的多赢选择，在北京周边</a:t>
            </a:r>
            <a:r>
              <a:rPr lang="en-US" dirty="0" smtClean="0"/>
              <a:t>100</a:t>
            </a:r>
            <a:r>
              <a:rPr lang="zh-CN" altLang="en-US" dirty="0" smtClean="0"/>
              <a:t>公里的范围内（非北京市界内）有现役的燃煤发电机组</a:t>
            </a:r>
            <a:r>
              <a:rPr lang="en-US" dirty="0" smtClean="0"/>
              <a:t>3600MW</a:t>
            </a:r>
            <a:r>
              <a:rPr lang="zh-CN" altLang="en-US" dirty="0" smtClean="0"/>
              <a:t>，可输出的低位能余热</a:t>
            </a:r>
            <a:r>
              <a:rPr lang="en-US" dirty="0" smtClean="0"/>
              <a:t>4200MW</a:t>
            </a:r>
            <a:r>
              <a:rPr lang="zh-CN" altLang="en-US" dirty="0" smtClean="0"/>
              <a:t>，达到年供热量</a:t>
            </a:r>
            <a:r>
              <a:rPr lang="en-US" dirty="0" smtClean="0"/>
              <a:t>3825</a:t>
            </a:r>
            <a:r>
              <a:rPr lang="zh-CN" altLang="en-US" dirty="0" smtClean="0"/>
              <a:t>万吉焦，可供</a:t>
            </a:r>
            <a:r>
              <a:rPr lang="en-US" dirty="0" smtClean="0"/>
              <a:t>18800</a:t>
            </a:r>
            <a:r>
              <a:rPr lang="zh-CN" altLang="en-US" dirty="0" smtClean="0"/>
              <a:t>万建筑平米的采暖供热，利用蓟县</a:t>
            </a:r>
            <a:r>
              <a:rPr lang="en-US" dirty="0" smtClean="0"/>
              <a:t>2300MW</a:t>
            </a:r>
            <a:r>
              <a:rPr lang="zh-CN" altLang="en-US" dirty="0" smtClean="0"/>
              <a:t>的火电机组可利用的余热</a:t>
            </a:r>
            <a:r>
              <a:rPr lang="en-US" dirty="0" smtClean="0"/>
              <a:t>3000</a:t>
            </a:r>
            <a:r>
              <a:rPr lang="zh-CN" altLang="en-US" dirty="0" smtClean="0"/>
              <a:t>万吉焦，为北京的顺义、朝阳区部分作为供热的基本负荷，余热的供热温度可达到</a:t>
            </a:r>
            <a:r>
              <a:rPr lang="en-US" altLang="zh-CN" dirty="0" smtClean="0"/>
              <a:t>97</a:t>
            </a:r>
            <a:r>
              <a:rPr lang="zh-CN" altLang="en-US" dirty="0" smtClean="0"/>
              <a:t>℃左右、送到用户端为</a:t>
            </a:r>
            <a:r>
              <a:rPr lang="en-US" altLang="zh-CN" dirty="0" smtClean="0"/>
              <a:t>94</a:t>
            </a:r>
            <a:r>
              <a:rPr lang="zh-CN" altLang="en-US" dirty="0" smtClean="0"/>
              <a:t>℃左右，全年供热期</a:t>
            </a:r>
            <a:r>
              <a:rPr lang="en-US" altLang="zh-CN" dirty="0" smtClean="0"/>
              <a:t>9</a:t>
            </a:r>
            <a:r>
              <a:rPr lang="en-US" dirty="0" smtClean="0"/>
              <a:t>0%</a:t>
            </a:r>
            <a:r>
              <a:rPr lang="zh-CN" altLang="en-US" dirty="0" smtClean="0"/>
              <a:t>的时间段可以满足用户需求，可供建筑面积</a:t>
            </a:r>
            <a:r>
              <a:rPr lang="en-US" dirty="0" smtClean="0"/>
              <a:t>12000</a:t>
            </a:r>
            <a:r>
              <a:rPr lang="zh-CN" altLang="en-US" dirty="0" smtClean="0"/>
              <a:t>万平方米，在严寒期（</a:t>
            </a:r>
            <a:r>
              <a:rPr lang="en-US" altLang="zh-CN" dirty="0" smtClean="0"/>
              <a:t>10</a:t>
            </a:r>
            <a:r>
              <a:rPr lang="en-US" dirty="0" smtClean="0"/>
              <a:t>%</a:t>
            </a:r>
            <a:r>
              <a:rPr lang="zh-CN" altLang="en-US" dirty="0" smtClean="0"/>
              <a:t>的时间段）可利用现有的燃气锅炉作为尖峰加热，覆盖的人口大约</a:t>
            </a:r>
            <a:r>
              <a:rPr lang="en-US" dirty="0" smtClean="0"/>
              <a:t>240</a:t>
            </a:r>
            <a:r>
              <a:rPr lang="zh-CN" altLang="en-US" dirty="0" smtClean="0"/>
              <a:t>万左右；利用三河市</a:t>
            </a:r>
            <a:r>
              <a:rPr lang="en-US" dirty="0" smtClean="0"/>
              <a:t>1300MW</a:t>
            </a:r>
            <a:r>
              <a:rPr lang="zh-CN" altLang="en-US" dirty="0" smtClean="0"/>
              <a:t>的火电机组可利用的余热</a:t>
            </a:r>
            <a:r>
              <a:rPr lang="en-US" dirty="0" smtClean="0"/>
              <a:t>1700</a:t>
            </a:r>
            <a:r>
              <a:rPr lang="zh-CN" altLang="en-US" dirty="0" smtClean="0"/>
              <a:t>万吉焦，为北京的通州区供热，可供建筑面积</a:t>
            </a:r>
            <a:r>
              <a:rPr lang="en-US" dirty="0" smtClean="0"/>
              <a:t>6800</a:t>
            </a:r>
            <a:r>
              <a:rPr lang="zh-CN" altLang="en-US" dirty="0" smtClean="0"/>
              <a:t>万平方米，覆盖的人口大约</a:t>
            </a:r>
            <a:r>
              <a:rPr lang="en-US" dirty="0" smtClean="0"/>
              <a:t>137</a:t>
            </a:r>
            <a:r>
              <a:rPr lang="zh-CN" altLang="en-US" dirty="0" smtClean="0"/>
              <a:t>万左右。</a:t>
            </a:r>
            <a:endParaRPr lang="zh-CN" altLang="en-US" dirty="0"/>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23528" y="260648"/>
            <a:ext cx="8640960" cy="549275"/>
          </a:xfrm>
          <a:prstGeom prst="rect">
            <a:avLst/>
          </a:prstGeom>
          <a:noFill/>
          <a:ln w="9525" algn="ctr">
            <a:noFill/>
            <a:miter lim="800000"/>
            <a:headEnd/>
            <a:tailEnd/>
          </a:ln>
          <a:effectLst/>
        </p:spPr>
        <p:txBody>
          <a:bodyPr anchor="ctr"/>
          <a:lstStyle/>
          <a:p>
            <a:pPr>
              <a:defRPr/>
            </a:pPr>
            <a:r>
              <a:rPr lang="en-US" altLang="zh-CN" sz="3200" b="1" dirty="0" smtClean="0">
                <a:latin typeface="黑体" pitchFamily="49" charset="-122"/>
                <a:ea typeface="黑体" pitchFamily="49" charset="-122"/>
              </a:rPr>
              <a:t>7</a:t>
            </a:r>
            <a:r>
              <a:rPr lang="zh-CN" altLang="en-US" sz="3200" b="1" dirty="0" smtClean="0">
                <a:latin typeface="黑体" pitchFamily="49" charset="-122"/>
                <a:ea typeface="黑体" pitchFamily="49" charset="-122"/>
              </a:rPr>
              <a:t>、推广京津冀供热协同发展</a:t>
            </a:r>
          </a:p>
        </p:txBody>
      </p:sp>
      <p:sp>
        <p:nvSpPr>
          <p:cNvPr id="5" name="TextBox 4"/>
          <p:cNvSpPr txBox="1"/>
          <p:nvPr/>
        </p:nvSpPr>
        <p:spPr>
          <a:xfrm>
            <a:off x="428596" y="1214422"/>
            <a:ext cx="8286808" cy="5078313"/>
          </a:xfrm>
          <a:prstGeom prst="rect">
            <a:avLst/>
          </a:prstGeom>
          <a:noFill/>
        </p:spPr>
        <p:txBody>
          <a:bodyPr wrap="square" rtlCol="0">
            <a:spAutoFit/>
          </a:bodyPr>
          <a:lstStyle/>
          <a:p>
            <a:pPr>
              <a:lnSpc>
                <a:spcPct val="150000"/>
              </a:lnSpc>
            </a:pPr>
            <a:r>
              <a:rPr lang="zh-CN" altLang="en-US" dirty="0" smtClean="0"/>
              <a:t>      </a:t>
            </a:r>
            <a:r>
              <a:rPr lang="zh-CN" altLang="en-US" sz="2400" b="1" dirty="0" smtClean="0"/>
              <a:t>每吉焦节约</a:t>
            </a:r>
            <a:r>
              <a:rPr lang="en-US" sz="2400" b="1" dirty="0" smtClean="0"/>
              <a:t>24.8</a:t>
            </a:r>
            <a:r>
              <a:rPr lang="zh-CN" altLang="en-US" sz="2400" b="1" dirty="0" smtClean="0"/>
              <a:t>公斤标准煤（</a:t>
            </a:r>
            <a:r>
              <a:rPr lang="en-US" sz="2400" b="1" dirty="0" smtClean="0"/>
              <a:t>21.7</a:t>
            </a:r>
            <a:r>
              <a:rPr lang="zh-CN" altLang="en-US" sz="2400" b="1" dirty="0" smtClean="0"/>
              <a:t>标准立方米天然气），每年可用</a:t>
            </a:r>
            <a:r>
              <a:rPr lang="en-US" sz="2400" b="1" dirty="0" smtClean="0"/>
              <a:t>4500</a:t>
            </a:r>
            <a:r>
              <a:rPr lang="zh-CN" altLang="en-US" sz="2400" b="1" dirty="0" smtClean="0"/>
              <a:t>万吉焦，去掉</a:t>
            </a:r>
            <a:r>
              <a:rPr lang="en-US" sz="2400" b="1" dirty="0" smtClean="0"/>
              <a:t>15%</a:t>
            </a:r>
            <a:r>
              <a:rPr lang="zh-CN" altLang="en-US" sz="2400" b="1" dirty="0" smtClean="0"/>
              <a:t>热损失、到用户端为</a:t>
            </a:r>
            <a:r>
              <a:rPr lang="en-US" sz="2400" b="1" dirty="0" smtClean="0"/>
              <a:t>3825</a:t>
            </a:r>
            <a:r>
              <a:rPr lang="zh-CN" altLang="en-US" sz="2400" b="1" dirty="0" smtClean="0"/>
              <a:t>万吉焦，每年节约天然气</a:t>
            </a:r>
            <a:r>
              <a:rPr lang="en-US" sz="2400" b="1" dirty="0" smtClean="0"/>
              <a:t>8.3</a:t>
            </a:r>
            <a:r>
              <a:rPr lang="zh-CN" altLang="en-US" sz="2400" b="1" dirty="0" smtClean="0"/>
              <a:t>亿立方米及其减少相对应的气体排污。预测低位能供热每吉焦综合成本</a:t>
            </a:r>
            <a:r>
              <a:rPr lang="en-US" sz="2400" b="1" dirty="0" smtClean="0"/>
              <a:t>53</a:t>
            </a:r>
            <a:r>
              <a:rPr lang="zh-CN" altLang="en-US" sz="2400" b="1" dirty="0" smtClean="0"/>
              <a:t>元，按售价</a:t>
            </a:r>
            <a:r>
              <a:rPr lang="en-US" sz="2400" b="1" dirty="0" smtClean="0"/>
              <a:t>59</a:t>
            </a:r>
            <a:r>
              <a:rPr lang="zh-CN" altLang="en-US" sz="2400" b="1" dirty="0" smtClean="0"/>
              <a:t>元计算，天然气成本价每吉焦</a:t>
            </a:r>
            <a:r>
              <a:rPr lang="en-US" sz="2400" b="1" dirty="0" smtClean="0"/>
              <a:t>104</a:t>
            </a:r>
            <a:r>
              <a:rPr lang="zh-CN" altLang="en-US" sz="2400" b="1" dirty="0" smtClean="0"/>
              <a:t>元比较计算，每年产生的相对经济效益</a:t>
            </a:r>
            <a:r>
              <a:rPr lang="en-US" sz="2400" b="1" dirty="0" smtClean="0"/>
              <a:t>17.2</a:t>
            </a:r>
            <a:r>
              <a:rPr lang="zh-CN" altLang="en-US" sz="2400" b="1" dirty="0" smtClean="0"/>
              <a:t>亿元，至少可以减少等量的财政补贴。</a:t>
            </a:r>
            <a:endParaRPr lang="en-US" altLang="zh-CN" sz="2400" b="1" dirty="0" smtClean="0"/>
          </a:p>
          <a:p>
            <a:pPr>
              <a:lnSpc>
                <a:spcPct val="150000"/>
              </a:lnSpc>
            </a:pPr>
            <a:r>
              <a:rPr lang="zh-CN" altLang="en-US" sz="2400" b="1" dirty="0" smtClean="0"/>
              <a:t>        以上的测算是按照政府不投入，由企业投资经营计算成本的</a:t>
            </a:r>
            <a:endParaRPr lang="en-US" altLang="zh-CN" sz="2400" b="1" dirty="0" smtClean="0"/>
          </a:p>
          <a:p>
            <a:pPr>
              <a:lnSpc>
                <a:spcPct val="150000"/>
              </a:lnSpc>
            </a:pPr>
            <a:r>
              <a:rPr lang="en-US" altLang="zh-CN" sz="2400" b="1" dirty="0" smtClean="0"/>
              <a:t>       </a:t>
            </a:r>
            <a:endParaRPr lang="zh-CN" altLang="en-US" sz="2400" b="1" dirty="0"/>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ext Box 10"/>
          <p:cNvSpPr txBox="1">
            <a:spLocks noChangeArrowheads="1"/>
          </p:cNvSpPr>
          <p:nvPr/>
        </p:nvSpPr>
        <p:spPr bwMode="auto">
          <a:xfrm>
            <a:off x="4716016" y="1772816"/>
            <a:ext cx="3815878" cy="877163"/>
          </a:xfrm>
          <a:prstGeom prst="rect">
            <a:avLst/>
          </a:prstGeom>
          <a:noFill/>
          <a:ln>
            <a:noFill/>
          </a:ln>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nSpc>
                <a:spcPct val="85000"/>
              </a:lnSpc>
              <a:spcBef>
                <a:spcPct val="50000"/>
              </a:spcBef>
              <a:defRPr/>
            </a:pPr>
            <a:r>
              <a:rPr kumimoji="1" lang="zh-CN" altLang="en-US" sz="6000" b="1" dirty="0">
                <a:solidFill>
                  <a:srgbClr val="0033CC"/>
                </a:solidFill>
                <a:effectLst>
                  <a:outerShdw blurRad="38100" dist="38100" dir="2700000" algn="tl">
                    <a:srgbClr val="000000">
                      <a:alpha val="43137"/>
                    </a:srgbClr>
                  </a:outerShdw>
                </a:effectLst>
                <a:latin typeface="Tahoma" pitchFamily="34" charset="0"/>
                <a:ea typeface="隶书" pitchFamily="49" charset="-122"/>
              </a:rPr>
              <a:t> </a:t>
            </a:r>
            <a:r>
              <a:rPr kumimoji="1" lang="zh-CN" altLang="en-US" sz="6000" b="1" dirty="0" smtClean="0">
                <a:solidFill>
                  <a:srgbClr val="0033CC"/>
                </a:solidFill>
                <a:effectLst>
                  <a:outerShdw blurRad="38100" dist="38100" dir="2700000" algn="tl">
                    <a:srgbClr val="000000">
                      <a:alpha val="43137"/>
                    </a:srgbClr>
                  </a:outerShdw>
                </a:effectLst>
                <a:latin typeface="Tahoma" pitchFamily="34" charset="0"/>
                <a:ea typeface="隶书" pitchFamily="49" charset="-122"/>
              </a:rPr>
              <a:t>谢谢！</a:t>
            </a:r>
            <a:endParaRPr kumimoji="1" lang="en-US" altLang="zh-CN" sz="6000" dirty="0">
              <a:solidFill>
                <a:srgbClr val="FF0000"/>
              </a:solidFill>
              <a:effectLst>
                <a:outerShdw blurRad="38100" dist="38100" dir="2700000" algn="tl">
                  <a:srgbClr val="000000">
                    <a:alpha val="43137"/>
                  </a:srgbClr>
                </a:outerShdw>
              </a:effectLst>
              <a:latin typeface="隶书" pitchFamily="49" charset="-122"/>
              <a:ea typeface="隶书" pitchFamily="49" charset="-122"/>
            </a:endParaRPr>
          </a:p>
        </p:txBody>
      </p:sp>
      <p:pic>
        <p:nvPicPr>
          <p:cNvPr id="60419" name="Picture 13" descr="rose1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456974">
            <a:off x="1116013" y="2601913"/>
            <a:ext cx="2754312" cy="3594100"/>
          </a:xfrm>
          <a:prstGeom prst="rect">
            <a:avLst/>
          </a:prstGeom>
          <a:noFill/>
          <a:ln w="9525">
            <a:noFill/>
            <a:miter lim="800000"/>
            <a:headEnd/>
            <a:tailEnd/>
          </a:ln>
        </p:spPr>
      </p:pic>
      <p:sp>
        <p:nvSpPr>
          <p:cNvPr id="4" name="矩形 3"/>
          <p:cNvSpPr/>
          <p:nvPr/>
        </p:nvSpPr>
        <p:spPr>
          <a:xfrm>
            <a:off x="0" y="476672"/>
            <a:ext cx="9144000"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251520" y="188640"/>
            <a:ext cx="7901954" cy="549275"/>
          </a:xfrm>
          <a:prstGeom prst="rect">
            <a:avLst/>
          </a:prstGeom>
          <a:noFill/>
          <a:ln w="9525" algn="ctr">
            <a:noFill/>
            <a:miter lim="800000"/>
            <a:headEnd/>
            <a:tailEnd/>
          </a:ln>
          <a:effectLst/>
        </p:spPr>
        <p:txBody>
          <a:bodyPr anchor="ctr"/>
          <a:lstStyle/>
          <a:p>
            <a:pPr>
              <a:defRPr/>
            </a:pPr>
            <a:r>
              <a:rPr lang="zh-CN" altLang="en-US" sz="2600" b="1" dirty="0" smtClean="0">
                <a:solidFill>
                  <a:srgbClr val="000066"/>
                </a:solidFill>
                <a:effectLst>
                  <a:outerShdw blurRad="38100" dist="38100" dir="2700000" algn="tl">
                    <a:srgbClr val="C0C0C0"/>
                  </a:outerShdw>
                </a:effectLst>
                <a:latin typeface="Times New Roman" pitchFamily="18" charset="0"/>
                <a:ea typeface="黑体" pitchFamily="49" charset="-122"/>
                <a:cs typeface="Times New Roman" pitchFamily="18" charset="0"/>
                <a:sym typeface="Symbol" pitchFamily="18" charset="2"/>
              </a:rPr>
              <a:t>低位能的有效利用具有巨大的国家需求与市场需求</a:t>
            </a:r>
            <a:endParaRPr lang="en-US" altLang="zh-CN" sz="2600" b="1" dirty="0">
              <a:solidFill>
                <a:srgbClr val="000066"/>
              </a:solidFill>
              <a:effectLst>
                <a:outerShdw blurRad="38100" dist="38100" dir="2700000" algn="tl">
                  <a:srgbClr val="C0C0C0"/>
                </a:outerShdw>
              </a:effectLst>
              <a:latin typeface="Times New Roman" pitchFamily="18" charset="0"/>
              <a:ea typeface="黑体" pitchFamily="49" charset="-122"/>
              <a:cs typeface="Times New Roman" pitchFamily="18" charset="0"/>
              <a:sym typeface="Symbol" pitchFamily="18" charset="2"/>
            </a:endParaRPr>
          </a:p>
        </p:txBody>
      </p:sp>
      <p:sp>
        <p:nvSpPr>
          <p:cNvPr id="10" name="AutoShape 26"/>
          <p:cNvSpPr>
            <a:spLocks noChangeArrowheads="1"/>
          </p:cNvSpPr>
          <p:nvPr/>
        </p:nvSpPr>
        <p:spPr bwMode="gray">
          <a:xfrm>
            <a:off x="0" y="1000108"/>
            <a:ext cx="9144000" cy="5857892"/>
          </a:xfrm>
          <a:prstGeom prst="roundRect">
            <a:avLst>
              <a:gd name="adj" fmla="val 6625"/>
            </a:avLst>
          </a:prstGeom>
          <a:solidFill>
            <a:srgbClr val="CCFFFF"/>
          </a:solidFill>
          <a:ln w="9525" algn="ctr">
            <a:noFill/>
            <a:round/>
            <a:headEnd/>
            <a:tailEnd/>
          </a:ln>
          <a:effectLst>
            <a:prstShdw prst="shdw17" dist="17961" dir="2700000">
              <a:srgbClr val="7A9999"/>
            </a:prstShdw>
          </a:effectLst>
        </p:spPr>
        <p:txBody>
          <a:bodyPr anchor="ctr"/>
          <a:lstStyle/>
          <a:p>
            <a:pPr algn="ctr">
              <a:lnSpc>
                <a:spcPct val="110000"/>
              </a:lnSpc>
            </a:pPr>
            <a:endParaRPr lang="zh-CN" altLang="en-US" sz="2000" b="1">
              <a:solidFill>
                <a:srgbClr val="FF0000"/>
              </a:solidFill>
              <a:latin typeface="Times New Roman" pitchFamily="18" charset="0"/>
              <a:ea typeface="黑体" pitchFamily="49" charset="-122"/>
            </a:endParaRPr>
          </a:p>
        </p:txBody>
      </p:sp>
      <p:sp>
        <p:nvSpPr>
          <p:cNvPr id="11" name="矩形 10"/>
          <p:cNvSpPr/>
          <p:nvPr/>
        </p:nvSpPr>
        <p:spPr>
          <a:xfrm>
            <a:off x="0" y="500042"/>
            <a:ext cx="8601897" cy="6984989"/>
          </a:xfrm>
          <a:prstGeom prst="rect">
            <a:avLst/>
          </a:prstGeom>
        </p:spPr>
        <p:txBody>
          <a:bodyPr wrap="square">
            <a:spAutoFit/>
          </a:bodyPr>
          <a:lstStyle/>
          <a:p>
            <a:pPr marL="360363" lvl="1" indent="-360363" algn="just" eaLnBrk="0" hangingPunct="0">
              <a:lnSpc>
                <a:spcPct val="120000"/>
              </a:lnSpc>
              <a:spcBef>
                <a:spcPts val="900"/>
              </a:spcBef>
              <a:buClr>
                <a:srgbClr val="FFFF78"/>
              </a:buClr>
              <a:buSzPct val="80000"/>
            </a:pPr>
            <a:r>
              <a:rPr kumimoji="1" lang="zh-CN" altLang="en-US" dirty="0" smtClean="0">
                <a:solidFill>
                  <a:srgbClr val="000000"/>
                </a:solidFill>
                <a:latin typeface="Times New Roman" pitchFamily="18" charset="0"/>
                <a:ea typeface="黑体" pitchFamily="49" charset="-122"/>
                <a:cs typeface="Times New Roman" pitchFamily="18" charset="0"/>
              </a:rPr>
              <a:t>  </a:t>
            </a:r>
            <a:endParaRPr kumimoji="1" lang="en-US" altLang="zh-CN" dirty="0" smtClean="0">
              <a:solidFill>
                <a:srgbClr val="000000"/>
              </a:solidFill>
              <a:latin typeface="Times New Roman" pitchFamily="18" charset="0"/>
              <a:ea typeface="黑体" pitchFamily="49" charset="-122"/>
              <a:cs typeface="Times New Roman" pitchFamily="18" charset="0"/>
            </a:endParaRPr>
          </a:p>
          <a:p>
            <a:pPr marL="360363" lvl="1" indent="-360363" algn="just" eaLnBrk="0" hangingPunct="0">
              <a:lnSpc>
                <a:spcPct val="120000"/>
              </a:lnSpc>
              <a:spcBef>
                <a:spcPts val="900"/>
              </a:spcBef>
              <a:buClr>
                <a:srgbClr val="FFFF78"/>
              </a:buClr>
              <a:buSzPct val="80000"/>
              <a:buBlip>
                <a:blip r:embed="rId2"/>
              </a:buBlip>
            </a:pPr>
            <a:r>
              <a:rPr kumimoji="1" lang="zh-CN" altLang="en-US" dirty="0" smtClean="0">
                <a:solidFill>
                  <a:srgbClr val="000000"/>
                </a:solidFill>
                <a:latin typeface="Times New Roman" pitchFamily="18" charset="0"/>
                <a:ea typeface="黑体" pitchFamily="49" charset="-122"/>
                <a:cs typeface="Times New Roman" pitchFamily="18" charset="0"/>
              </a:rPr>
              <a:t>低位能供热技术可大幅降低热源蒸汽参数、实现机组余热利用冷源损失基本为零，在节能减排造福民生中具有重要的战略意义。</a:t>
            </a:r>
            <a:r>
              <a:rPr kumimoji="1" lang="en-US" altLang="zh-CN" dirty="0" smtClean="0">
                <a:solidFill>
                  <a:srgbClr val="000000"/>
                </a:solidFill>
                <a:latin typeface="Times New Roman" pitchFamily="18" charset="0"/>
                <a:ea typeface="黑体" pitchFamily="49" charset="-122"/>
                <a:cs typeface="Times New Roman" pitchFamily="18" charset="0"/>
              </a:rPr>
              <a:t>2014</a:t>
            </a:r>
            <a:r>
              <a:rPr kumimoji="1" lang="zh-CN" altLang="en-US" dirty="0" smtClean="0">
                <a:solidFill>
                  <a:srgbClr val="000000"/>
                </a:solidFill>
                <a:latin typeface="Times New Roman" pitchFamily="18" charset="0"/>
                <a:ea typeface="黑体" pitchFamily="49" charset="-122"/>
                <a:cs typeface="Times New Roman" pitchFamily="18" charset="0"/>
              </a:rPr>
              <a:t>年，我国</a:t>
            </a:r>
            <a:r>
              <a:rPr kumimoji="1" lang="zh-CN" altLang="en-US" dirty="0" smtClean="0">
                <a:solidFill>
                  <a:srgbClr val="FF0000"/>
                </a:solidFill>
                <a:latin typeface="Times New Roman" pitchFamily="18" charset="0"/>
                <a:ea typeface="黑体" pitchFamily="49" charset="-122"/>
                <a:cs typeface="Times New Roman" pitchFamily="18" charset="0"/>
              </a:rPr>
              <a:t>北方地区城镇采暖面积达</a:t>
            </a:r>
            <a:r>
              <a:rPr kumimoji="1" lang="en-US" altLang="zh-CN" dirty="0" smtClean="0">
                <a:solidFill>
                  <a:srgbClr val="FF0000"/>
                </a:solidFill>
                <a:latin typeface="Times New Roman" pitchFamily="18" charset="0"/>
                <a:ea typeface="黑体" pitchFamily="49" charset="-122"/>
                <a:cs typeface="Times New Roman" pitchFamily="18" charset="0"/>
              </a:rPr>
              <a:t>120</a:t>
            </a:r>
            <a:r>
              <a:rPr kumimoji="1" lang="zh-CN" altLang="en-US" dirty="0" smtClean="0">
                <a:solidFill>
                  <a:srgbClr val="FF0000"/>
                </a:solidFill>
                <a:latin typeface="Times New Roman" pitchFamily="18" charset="0"/>
                <a:ea typeface="黑体" pitchFamily="49" charset="-122"/>
                <a:cs typeface="Times New Roman" pitchFamily="18" charset="0"/>
              </a:rPr>
              <a:t>亿平方米</a:t>
            </a:r>
            <a:r>
              <a:rPr kumimoji="1" lang="zh-CN" altLang="en-US" dirty="0" smtClean="0">
                <a:solidFill>
                  <a:srgbClr val="000000"/>
                </a:solidFill>
                <a:latin typeface="Times New Roman" pitchFamily="18" charset="0"/>
                <a:ea typeface="黑体" pitchFamily="49" charset="-122"/>
                <a:cs typeface="Times New Roman" pitchFamily="18" charset="0"/>
              </a:rPr>
              <a:t>，城镇集中供热面积为</a:t>
            </a:r>
            <a:r>
              <a:rPr kumimoji="1" lang="en-US" altLang="zh-CN" dirty="0" smtClean="0">
                <a:solidFill>
                  <a:srgbClr val="000000"/>
                </a:solidFill>
                <a:latin typeface="Times New Roman" pitchFamily="18" charset="0"/>
                <a:ea typeface="黑体" pitchFamily="49" charset="-122"/>
                <a:cs typeface="Times New Roman" pitchFamily="18" charset="0"/>
              </a:rPr>
              <a:t>71</a:t>
            </a:r>
            <a:r>
              <a:rPr kumimoji="1" lang="zh-CN" altLang="en-US" dirty="0" smtClean="0">
                <a:solidFill>
                  <a:srgbClr val="000000"/>
                </a:solidFill>
                <a:latin typeface="Times New Roman" pitchFamily="18" charset="0"/>
                <a:ea typeface="黑体" pitchFamily="49" charset="-122"/>
                <a:cs typeface="Times New Roman" pitchFamily="18" charset="0"/>
              </a:rPr>
              <a:t>亿平方米。</a:t>
            </a:r>
            <a:r>
              <a:rPr kumimoji="1" lang="zh-CN" altLang="en-US" dirty="0" smtClean="0">
                <a:solidFill>
                  <a:srgbClr val="FF0000"/>
                </a:solidFill>
                <a:latin typeface="Times New Roman" pitchFamily="18" charset="0"/>
                <a:ea typeface="黑体" pitchFamily="49" charset="-122"/>
                <a:cs typeface="Times New Roman" pitchFamily="18" charset="0"/>
              </a:rPr>
              <a:t>采暖用能超过</a:t>
            </a:r>
            <a:r>
              <a:rPr kumimoji="1" lang="en-US" altLang="zh-CN" dirty="0" smtClean="0">
                <a:solidFill>
                  <a:srgbClr val="FF0000"/>
                </a:solidFill>
                <a:latin typeface="Times New Roman" pitchFamily="18" charset="0"/>
                <a:ea typeface="黑体" pitchFamily="49" charset="-122"/>
                <a:cs typeface="Times New Roman" pitchFamily="18" charset="0"/>
              </a:rPr>
              <a:t>1.8</a:t>
            </a:r>
            <a:r>
              <a:rPr kumimoji="1" lang="zh-CN" altLang="en-US" dirty="0" smtClean="0">
                <a:solidFill>
                  <a:srgbClr val="FF0000"/>
                </a:solidFill>
                <a:latin typeface="Times New Roman" pitchFamily="18" charset="0"/>
                <a:ea typeface="黑体" pitchFamily="49" charset="-122"/>
                <a:cs typeface="Times New Roman" pitchFamily="18" charset="0"/>
              </a:rPr>
              <a:t>亿吨标准煤，</a:t>
            </a:r>
            <a:r>
              <a:rPr kumimoji="1" lang="zh-CN" altLang="en-US" dirty="0" smtClean="0">
                <a:latin typeface="Times New Roman" pitchFamily="18" charset="0"/>
                <a:ea typeface="黑体" pitchFamily="49" charset="-122"/>
                <a:cs typeface="Times New Roman" pitchFamily="18" charset="0"/>
              </a:rPr>
              <a:t>不仅消耗了大量能源，还带来了严重的环境问题，</a:t>
            </a:r>
            <a:r>
              <a:rPr kumimoji="1" lang="zh-CN" altLang="en-US" dirty="0" smtClean="0">
                <a:solidFill>
                  <a:srgbClr val="FF0000"/>
                </a:solidFill>
                <a:latin typeface="Times New Roman" pitchFamily="18" charset="0"/>
                <a:ea typeface="黑体" pitchFamily="49" charset="-122"/>
                <a:cs typeface="Times New Roman" pitchFamily="18" charset="0"/>
              </a:rPr>
              <a:t>是我国北方地区冬季雾霾的主要成因之一</a:t>
            </a:r>
            <a:r>
              <a:rPr kumimoji="1" lang="zh-CN" altLang="en-US" dirty="0" smtClean="0">
                <a:solidFill>
                  <a:srgbClr val="000000"/>
                </a:solidFill>
                <a:latin typeface="Times New Roman" pitchFamily="18" charset="0"/>
                <a:ea typeface="黑体" pitchFamily="49" charset="-122"/>
                <a:cs typeface="Times New Roman" pitchFamily="18" charset="0"/>
              </a:rPr>
              <a:t>。与此同时北方地区电力、钢铁、水泥、有色金属、石化等行业仍有</a:t>
            </a:r>
            <a:r>
              <a:rPr kumimoji="1" lang="zh-CN" altLang="en-US" dirty="0" smtClean="0">
                <a:solidFill>
                  <a:srgbClr val="FF0000"/>
                </a:solidFill>
                <a:latin typeface="Times New Roman" pitchFamily="18" charset="0"/>
                <a:ea typeface="黑体" pitchFamily="49" charset="-122"/>
                <a:cs typeface="Times New Roman" pitchFamily="18" charset="0"/>
              </a:rPr>
              <a:t>约</a:t>
            </a:r>
            <a:r>
              <a:rPr kumimoji="1" lang="en-US" altLang="zh-CN" dirty="0" smtClean="0">
                <a:solidFill>
                  <a:srgbClr val="FF0000"/>
                </a:solidFill>
                <a:latin typeface="Times New Roman" pitchFamily="18" charset="0"/>
                <a:ea typeface="黑体" pitchFamily="49" charset="-122"/>
                <a:cs typeface="Times New Roman" pitchFamily="18" charset="0"/>
              </a:rPr>
              <a:t>3</a:t>
            </a:r>
            <a:r>
              <a:rPr kumimoji="1" lang="zh-CN" altLang="en-US" dirty="0" smtClean="0">
                <a:solidFill>
                  <a:srgbClr val="FF0000"/>
                </a:solidFill>
                <a:latin typeface="Times New Roman" pitchFamily="18" charset="0"/>
                <a:ea typeface="黑体" pitchFamily="49" charset="-122"/>
                <a:cs typeface="Times New Roman" pitchFamily="18" charset="0"/>
              </a:rPr>
              <a:t>亿吨标准煤低品位余热资源尚未利用</a:t>
            </a:r>
            <a:r>
              <a:rPr kumimoji="1" lang="zh-CN" altLang="en-US" dirty="0" smtClean="0">
                <a:solidFill>
                  <a:srgbClr val="000000"/>
                </a:solidFill>
                <a:latin typeface="Times New Roman" pitchFamily="18" charset="0"/>
                <a:ea typeface="黑体" pitchFamily="49" charset="-122"/>
                <a:cs typeface="Times New Roman" pitchFamily="18" charset="0"/>
              </a:rPr>
              <a:t>。但是热电联产在城市集中供热占比只有</a:t>
            </a:r>
            <a:r>
              <a:rPr kumimoji="1" lang="en-US" altLang="zh-CN" dirty="0" smtClean="0">
                <a:solidFill>
                  <a:srgbClr val="000000"/>
                </a:solidFill>
                <a:latin typeface="Times New Roman" pitchFamily="18" charset="0"/>
                <a:ea typeface="黑体" pitchFamily="49" charset="-122"/>
                <a:cs typeface="Times New Roman" pitchFamily="18" charset="0"/>
              </a:rPr>
              <a:t>1/3</a:t>
            </a:r>
            <a:r>
              <a:rPr kumimoji="1" lang="zh-CN" altLang="en-US" dirty="0" smtClean="0">
                <a:solidFill>
                  <a:srgbClr val="000000"/>
                </a:solidFill>
                <a:latin typeface="Times New Roman" pitchFamily="18" charset="0"/>
                <a:ea typeface="黑体" pitchFamily="49" charset="-122"/>
                <a:cs typeface="Times New Roman" pitchFamily="18" charset="0"/>
              </a:rPr>
              <a:t>左右，</a:t>
            </a:r>
            <a:r>
              <a:rPr kumimoji="1" lang="zh-CN" altLang="en-US" dirty="0" smtClean="0">
                <a:solidFill>
                  <a:srgbClr val="FA2A39"/>
                </a:solidFill>
                <a:latin typeface="Times New Roman" pitchFamily="18" charset="0"/>
                <a:ea typeface="黑体" pitchFamily="49" charset="-122"/>
                <a:cs typeface="Times New Roman" pitchFamily="18" charset="0"/>
              </a:rPr>
              <a:t>全国在用供热锅炉近</a:t>
            </a:r>
            <a:r>
              <a:rPr kumimoji="1" lang="en-US" altLang="zh-CN" dirty="0" smtClean="0">
                <a:solidFill>
                  <a:srgbClr val="FA2A39"/>
                </a:solidFill>
                <a:latin typeface="Times New Roman" pitchFamily="18" charset="0"/>
                <a:ea typeface="黑体" pitchFamily="49" charset="-122"/>
                <a:cs typeface="Times New Roman" pitchFamily="18" charset="0"/>
              </a:rPr>
              <a:t>50</a:t>
            </a:r>
            <a:r>
              <a:rPr kumimoji="1" lang="zh-CN" altLang="en-US" dirty="0" smtClean="0">
                <a:solidFill>
                  <a:srgbClr val="FA2A39"/>
                </a:solidFill>
                <a:latin typeface="Times New Roman" pitchFamily="18" charset="0"/>
                <a:ea typeface="黑体" pitchFamily="49" charset="-122"/>
                <a:cs typeface="Times New Roman" pitchFamily="18" charset="0"/>
              </a:rPr>
              <a:t>万台。小锅炉的供热煤耗在</a:t>
            </a:r>
            <a:r>
              <a:rPr kumimoji="1" lang="en-US" altLang="zh-CN" dirty="0" smtClean="0">
                <a:solidFill>
                  <a:srgbClr val="FA2A39"/>
                </a:solidFill>
                <a:latin typeface="Times New Roman" pitchFamily="18" charset="0"/>
                <a:ea typeface="黑体" pitchFamily="49" charset="-122"/>
                <a:cs typeface="Times New Roman" pitchFamily="18" charset="0"/>
              </a:rPr>
              <a:t>50-65kg/GJ</a:t>
            </a:r>
            <a:r>
              <a:rPr kumimoji="1" lang="zh-CN" altLang="en-US" dirty="0" smtClean="0">
                <a:solidFill>
                  <a:srgbClr val="FA2A39"/>
                </a:solidFill>
                <a:latin typeface="Times New Roman" pitchFamily="18" charset="0"/>
                <a:ea typeface="黑体" pitchFamily="49" charset="-122"/>
                <a:cs typeface="Times New Roman" pitchFamily="18" charset="0"/>
              </a:rPr>
              <a:t>左右</a:t>
            </a:r>
            <a:r>
              <a:rPr kumimoji="1" lang="zh-CN" altLang="en-US" dirty="0" smtClean="0">
                <a:solidFill>
                  <a:srgbClr val="000000"/>
                </a:solidFill>
                <a:latin typeface="Times New Roman" pitchFamily="18" charset="0"/>
                <a:ea typeface="黑体" pitchFamily="49" charset="-122"/>
                <a:cs typeface="Times New Roman" pitchFamily="18" charset="0"/>
              </a:rPr>
              <a:t>。</a:t>
            </a:r>
            <a:endParaRPr kumimoji="1" lang="en-US" altLang="zh-CN" dirty="0" smtClean="0">
              <a:solidFill>
                <a:srgbClr val="000000"/>
              </a:solidFill>
              <a:latin typeface="Times New Roman" pitchFamily="18" charset="0"/>
              <a:ea typeface="黑体" pitchFamily="49" charset="-122"/>
              <a:cs typeface="Times New Roman" pitchFamily="18" charset="0"/>
            </a:endParaRPr>
          </a:p>
          <a:p>
            <a:pPr marL="360363" lvl="1" indent="-360363" algn="just" eaLnBrk="0" hangingPunct="0">
              <a:lnSpc>
                <a:spcPct val="120000"/>
              </a:lnSpc>
              <a:spcBef>
                <a:spcPts val="900"/>
              </a:spcBef>
              <a:buClr>
                <a:srgbClr val="FFFF78"/>
              </a:buClr>
              <a:buSzPct val="80000"/>
              <a:buBlip>
                <a:blip r:embed="rId2"/>
              </a:buBlip>
            </a:pPr>
            <a:r>
              <a:rPr kumimoji="1" lang="zh-CN" altLang="en-US" dirty="0" smtClean="0">
                <a:solidFill>
                  <a:srgbClr val="000000"/>
                </a:solidFill>
                <a:latin typeface="Times New Roman" pitchFamily="18" charset="0"/>
                <a:ea typeface="黑体" pitchFamily="49" charset="-122"/>
                <a:cs typeface="Times New Roman" pitchFamily="18" charset="0"/>
              </a:rPr>
              <a:t>纯凝发电机组由于装机容量过剩，造成运行</a:t>
            </a:r>
            <a:r>
              <a:rPr kumimoji="1" lang="zh-CN" altLang="en-US" dirty="0" smtClean="0">
                <a:solidFill>
                  <a:srgbClr val="FF0000"/>
                </a:solidFill>
                <a:latin typeface="Times New Roman" pitchFamily="18" charset="0"/>
                <a:ea typeface="黑体" pitchFamily="49" charset="-122"/>
                <a:cs typeface="Times New Roman" pitchFamily="18" charset="0"/>
              </a:rPr>
              <a:t>负荷率低、煤耗高</a:t>
            </a:r>
            <a:r>
              <a:rPr kumimoji="1" lang="zh-CN" altLang="en-US" dirty="0" smtClean="0">
                <a:solidFill>
                  <a:srgbClr val="000000"/>
                </a:solidFill>
                <a:latin typeface="Times New Roman" pitchFamily="18" charset="0"/>
                <a:ea typeface="黑体" pitchFamily="49" charset="-122"/>
                <a:cs typeface="Times New Roman" pitchFamily="18" charset="0"/>
              </a:rPr>
              <a:t>，巨大的</a:t>
            </a:r>
            <a:r>
              <a:rPr kumimoji="1" lang="zh-CN" altLang="en-US" dirty="0" smtClean="0">
                <a:solidFill>
                  <a:srgbClr val="FF0000"/>
                </a:solidFill>
                <a:latin typeface="Times New Roman" pitchFamily="18" charset="0"/>
                <a:ea typeface="黑体" pitchFamily="49" charset="-122"/>
                <a:cs typeface="Times New Roman" pitchFamily="18" charset="0"/>
              </a:rPr>
              <a:t>余热量排放到大气中没有被利用</a:t>
            </a:r>
            <a:r>
              <a:rPr kumimoji="1" lang="zh-CN" altLang="en-US" dirty="0" smtClean="0">
                <a:solidFill>
                  <a:srgbClr val="000000"/>
                </a:solidFill>
                <a:latin typeface="Times New Roman" pitchFamily="18" charset="0"/>
                <a:ea typeface="黑体" pitchFamily="49" charset="-122"/>
                <a:cs typeface="Times New Roman" pitchFamily="18" charset="0"/>
              </a:rPr>
              <a:t>。</a:t>
            </a:r>
            <a:r>
              <a:rPr kumimoji="1" lang="zh-CN" altLang="en-US" dirty="0" smtClean="0">
                <a:latin typeface="Times New Roman" pitchFamily="18" charset="0"/>
                <a:ea typeface="黑体" pitchFamily="49" charset="-122"/>
                <a:cs typeface="Times New Roman" pitchFamily="18" charset="0"/>
              </a:rPr>
              <a:t>许多机组常年均处在</a:t>
            </a:r>
            <a:r>
              <a:rPr kumimoji="1" lang="en-US" altLang="en-US" dirty="0" smtClean="0">
                <a:latin typeface="Times New Roman" pitchFamily="18" charset="0"/>
                <a:ea typeface="黑体" pitchFamily="49" charset="-122"/>
                <a:cs typeface="Times New Roman" pitchFamily="18" charset="0"/>
              </a:rPr>
              <a:t>60%</a:t>
            </a:r>
            <a:r>
              <a:rPr kumimoji="1" lang="zh-CN" altLang="en-US" dirty="0" smtClean="0">
                <a:latin typeface="Times New Roman" pitchFamily="18" charset="0"/>
                <a:ea typeface="黑体" pitchFamily="49" charset="-122"/>
                <a:cs typeface="Times New Roman" pitchFamily="18" charset="0"/>
              </a:rPr>
              <a:t>以下电负荷运行，造成主机及辅机设备长期处在低效区运转，所以研究余热利用、提高资源综合利用效率，显得非常紧迫。</a:t>
            </a:r>
            <a:endParaRPr kumimoji="1" lang="en-US" altLang="zh-CN" dirty="0" smtClean="0">
              <a:latin typeface="Times New Roman" pitchFamily="18" charset="0"/>
              <a:ea typeface="黑体" pitchFamily="49" charset="-122"/>
              <a:cs typeface="Times New Roman" pitchFamily="18" charset="0"/>
            </a:endParaRPr>
          </a:p>
          <a:p>
            <a:pPr marL="360363" lvl="1" indent="-360363" algn="just" eaLnBrk="0" hangingPunct="0">
              <a:lnSpc>
                <a:spcPct val="120000"/>
              </a:lnSpc>
              <a:spcBef>
                <a:spcPts val="900"/>
              </a:spcBef>
              <a:buClr>
                <a:srgbClr val="FFFF78"/>
              </a:buClr>
              <a:buSzPct val="80000"/>
              <a:buBlip>
                <a:blip r:embed="rId2"/>
              </a:buBlip>
            </a:pPr>
            <a:r>
              <a:rPr kumimoji="1" lang="zh-CN" altLang="en-US" dirty="0" smtClean="0">
                <a:solidFill>
                  <a:srgbClr val="000000"/>
                </a:solidFill>
                <a:latin typeface="Times New Roman" pitchFamily="18" charset="0"/>
                <a:ea typeface="黑体" pitchFamily="49" charset="-122"/>
                <a:cs typeface="Times New Roman" pitchFamily="18" charset="0"/>
              </a:rPr>
              <a:t>然而，全国各地为了当地的节能减排还在申请建设热电联产机组，这将进一步加剧发电产能过剩、余热排放增加。。</a:t>
            </a:r>
            <a:endParaRPr kumimoji="1" lang="en-US" altLang="zh-CN" dirty="0" smtClean="0">
              <a:solidFill>
                <a:srgbClr val="000000"/>
              </a:solidFill>
              <a:latin typeface="Times New Roman" pitchFamily="18" charset="0"/>
              <a:ea typeface="黑体" pitchFamily="49" charset="-122"/>
              <a:cs typeface="Times New Roman" pitchFamily="18" charset="0"/>
            </a:endParaRPr>
          </a:p>
          <a:p>
            <a:pPr marL="360363" lvl="1" indent="-360363" algn="just" eaLnBrk="0" hangingPunct="0">
              <a:lnSpc>
                <a:spcPct val="120000"/>
              </a:lnSpc>
              <a:spcBef>
                <a:spcPts val="900"/>
              </a:spcBef>
              <a:buClr>
                <a:srgbClr val="FFFF78"/>
              </a:buClr>
              <a:buSzPct val="80000"/>
              <a:buBlip>
                <a:blip r:embed="rId2"/>
              </a:buBlip>
            </a:pPr>
            <a:r>
              <a:rPr kumimoji="1" lang="zh-CN" altLang="en-US" dirty="0" smtClean="0">
                <a:solidFill>
                  <a:srgbClr val="000000"/>
                </a:solidFill>
                <a:latin typeface="Times New Roman" pitchFamily="18" charset="0"/>
                <a:ea typeface="黑体" pitchFamily="49" charset="-122"/>
                <a:cs typeface="Times New Roman" pitchFamily="18" charset="0"/>
              </a:rPr>
              <a:t>低位能分级混合加热技术、结合大温差远距离送热、这些技术的突破，为在役纯凝机组改供热提供重要的技术基础，这样可有效的提高存量资产的利用率，相对减少了发电企业产能过剩，实现大幅节能减排。优化社会资源的配置。</a:t>
            </a:r>
            <a:endParaRPr kumimoji="1" lang="en-US" altLang="zh-CN" dirty="0" smtClean="0">
              <a:solidFill>
                <a:srgbClr val="000000"/>
              </a:solidFill>
              <a:latin typeface="Times New Roman" pitchFamily="18" charset="0"/>
              <a:ea typeface="黑体" pitchFamily="49" charset="-122"/>
              <a:cs typeface="Times New Roman" pitchFamily="18" charset="0"/>
            </a:endParaRPr>
          </a:p>
          <a:p>
            <a:pPr marL="360363" lvl="1" indent="-360363" algn="just" eaLnBrk="0" hangingPunct="0">
              <a:lnSpc>
                <a:spcPct val="120000"/>
              </a:lnSpc>
              <a:spcBef>
                <a:spcPts val="900"/>
              </a:spcBef>
              <a:buClr>
                <a:srgbClr val="FFFF78"/>
              </a:buClr>
              <a:buSzPct val="80000"/>
              <a:buBlip>
                <a:blip r:embed="rId2"/>
              </a:buBlip>
            </a:pPr>
            <a:endParaRPr kumimoji="1" lang="en-US" altLang="zh-CN" dirty="0" smtClean="0">
              <a:latin typeface="Times New Roman" pitchFamily="18" charset="0"/>
              <a:ea typeface="黑体" pitchFamily="49" charset="-122"/>
              <a:cs typeface="Times New Roman" pitchFamily="18" charset="0"/>
            </a:endParaRP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格 14"/>
          <p:cNvGraphicFramePr>
            <a:graphicFrameLocks noGrp="1"/>
          </p:cNvGraphicFramePr>
          <p:nvPr>
            <p:extLst>
              <p:ext uri="{D42A27DB-BD31-4B8C-83A1-F6EECF244321}">
                <p14:modId xmlns:p14="http://schemas.microsoft.com/office/powerpoint/2010/main" xmlns="" val="2928391787"/>
              </p:ext>
            </p:extLst>
          </p:nvPr>
        </p:nvGraphicFramePr>
        <p:xfrm>
          <a:off x="899592" y="4309103"/>
          <a:ext cx="7416824" cy="2504273"/>
        </p:xfrm>
        <a:graphic>
          <a:graphicData uri="http://schemas.openxmlformats.org/drawingml/2006/table">
            <a:tbl>
              <a:tblPr>
                <a:tableStyleId>{74C1A8A3-306A-4EB7-A6B1-4F7E0EB9C5D6}</a:tableStyleId>
              </a:tblPr>
              <a:tblGrid>
                <a:gridCol w="3024336"/>
                <a:gridCol w="2448272"/>
                <a:gridCol w="1944216"/>
              </a:tblGrid>
              <a:tr h="384953">
                <a:tc>
                  <a:txBody>
                    <a:bodyPr/>
                    <a:lstStyle/>
                    <a:p>
                      <a:pPr algn="ctr" fontAlgn="b">
                        <a:lnSpc>
                          <a:spcPct val="100000"/>
                        </a:lnSpc>
                      </a:pPr>
                      <a:r>
                        <a:rPr lang="zh-CN" altLang="en-US" sz="1600" b="1" u="none" strike="noStrike" baseline="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电厂</a:t>
                      </a:r>
                      <a:endParaRPr lang="zh-CN" altLang="en-US" sz="1600" b="1" i="0" u="none" strike="noStrike" baseline="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endParaRPr>
                    </a:p>
                  </a:txBody>
                  <a:tcPr marL="9525" marR="9525" marT="9525" marB="0" anchor="b">
                    <a:cell3D prstMaterial="dkEdge">
                      <a:bevel/>
                      <a:lightRig rig="flood" dir="t"/>
                    </a:cell3D>
                    <a:solidFill>
                      <a:srgbClr val="FFFFCC"/>
                    </a:solidFill>
                  </a:tcPr>
                </a:tc>
                <a:tc>
                  <a:txBody>
                    <a:bodyPr/>
                    <a:lstStyle/>
                    <a:p>
                      <a:pPr algn="ctr" fontAlgn="b">
                        <a:lnSpc>
                          <a:spcPct val="100000"/>
                        </a:lnSpc>
                      </a:pPr>
                      <a:r>
                        <a:rPr lang="zh-CN" altLang="en-US" sz="1600" b="1" u="none" strike="noStrike" baseline="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机组容量</a:t>
                      </a:r>
                      <a:endParaRPr lang="zh-CN" altLang="en-US" sz="1600" b="1" i="0" u="none" strike="noStrike" baseline="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endParaRPr>
                    </a:p>
                  </a:txBody>
                  <a:tcPr marL="9525" marR="9525" marT="9525" marB="0" anchor="b">
                    <a:cell3D prstMaterial="dkEdge">
                      <a:bevel/>
                      <a:lightRig rig="flood" dir="t"/>
                    </a:cell3D>
                    <a:solidFill>
                      <a:srgbClr val="FFFFCC"/>
                    </a:solidFill>
                  </a:tcPr>
                </a:tc>
                <a:tc>
                  <a:txBody>
                    <a:bodyPr/>
                    <a:lstStyle/>
                    <a:p>
                      <a:pPr algn="ctr" fontAlgn="b">
                        <a:lnSpc>
                          <a:spcPct val="100000"/>
                        </a:lnSpc>
                      </a:pPr>
                      <a:r>
                        <a:rPr lang="zh-CN" altLang="en-US" sz="1600" b="1" u="none" strike="noStrike" baseline="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抽</a:t>
                      </a:r>
                      <a:r>
                        <a:rPr lang="zh-CN" altLang="en-US" sz="1600" b="1" u="none" strike="noStrike" baseline="0" dirty="0" smtClean="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汽压力和抽汽量</a:t>
                      </a:r>
                      <a:endParaRPr lang="zh-CN" altLang="en-US" sz="1600" b="1" i="0" u="none" strike="noStrike" baseline="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endParaRPr>
                    </a:p>
                  </a:txBody>
                  <a:tcPr marL="9525" marR="9525" marT="9525" marB="0" anchor="b">
                    <a:cell3D prstMaterial="dkEdge">
                      <a:bevel/>
                      <a:lightRig rig="flood" dir="t"/>
                    </a:cell3D>
                    <a:solidFill>
                      <a:srgbClr val="FFFFCC"/>
                    </a:solidFill>
                  </a:tcPr>
                </a:tc>
              </a:tr>
              <a:tr h="353220">
                <a:tc>
                  <a:txBody>
                    <a:bodyPr/>
                    <a:lstStyle/>
                    <a:p>
                      <a:pPr algn="ctr" fontAlgn="b">
                        <a:lnSpc>
                          <a:spcPct val="100000"/>
                        </a:lnSpc>
                      </a:pPr>
                      <a:r>
                        <a:rPr lang="zh-CN" altLang="en-US" sz="1600" b="1" u="none" strike="noStrike" baseline="0" dirty="0">
                          <a:effectLst/>
                          <a:latin typeface="Times New Roman" pitchFamily="18" charset="0"/>
                          <a:ea typeface="+mn-ea"/>
                          <a:cs typeface="Times New Roman" pitchFamily="18" charset="0"/>
                        </a:rPr>
                        <a:t>山西太原第二热电厂</a:t>
                      </a:r>
                      <a:endParaRPr lang="zh-CN" altLang="en-US" sz="1600" b="1" i="0" u="none" strike="noStrike" baseline="0" dirty="0">
                        <a:solidFill>
                          <a:srgbClr val="000000"/>
                        </a:solidFill>
                        <a:effectLst/>
                        <a:latin typeface="Times New Roman" pitchFamily="18" charset="0"/>
                        <a:ea typeface="+mn-ea"/>
                        <a:cs typeface="Times New Roman" pitchFamily="18" charset="0"/>
                      </a:endParaRPr>
                    </a:p>
                  </a:txBody>
                  <a:tcPr marL="9525" marR="9525" marT="9525" marB="0" anchor="b">
                    <a:cell3D prstMaterial="dkEdge">
                      <a:bevel/>
                      <a:lightRig rig="flood" dir="t"/>
                    </a:cell3D>
                    <a:solidFill>
                      <a:srgbClr val="FFFFCC"/>
                    </a:solidFill>
                  </a:tcPr>
                </a:tc>
                <a:tc>
                  <a:txBody>
                    <a:bodyPr/>
                    <a:lstStyle/>
                    <a:p>
                      <a:pPr algn="ctr" fontAlgn="b">
                        <a:lnSpc>
                          <a:spcPct val="100000"/>
                        </a:lnSpc>
                      </a:pPr>
                      <a:r>
                        <a:rPr lang="en-US" sz="1600" b="1" u="none" strike="noStrike" baseline="0" dirty="0" smtClean="0">
                          <a:effectLst/>
                          <a:latin typeface="Times New Roman" pitchFamily="18" charset="0"/>
                          <a:ea typeface="+mn-ea"/>
                          <a:cs typeface="Times New Roman" pitchFamily="18" charset="0"/>
                        </a:rPr>
                        <a:t>300MW</a:t>
                      </a:r>
                      <a:endParaRPr lang="en-US" sz="1600" b="1" i="0" u="none" strike="noStrike" baseline="0" dirty="0">
                        <a:solidFill>
                          <a:srgbClr val="000000"/>
                        </a:solidFill>
                        <a:effectLst/>
                        <a:latin typeface="Times New Roman" pitchFamily="18" charset="0"/>
                        <a:ea typeface="+mn-ea"/>
                        <a:cs typeface="Times New Roman" pitchFamily="18" charset="0"/>
                      </a:endParaRPr>
                    </a:p>
                  </a:txBody>
                  <a:tcPr marL="9525" marR="9525" marT="9525" marB="0" anchor="b">
                    <a:cell3D prstMaterial="dkEdge">
                      <a:bevel/>
                      <a:lightRig rig="flood" dir="t"/>
                    </a:cell3D>
                    <a:solidFill>
                      <a:srgbClr val="FFFFCC"/>
                    </a:solidFill>
                  </a:tcPr>
                </a:tc>
                <a:tc>
                  <a:txBody>
                    <a:bodyPr/>
                    <a:lstStyle/>
                    <a:p>
                      <a:pPr algn="ctr" fontAlgn="b">
                        <a:lnSpc>
                          <a:spcPct val="100000"/>
                        </a:lnSpc>
                      </a:pPr>
                      <a:r>
                        <a:rPr lang="en-US" sz="1600" b="1" u="none" strike="noStrike" baseline="0" dirty="0" smtClean="0">
                          <a:effectLst/>
                          <a:latin typeface="Times New Roman" pitchFamily="18" charset="0"/>
                          <a:ea typeface="+mn-ea"/>
                          <a:cs typeface="Times New Roman" pitchFamily="18" charset="0"/>
                        </a:rPr>
                        <a:t>0.4MPa ,500t/h</a:t>
                      </a:r>
                      <a:endParaRPr lang="en-US" sz="1600" b="1" i="0" u="none" strike="noStrike" baseline="0" dirty="0">
                        <a:solidFill>
                          <a:srgbClr val="000000"/>
                        </a:solidFill>
                        <a:effectLst/>
                        <a:latin typeface="Times New Roman" pitchFamily="18" charset="0"/>
                        <a:ea typeface="+mn-ea"/>
                        <a:cs typeface="Times New Roman" pitchFamily="18" charset="0"/>
                      </a:endParaRPr>
                    </a:p>
                  </a:txBody>
                  <a:tcPr marL="9525" marR="9525" marT="9525" marB="0" anchor="b">
                    <a:cell3D prstMaterial="dkEdge">
                      <a:bevel/>
                      <a:lightRig rig="flood" dir="t"/>
                    </a:cell3D>
                    <a:solidFill>
                      <a:srgbClr val="FFFFCC"/>
                    </a:solidFill>
                  </a:tcPr>
                </a:tc>
              </a:tr>
              <a:tr h="353220">
                <a:tc>
                  <a:txBody>
                    <a:bodyPr/>
                    <a:lstStyle/>
                    <a:p>
                      <a:pPr algn="ctr" fontAlgn="b">
                        <a:lnSpc>
                          <a:spcPct val="100000"/>
                        </a:lnSpc>
                      </a:pPr>
                      <a:r>
                        <a:rPr lang="zh-CN" altLang="en-US" sz="1600" b="1" u="none" strike="noStrike" baseline="0" dirty="0">
                          <a:effectLst/>
                          <a:latin typeface="Times New Roman" pitchFamily="18" charset="0"/>
                          <a:ea typeface="+mn-ea"/>
                          <a:cs typeface="Times New Roman" pitchFamily="18" charset="0"/>
                        </a:rPr>
                        <a:t>内蒙古京能康巴什</a:t>
                      </a:r>
                      <a:r>
                        <a:rPr lang="zh-CN" altLang="en-US" sz="1600" b="1" u="none" strike="noStrike" baseline="0" dirty="0" smtClean="0">
                          <a:effectLst/>
                          <a:latin typeface="Times New Roman" pitchFamily="18" charset="0"/>
                          <a:ea typeface="+mn-ea"/>
                          <a:cs typeface="Times New Roman" pitchFamily="18" charset="0"/>
                        </a:rPr>
                        <a:t>热电厂</a:t>
                      </a:r>
                      <a:endParaRPr lang="zh-CN" altLang="en-US" sz="1600" b="1" i="0" u="none" strike="noStrike" baseline="0" dirty="0">
                        <a:solidFill>
                          <a:srgbClr val="000000"/>
                        </a:solidFill>
                        <a:effectLst/>
                        <a:latin typeface="Times New Roman" pitchFamily="18" charset="0"/>
                        <a:ea typeface="+mn-ea"/>
                        <a:cs typeface="Times New Roman" pitchFamily="18" charset="0"/>
                      </a:endParaRPr>
                    </a:p>
                  </a:txBody>
                  <a:tcPr marL="9525" marR="9525" marT="9525" marB="0" anchor="b">
                    <a:cell3D prstMaterial="dkEdge">
                      <a:bevel/>
                      <a:lightRig rig="flood" dir="t"/>
                    </a:cell3D>
                    <a:solidFill>
                      <a:srgbClr val="FFFFCC"/>
                    </a:solidFill>
                  </a:tcPr>
                </a:tc>
                <a:tc>
                  <a:txBody>
                    <a:bodyPr/>
                    <a:lstStyle/>
                    <a:p>
                      <a:pPr algn="ctr" fontAlgn="b">
                        <a:lnSpc>
                          <a:spcPct val="100000"/>
                        </a:lnSpc>
                      </a:pPr>
                      <a:r>
                        <a:rPr lang="en-US" sz="1600" b="1" u="none" strike="noStrike" baseline="0" dirty="0" smtClean="0">
                          <a:effectLst/>
                          <a:latin typeface="Times New Roman" pitchFamily="18" charset="0"/>
                          <a:ea typeface="+mn-ea"/>
                          <a:cs typeface="Times New Roman" pitchFamily="18" charset="0"/>
                        </a:rPr>
                        <a:t>350MW</a:t>
                      </a:r>
                      <a:endParaRPr lang="en-US" sz="1600" b="1" i="0" u="none" strike="noStrike" baseline="0" dirty="0">
                        <a:solidFill>
                          <a:srgbClr val="000000"/>
                        </a:solidFill>
                        <a:effectLst/>
                        <a:latin typeface="Times New Roman" pitchFamily="18" charset="0"/>
                        <a:ea typeface="+mn-ea"/>
                        <a:cs typeface="Times New Roman" pitchFamily="18" charset="0"/>
                      </a:endParaRPr>
                    </a:p>
                  </a:txBody>
                  <a:tcPr marL="9525" marR="9525" marT="9525" marB="0" anchor="b">
                    <a:cell3D prstMaterial="dkEdge">
                      <a:bevel/>
                      <a:lightRig rig="flood" dir="t"/>
                    </a:cell3D>
                    <a:solidFill>
                      <a:srgbClr val="FFFFCC"/>
                    </a:solidFill>
                  </a:tcPr>
                </a:tc>
                <a:tc>
                  <a:txBody>
                    <a:bodyPr/>
                    <a:lstStyle/>
                    <a:p>
                      <a:pPr algn="ctr" fontAlgn="b">
                        <a:lnSpc>
                          <a:spcPct val="100000"/>
                        </a:lnSpc>
                      </a:pPr>
                      <a:r>
                        <a:rPr lang="en-US" sz="1600" b="1" u="none" strike="noStrike" baseline="0" dirty="0">
                          <a:effectLst/>
                          <a:latin typeface="Times New Roman" pitchFamily="18" charset="0"/>
                          <a:ea typeface="+mn-ea"/>
                          <a:cs typeface="Times New Roman" pitchFamily="18" charset="0"/>
                        </a:rPr>
                        <a:t>0.42MPa </a:t>
                      </a:r>
                      <a:r>
                        <a:rPr lang="en-US" sz="1600" b="1" u="none" strike="noStrike" baseline="0" dirty="0" smtClean="0">
                          <a:effectLst/>
                          <a:latin typeface="Times New Roman" pitchFamily="18" charset="0"/>
                          <a:ea typeface="+mn-ea"/>
                          <a:cs typeface="Times New Roman" pitchFamily="18" charset="0"/>
                        </a:rPr>
                        <a:t>,500t/h</a:t>
                      </a:r>
                      <a:endParaRPr lang="en-US" sz="1600" b="1" i="0" u="none" strike="noStrike" baseline="0" dirty="0">
                        <a:solidFill>
                          <a:srgbClr val="333333"/>
                        </a:solidFill>
                        <a:effectLst/>
                        <a:latin typeface="Times New Roman" pitchFamily="18" charset="0"/>
                        <a:ea typeface="+mn-ea"/>
                        <a:cs typeface="Times New Roman" pitchFamily="18" charset="0"/>
                      </a:endParaRPr>
                    </a:p>
                  </a:txBody>
                  <a:tcPr marL="9525" marR="9525" marT="9525" marB="0" anchor="b">
                    <a:cell3D prstMaterial="dkEdge">
                      <a:bevel/>
                      <a:lightRig rig="flood" dir="t"/>
                    </a:cell3D>
                    <a:solidFill>
                      <a:srgbClr val="FFFFCC"/>
                    </a:solidFill>
                  </a:tcPr>
                </a:tc>
              </a:tr>
              <a:tr h="353220">
                <a:tc>
                  <a:txBody>
                    <a:bodyPr/>
                    <a:lstStyle/>
                    <a:p>
                      <a:pPr algn="ctr" fontAlgn="b">
                        <a:lnSpc>
                          <a:spcPct val="100000"/>
                        </a:lnSpc>
                      </a:pPr>
                      <a:r>
                        <a:rPr lang="zh-CN" altLang="en-US" sz="1600" b="1" u="none" strike="noStrike" baseline="0" dirty="0">
                          <a:effectLst/>
                          <a:latin typeface="Times New Roman" pitchFamily="18" charset="0"/>
                          <a:ea typeface="+mn-ea"/>
                          <a:cs typeface="Times New Roman" pitchFamily="18" charset="0"/>
                        </a:rPr>
                        <a:t>内蒙古锡林电厂</a:t>
                      </a:r>
                      <a:endParaRPr lang="zh-CN" altLang="en-US" sz="1600" b="1" i="0" u="none" strike="noStrike" baseline="0" dirty="0">
                        <a:solidFill>
                          <a:srgbClr val="000000"/>
                        </a:solidFill>
                        <a:effectLst/>
                        <a:latin typeface="Times New Roman" pitchFamily="18" charset="0"/>
                        <a:ea typeface="+mn-ea"/>
                        <a:cs typeface="Times New Roman" pitchFamily="18" charset="0"/>
                      </a:endParaRPr>
                    </a:p>
                  </a:txBody>
                  <a:tcPr marL="9525" marR="9525" marT="9525" marB="0" anchor="b">
                    <a:cell3D prstMaterial="dkEdge">
                      <a:bevel/>
                      <a:lightRig rig="flood" dir="t"/>
                    </a:cell3D>
                    <a:solidFill>
                      <a:srgbClr val="FFFFCC"/>
                    </a:solidFill>
                  </a:tcPr>
                </a:tc>
                <a:tc>
                  <a:txBody>
                    <a:bodyPr/>
                    <a:lstStyle/>
                    <a:p>
                      <a:pPr algn="ctr" fontAlgn="b">
                        <a:lnSpc>
                          <a:spcPct val="100000"/>
                        </a:lnSpc>
                      </a:pPr>
                      <a:r>
                        <a:rPr lang="en-US" sz="1600" b="1" u="none" strike="noStrike" baseline="0" dirty="0" smtClean="0">
                          <a:effectLst/>
                          <a:latin typeface="Times New Roman" pitchFamily="18" charset="0"/>
                          <a:ea typeface="+mn-ea"/>
                          <a:cs typeface="Times New Roman" pitchFamily="18" charset="0"/>
                        </a:rPr>
                        <a:t>300MW</a:t>
                      </a:r>
                      <a:endParaRPr lang="en-US" sz="1600" b="1" i="0" u="none" strike="noStrike" baseline="0" dirty="0">
                        <a:solidFill>
                          <a:srgbClr val="000000"/>
                        </a:solidFill>
                        <a:effectLst/>
                        <a:latin typeface="Times New Roman" pitchFamily="18" charset="0"/>
                        <a:ea typeface="+mn-ea"/>
                        <a:cs typeface="Times New Roman" pitchFamily="18" charset="0"/>
                      </a:endParaRPr>
                    </a:p>
                  </a:txBody>
                  <a:tcPr marL="9525" marR="9525" marT="9525" marB="0" anchor="b">
                    <a:cell3D prstMaterial="dkEdge">
                      <a:bevel/>
                      <a:lightRig rig="flood" dir="t"/>
                    </a:cell3D>
                    <a:solidFill>
                      <a:srgbClr val="FFFFCC"/>
                    </a:solidFill>
                  </a:tcPr>
                </a:tc>
                <a:tc>
                  <a:txBody>
                    <a:bodyPr/>
                    <a:lstStyle/>
                    <a:p>
                      <a:pPr algn="ctr" fontAlgn="b">
                        <a:lnSpc>
                          <a:spcPct val="100000"/>
                        </a:lnSpc>
                      </a:pPr>
                      <a:r>
                        <a:rPr lang="en-US" sz="1600" b="1" u="none" strike="noStrike" baseline="0" dirty="0" smtClean="0">
                          <a:effectLst/>
                          <a:latin typeface="Times New Roman" pitchFamily="18" charset="0"/>
                          <a:ea typeface="+mn-ea"/>
                          <a:cs typeface="Times New Roman" pitchFamily="18" charset="0"/>
                        </a:rPr>
                        <a:t>0.9MPa, </a:t>
                      </a:r>
                      <a:r>
                        <a:rPr lang="en-US" sz="1600" b="1" u="none" strike="noStrike" baseline="0" dirty="0">
                          <a:effectLst/>
                          <a:latin typeface="Times New Roman" pitchFamily="18" charset="0"/>
                          <a:ea typeface="+mn-ea"/>
                          <a:cs typeface="Times New Roman" pitchFamily="18" charset="0"/>
                        </a:rPr>
                        <a:t>200t/h</a:t>
                      </a:r>
                      <a:endParaRPr lang="en-US" sz="1600" b="1" i="0" u="none" strike="noStrike" baseline="0" dirty="0">
                        <a:solidFill>
                          <a:srgbClr val="000000"/>
                        </a:solidFill>
                        <a:effectLst/>
                        <a:latin typeface="Times New Roman" pitchFamily="18" charset="0"/>
                        <a:ea typeface="+mn-ea"/>
                        <a:cs typeface="Times New Roman" pitchFamily="18" charset="0"/>
                      </a:endParaRPr>
                    </a:p>
                  </a:txBody>
                  <a:tcPr marL="9525" marR="9525" marT="9525" marB="0" anchor="b">
                    <a:cell3D prstMaterial="dkEdge">
                      <a:bevel/>
                      <a:lightRig rig="flood" dir="t"/>
                    </a:cell3D>
                    <a:solidFill>
                      <a:srgbClr val="FFFFCC"/>
                    </a:solidFill>
                  </a:tcPr>
                </a:tc>
              </a:tr>
              <a:tr h="353220">
                <a:tc>
                  <a:txBody>
                    <a:bodyPr/>
                    <a:lstStyle/>
                    <a:p>
                      <a:pPr algn="ctr" fontAlgn="b">
                        <a:lnSpc>
                          <a:spcPct val="100000"/>
                        </a:lnSpc>
                      </a:pPr>
                      <a:r>
                        <a:rPr lang="zh-CN" altLang="en-US" sz="1600" b="1" u="none" strike="noStrike" baseline="0" dirty="0" smtClean="0">
                          <a:effectLst/>
                          <a:latin typeface="Times New Roman" pitchFamily="18" charset="0"/>
                          <a:ea typeface="+mn-ea"/>
                          <a:cs typeface="Times New Roman" pitchFamily="18" charset="0"/>
                        </a:rPr>
                        <a:t>河北三河发电厂</a:t>
                      </a:r>
                      <a:endParaRPr lang="zh-CN" altLang="en-US" sz="1600" b="1" i="0" u="none" strike="noStrike" baseline="0" dirty="0">
                        <a:solidFill>
                          <a:srgbClr val="000000"/>
                        </a:solidFill>
                        <a:effectLst/>
                        <a:latin typeface="Times New Roman" pitchFamily="18" charset="0"/>
                        <a:ea typeface="+mn-ea"/>
                        <a:cs typeface="Times New Roman" pitchFamily="18" charset="0"/>
                      </a:endParaRPr>
                    </a:p>
                  </a:txBody>
                  <a:tcPr marL="9525" marR="9525" marT="9525" marB="0" anchor="b">
                    <a:cell3D prstMaterial="dkEdge">
                      <a:bevel/>
                      <a:lightRig rig="flood" dir="t"/>
                    </a:cell3D>
                    <a:solidFill>
                      <a:srgbClr val="FFFFCC"/>
                    </a:solidFill>
                  </a:tcPr>
                </a:tc>
                <a:tc>
                  <a:txBody>
                    <a:bodyPr/>
                    <a:lstStyle/>
                    <a:p>
                      <a:pPr algn="ctr" fontAlgn="b">
                        <a:lnSpc>
                          <a:spcPct val="100000"/>
                        </a:lnSpc>
                      </a:pPr>
                      <a:r>
                        <a:rPr lang="en-US" sz="1600" b="1" u="none" strike="noStrike" baseline="0" dirty="0" smtClean="0">
                          <a:effectLst/>
                          <a:latin typeface="Times New Roman" pitchFamily="18" charset="0"/>
                          <a:ea typeface="+mn-ea"/>
                          <a:cs typeface="Times New Roman" pitchFamily="18" charset="0"/>
                        </a:rPr>
                        <a:t>350MW</a:t>
                      </a:r>
                      <a:endParaRPr lang="en-US" sz="1600" b="1" i="0" u="none" strike="noStrike" baseline="0" dirty="0">
                        <a:solidFill>
                          <a:srgbClr val="000000"/>
                        </a:solidFill>
                        <a:effectLst/>
                        <a:latin typeface="Times New Roman" pitchFamily="18" charset="0"/>
                        <a:ea typeface="+mn-ea"/>
                        <a:cs typeface="Times New Roman" pitchFamily="18" charset="0"/>
                      </a:endParaRPr>
                    </a:p>
                  </a:txBody>
                  <a:tcPr marL="9525" marR="9525" marT="9525" marB="0" anchor="b">
                    <a:cell3D prstMaterial="dkEdge">
                      <a:bevel/>
                      <a:lightRig rig="flood" dir="t"/>
                    </a:cell3D>
                    <a:solidFill>
                      <a:srgbClr val="FFFFCC"/>
                    </a:solidFill>
                  </a:tcPr>
                </a:tc>
                <a:tc>
                  <a:txBody>
                    <a:bodyPr/>
                    <a:lstStyle/>
                    <a:p>
                      <a:pPr algn="ctr" fontAlgn="b">
                        <a:lnSpc>
                          <a:spcPct val="100000"/>
                        </a:lnSpc>
                      </a:pPr>
                      <a:r>
                        <a:rPr lang="en-US" sz="1600" b="1" u="none" strike="noStrike" baseline="0" dirty="0" smtClean="0">
                          <a:effectLst/>
                          <a:latin typeface="Times New Roman" pitchFamily="18" charset="0"/>
                          <a:ea typeface="+mn-ea"/>
                          <a:cs typeface="Times New Roman" pitchFamily="18" charset="0"/>
                        </a:rPr>
                        <a:t>0.8MPa, </a:t>
                      </a:r>
                      <a:r>
                        <a:rPr lang="en-US" sz="1600" b="1" u="none" strike="noStrike" baseline="0" dirty="0">
                          <a:effectLst/>
                          <a:latin typeface="Times New Roman" pitchFamily="18" charset="0"/>
                          <a:ea typeface="+mn-ea"/>
                          <a:cs typeface="Times New Roman" pitchFamily="18" charset="0"/>
                        </a:rPr>
                        <a:t>300t/h </a:t>
                      </a:r>
                      <a:endParaRPr lang="en-US" sz="1600" b="1" i="0" u="none" strike="noStrike" baseline="0" dirty="0">
                        <a:solidFill>
                          <a:srgbClr val="000000"/>
                        </a:solidFill>
                        <a:effectLst/>
                        <a:latin typeface="Times New Roman" pitchFamily="18" charset="0"/>
                        <a:ea typeface="+mn-ea"/>
                        <a:cs typeface="Times New Roman" pitchFamily="18" charset="0"/>
                      </a:endParaRPr>
                    </a:p>
                  </a:txBody>
                  <a:tcPr marL="9525" marR="9525" marT="9525" marB="0" anchor="b">
                    <a:cell3D prstMaterial="dkEdge">
                      <a:bevel/>
                      <a:lightRig rig="flood" dir="t"/>
                    </a:cell3D>
                    <a:solidFill>
                      <a:srgbClr val="FFFFCC"/>
                    </a:solidFill>
                  </a:tcPr>
                </a:tc>
              </a:tr>
              <a:tr h="353220">
                <a:tc>
                  <a:txBody>
                    <a:bodyPr/>
                    <a:lstStyle/>
                    <a:p>
                      <a:pPr algn="ctr" fontAlgn="b">
                        <a:lnSpc>
                          <a:spcPct val="100000"/>
                        </a:lnSpc>
                      </a:pPr>
                      <a:r>
                        <a:rPr lang="zh-CN" altLang="en-US" sz="1600" b="1" u="none" strike="noStrike" baseline="0" dirty="0" smtClean="0">
                          <a:effectLst/>
                          <a:latin typeface="Times New Roman" pitchFamily="18" charset="0"/>
                          <a:ea typeface="+mn-ea"/>
                          <a:cs typeface="Times New Roman" pitchFamily="18" charset="0"/>
                        </a:rPr>
                        <a:t>山西兴能电厂 一期</a:t>
                      </a:r>
                      <a:endParaRPr lang="zh-CN" altLang="en-US" sz="1600" b="1" i="0" u="none" strike="noStrike" baseline="0" dirty="0">
                        <a:solidFill>
                          <a:srgbClr val="000000"/>
                        </a:solidFill>
                        <a:effectLst/>
                        <a:latin typeface="Times New Roman" pitchFamily="18" charset="0"/>
                        <a:ea typeface="+mn-ea"/>
                        <a:cs typeface="Times New Roman" pitchFamily="18" charset="0"/>
                      </a:endParaRPr>
                    </a:p>
                  </a:txBody>
                  <a:tcPr marL="9525" marR="9525" marT="9525" marB="0" anchor="b">
                    <a:cell3D prstMaterial="dkEdge">
                      <a:bevel/>
                      <a:lightRig rig="flood" dir="t"/>
                    </a:cell3D>
                    <a:solidFill>
                      <a:srgbClr val="FFFFCC"/>
                    </a:solidFill>
                  </a:tcPr>
                </a:tc>
                <a:tc>
                  <a:txBody>
                    <a:bodyPr/>
                    <a:lstStyle/>
                    <a:p>
                      <a:pPr algn="ctr" fontAlgn="b">
                        <a:lnSpc>
                          <a:spcPct val="100000"/>
                        </a:lnSpc>
                      </a:pPr>
                      <a:r>
                        <a:rPr lang="en-US" sz="1600" b="1" u="none" strike="noStrike" baseline="0" dirty="0" smtClean="0">
                          <a:effectLst/>
                          <a:latin typeface="Times New Roman" pitchFamily="18" charset="0"/>
                          <a:ea typeface="+mn-ea"/>
                          <a:cs typeface="Times New Roman" pitchFamily="18" charset="0"/>
                        </a:rPr>
                        <a:t>300</a:t>
                      </a:r>
                      <a:r>
                        <a:rPr lang="en-US" altLang="zh-CN" sz="1600" b="1" u="none" strike="noStrike" baseline="0" dirty="0" smtClean="0">
                          <a:effectLst/>
                          <a:latin typeface="Times New Roman" pitchFamily="18" charset="0"/>
                          <a:ea typeface="+mn-ea"/>
                          <a:cs typeface="Times New Roman" pitchFamily="18" charset="0"/>
                        </a:rPr>
                        <a:t>MW</a:t>
                      </a:r>
                      <a:r>
                        <a:rPr lang="en-US" sz="1600" b="1" u="none" strike="noStrike" baseline="0" dirty="0" smtClean="0">
                          <a:effectLst/>
                          <a:latin typeface="Times New Roman" pitchFamily="18" charset="0"/>
                          <a:ea typeface="+mn-ea"/>
                          <a:cs typeface="Times New Roman" pitchFamily="18" charset="0"/>
                        </a:rPr>
                        <a:t> </a:t>
                      </a:r>
                      <a:endParaRPr lang="en-US" sz="1600" b="1" i="0" u="none" strike="noStrike" baseline="0" dirty="0">
                        <a:solidFill>
                          <a:srgbClr val="000000"/>
                        </a:solidFill>
                        <a:effectLst/>
                        <a:latin typeface="Times New Roman" pitchFamily="18" charset="0"/>
                        <a:ea typeface="+mn-ea"/>
                        <a:cs typeface="Times New Roman" pitchFamily="18" charset="0"/>
                      </a:endParaRPr>
                    </a:p>
                  </a:txBody>
                  <a:tcPr marL="9525" marR="9525" marT="9525" marB="0" anchor="b">
                    <a:cell3D prstMaterial="dkEdge">
                      <a:bevel/>
                      <a:lightRig rig="flood" dir="t"/>
                    </a:cell3D>
                    <a:solidFill>
                      <a:srgbClr val="FFFFCC"/>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600" b="1" u="none" strike="noStrike" baseline="0" dirty="0" smtClean="0">
                          <a:effectLst/>
                          <a:latin typeface="Times New Roman" pitchFamily="18" charset="0"/>
                          <a:ea typeface="+mn-ea"/>
                          <a:cs typeface="Times New Roman" pitchFamily="18" charset="0"/>
                        </a:rPr>
                        <a:t>0.8MPa, 400t/h </a:t>
                      </a:r>
                      <a:endParaRPr lang="en-US" altLang="zh-CN" sz="1600" b="1" i="0" u="none" strike="noStrike" baseline="0" dirty="0" smtClean="0">
                        <a:solidFill>
                          <a:srgbClr val="000000"/>
                        </a:solidFill>
                        <a:effectLst/>
                        <a:latin typeface="Times New Roman" pitchFamily="18" charset="0"/>
                        <a:ea typeface="+mn-ea"/>
                        <a:cs typeface="Times New Roman" pitchFamily="18" charset="0"/>
                      </a:endParaRPr>
                    </a:p>
                  </a:txBody>
                  <a:tcPr marL="9525" marR="9525" marT="9525" marB="0" anchor="b">
                    <a:cell3D prstMaterial="dkEdge">
                      <a:bevel/>
                      <a:lightRig rig="flood" dir="t"/>
                    </a:cell3D>
                    <a:solidFill>
                      <a:srgbClr val="FFFFCC"/>
                    </a:solidFill>
                  </a:tcPr>
                </a:tc>
              </a:tr>
              <a:tr h="353220">
                <a:tc>
                  <a:txBody>
                    <a:bodyPr/>
                    <a:lstStyle/>
                    <a:p>
                      <a:pPr algn="ctr" fontAlgn="b">
                        <a:lnSpc>
                          <a:spcPct val="100000"/>
                        </a:lnSpc>
                      </a:pPr>
                      <a:r>
                        <a:rPr lang="zh-CN" altLang="en-US" sz="1600" b="1" i="0" u="none" strike="noStrike" baseline="0" dirty="0" smtClean="0">
                          <a:solidFill>
                            <a:srgbClr val="000000"/>
                          </a:solidFill>
                          <a:effectLst/>
                          <a:latin typeface="Times New Roman" pitchFamily="18" charset="0"/>
                          <a:ea typeface="+mn-ea"/>
                          <a:cs typeface="Times New Roman" pitchFamily="18" charset="0"/>
                        </a:rPr>
                        <a:t>山西兴能电厂二期</a:t>
                      </a:r>
                      <a:endParaRPr lang="zh-CN" altLang="en-US" sz="1600" b="1" i="0" u="none" strike="noStrike" baseline="0" dirty="0">
                        <a:solidFill>
                          <a:srgbClr val="000000"/>
                        </a:solidFill>
                        <a:effectLst/>
                        <a:latin typeface="Times New Roman" pitchFamily="18" charset="0"/>
                        <a:ea typeface="+mn-ea"/>
                        <a:cs typeface="Times New Roman" pitchFamily="18" charset="0"/>
                      </a:endParaRPr>
                    </a:p>
                  </a:txBody>
                  <a:tcPr marL="9525" marR="9525" marT="9525" marB="0" anchor="b">
                    <a:cell3D prstMaterial="dkEdge">
                      <a:bevel/>
                      <a:lightRig rig="flood" dir="t"/>
                    </a:cell3D>
                    <a:solidFill>
                      <a:srgbClr val="FFFFCC"/>
                    </a:solidFill>
                  </a:tcPr>
                </a:tc>
                <a:tc>
                  <a:txBody>
                    <a:bodyPr/>
                    <a:lstStyle/>
                    <a:p>
                      <a:pPr algn="ctr" fontAlgn="b">
                        <a:lnSpc>
                          <a:spcPct val="100000"/>
                        </a:lnSpc>
                      </a:pPr>
                      <a:r>
                        <a:rPr lang="en-US" sz="1600" b="1" i="0" u="none" strike="noStrike" baseline="0" dirty="0" smtClean="0">
                          <a:solidFill>
                            <a:srgbClr val="000000"/>
                          </a:solidFill>
                          <a:effectLst/>
                          <a:latin typeface="Times New Roman" pitchFamily="18" charset="0"/>
                          <a:ea typeface="+mn-ea"/>
                          <a:cs typeface="Times New Roman" pitchFamily="18" charset="0"/>
                        </a:rPr>
                        <a:t>600</a:t>
                      </a:r>
                      <a:r>
                        <a:rPr lang="en-US" altLang="zh-CN" sz="1600" b="1" i="0" u="none" strike="noStrike" baseline="0" dirty="0" smtClean="0">
                          <a:solidFill>
                            <a:srgbClr val="000000"/>
                          </a:solidFill>
                          <a:effectLst/>
                          <a:latin typeface="Times New Roman" pitchFamily="18" charset="0"/>
                          <a:ea typeface="+mn-ea"/>
                          <a:cs typeface="Times New Roman" pitchFamily="18" charset="0"/>
                        </a:rPr>
                        <a:t>MW</a:t>
                      </a:r>
                      <a:endParaRPr lang="en-US" sz="1600" b="1" i="0" u="none" strike="noStrike" baseline="0" dirty="0">
                        <a:solidFill>
                          <a:srgbClr val="000000"/>
                        </a:solidFill>
                        <a:effectLst/>
                        <a:latin typeface="Times New Roman" pitchFamily="18" charset="0"/>
                        <a:ea typeface="+mn-ea"/>
                        <a:cs typeface="Times New Roman" pitchFamily="18" charset="0"/>
                      </a:endParaRPr>
                    </a:p>
                  </a:txBody>
                  <a:tcPr marL="9525" marR="9525" marT="9525" marB="0" anchor="b">
                    <a:cell3D prstMaterial="dkEdge">
                      <a:bevel/>
                      <a:lightRig rig="flood" dir="t"/>
                    </a:cell3D>
                    <a:solidFill>
                      <a:srgbClr val="FFFFCC"/>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600" b="1" u="none" strike="noStrike" baseline="0" dirty="0" smtClean="0">
                          <a:effectLst/>
                          <a:latin typeface="Times New Roman" pitchFamily="18" charset="0"/>
                          <a:ea typeface="+mn-ea"/>
                          <a:cs typeface="Times New Roman" pitchFamily="18" charset="0"/>
                        </a:rPr>
                        <a:t>1.0MPa ,700t/h</a:t>
                      </a:r>
                      <a:endParaRPr lang="en-US" sz="1600" b="1" i="0" u="none" strike="noStrike" baseline="0" dirty="0">
                        <a:solidFill>
                          <a:srgbClr val="000000"/>
                        </a:solidFill>
                        <a:effectLst/>
                        <a:latin typeface="Times New Roman" pitchFamily="18" charset="0"/>
                        <a:ea typeface="+mn-ea"/>
                        <a:cs typeface="Times New Roman" pitchFamily="18" charset="0"/>
                      </a:endParaRPr>
                    </a:p>
                  </a:txBody>
                  <a:tcPr marL="9525" marR="9525" marT="9525" marB="0" anchor="b">
                    <a:cell3D prstMaterial="dkEdge">
                      <a:bevel/>
                      <a:lightRig rig="flood" dir="t"/>
                    </a:cell3D>
                    <a:solidFill>
                      <a:srgbClr val="FFFFCC"/>
                    </a:solidFill>
                  </a:tcPr>
                </a:tc>
              </a:tr>
            </a:tbl>
          </a:graphicData>
        </a:graphic>
      </p:graphicFrame>
      <p:sp>
        <p:nvSpPr>
          <p:cNvPr id="6" name="TextBox 5"/>
          <p:cNvSpPr txBox="1"/>
          <p:nvPr/>
        </p:nvSpPr>
        <p:spPr>
          <a:xfrm>
            <a:off x="4932040" y="3861048"/>
            <a:ext cx="3857652" cy="400110"/>
          </a:xfrm>
          <a:prstGeom prst="rect">
            <a:avLst/>
          </a:prstGeom>
          <a:noFill/>
        </p:spPr>
        <p:txBody>
          <a:bodyPr wrap="square" rtlCol="0">
            <a:spAutoFit/>
          </a:bodyPr>
          <a:lstStyle/>
          <a:p>
            <a:pPr marL="0" lvl="1" algn="ctr"/>
            <a:r>
              <a:rPr lang="zh-CN" altLang="en-US" sz="2000" b="1" dirty="0" smtClean="0">
                <a:latin typeface="楷体" pitchFamily="49" charset="-122"/>
                <a:ea typeface="楷体" pitchFamily="49" charset="-122"/>
              </a:rPr>
              <a:t>抽汽供热系统图</a:t>
            </a:r>
            <a:endParaRPr lang="en-US" altLang="zh-CN" sz="2000" b="1" dirty="0" smtClean="0">
              <a:latin typeface="楷体" pitchFamily="49" charset="-122"/>
              <a:ea typeface="楷体" pitchFamily="49" charset="-122"/>
            </a:endParaRPr>
          </a:p>
        </p:txBody>
      </p:sp>
      <p:sp>
        <p:nvSpPr>
          <p:cNvPr id="7" name="Text Box 3"/>
          <p:cNvSpPr txBox="1">
            <a:spLocks noChangeArrowheads="1"/>
          </p:cNvSpPr>
          <p:nvPr/>
        </p:nvSpPr>
        <p:spPr bwMode="auto">
          <a:xfrm>
            <a:off x="198438" y="260648"/>
            <a:ext cx="8694042" cy="549275"/>
          </a:xfrm>
          <a:prstGeom prst="rect">
            <a:avLst/>
          </a:prstGeom>
          <a:noFill/>
          <a:ln w="9525" algn="ctr">
            <a:noFill/>
            <a:miter lim="800000"/>
            <a:headEnd/>
            <a:tailEnd/>
          </a:ln>
          <a:effectLst/>
        </p:spPr>
        <p:txBody>
          <a:bodyPr anchor="ctr"/>
          <a:lstStyle/>
          <a:p>
            <a:pPr>
              <a:defRPr/>
            </a:pPr>
            <a:r>
              <a:rPr lang="zh-CN" altLang="en-US" sz="2600" b="1" dirty="0" smtClean="0">
                <a:solidFill>
                  <a:srgbClr val="000066"/>
                </a:solidFill>
                <a:effectLst>
                  <a:outerShdw blurRad="38100" dist="38100" dir="2700000" algn="tl">
                    <a:srgbClr val="C0C0C0"/>
                  </a:outerShdw>
                </a:effectLst>
                <a:latin typeface="Times New Roman" pitchFamily="18" charset="0"/>
                <a:ea typeface="黑体" pitchFamily="49" charset="-122"/>
                <a:cs typeface="Times New Roman" pitchFamily="18" charset="0"/>
                <a:sym typeface="Symbol" pitchFamily="18" charset="2"/>
              </a:rPr>
              <a:t>大容量热电联产技术进步面临紧迫需求</a:t>
            </a:r>
            <a:endParaRPr lang="en-US" altLang="zh-CN" sz="2600" b="1" dirty="0">
              <a:solidFill>
                <a:srgbClr val="000066"/>
              </a:solidFill>
              <a:effectLst>
                <a:outerShdw blurRad="38100" dist="38100" dir="2700000" algn="tl">
                  <a:srgbClr val="C0C0C0"/>
                </a:outerShdw>
              </a:effectLst>
              <a:latin typeface="Times New Roman" pitchFamily="18" charset="0"/>
              <a:ea typeface="黑体" pitchFamily="49" charset="-122"/>
              <a:cs typeface="Times New Roman" pitchFamily="18" charset="0"/>
              <a:sym typeface="Symbol" pitchFamily="18" charset="2"/>
            </a:endParaRPr>
          </a:p>
        </p:txBody>
      </p:sp>
      <p:sp>
        <p:nvSpPr>
          <p:cNvPr id="8" name="AutoShape 9"/>
          <p:cNvSpPr>
            <a:spLocks noChangeArrowheads="1"/>
          </p:cNvSpPr>
          <p:nvPr/>
        </p:nvSpPr>
        <p:spPr bwMode="auto">
          <a:xfrm>
            <a:off x="7058055" y="284974"/>
            <a:ext cx="647700" cy="477805"/>
          </a:xfrm>
          <a:prstGeom prst="chevron">
            <a:avLst>
              <a:gd name="adj" fmla="val 30723"/>
            </a:avLst>
          </a:prstGeom>
          <a:solidFill>
            <a:srgbClr val="FF7111"/>
          </a:solidFill>
          <a:ln w="25400">
            <a:noFill/>
            <a:miter lim="800000"/>
            <a:headEnd/>
            <a:tailEnd/>
          </a:ln>
          <a:effectLst>
            <a:outerShdw dist="56796" dir="1593903" algn="ctr" rotWithShape="0">
              <a:srgbClr val="CC0000"/>
            </a:outerShdw>
          </a:effectLst>
        </p:spPr>
        <p:txBody>
          <a:bodyPr lIns="216000" tIns="72000" rIns="35994" bIns="72000" anchor="ctr">
            <a:spAutoFit/>
          </a:bodyPr>
          <a:lstStyle/>
          <a:p>
            <a:pPr>
              <a:lnSpc>
                <a:spcPct val="90000"/>
              </a:lnSpc>
              <a:spcBef>
                <a:spcPct val="50000"/>
              </a:spcBef>
            </a:pPr>
            <a:r>
              <a:rPr kumimoji="1" lang="en-US" altLang="zh-CN" sz="2400" b="1" dirty="0">
                <a:solidFill>
                  <a:schemeClr val="bg1"/>
                </a:solidFill>
                <a:latin typeface="Times New Roman" pitchFamily="18" charset="0"/>
                <a:ea typeface="微软雅黑" pitchFamily="34" charset="-122"/>
                <a:cs typeface="Times New Roman" pitchFamily="18" charset="0"/>
              </a:rPr>
              <a:t>1</a:t>
            </a:r>
          </a:p>
        </p:txBody>
      </p:sp>
      <p:sp>
        <p:nvSpPr>
          <p:cNvPr id="9" name="AutoShape 10"/>
          <p:cNvSpPr>
            <a:spLocks noChangeArrowheads="1"/>
          </p:cNvSpPr>
          <p:nvPr/>
        </p:nvSpPr>
        <p:spPr bwMode="auto">
          <a:xfrm>
            <a:off x="7634318" y="284974"/>
            <a:ext cx="647700" cy="477805"/>
          </a:xfrm>
          <a:prstGeom prst="chevron">
            <a:avLst>
              <a:gd name="adj" fmla="val 30723"/>
            </a:avLst>
          </a:prstGeom>
          <a:solidFill>
            <a:srgbClr val="99CCFF"/>
          </a:solidFill>
          <a:ln w="25400">
            <a:solidFill>
              <a:srgbClr val="99CCFF"/>
            </a:solidFill>
            <a:miter lim="800000"/>
            <a:headEnd/>
            <a:tailEnd/>
          </a:ln>
          <a:effectLst>
            <a:outerShdw dist="56796" dir="1593903" algn="ctr" rotWithShape="0">
              <a:srgbClr val="CC0000"/>
            </a:outerShdw>
          </a:effectLst>
        </p:spPr>
        <p:txBody>
          <a:bodyPr lIns="216000" tIns="72000" rIns="35994" bIns="72000" anchor="ctr">
            <a:spAutoFit/>
          </a:bodyPr>
          <a:lstStyle/>
          <a:p>
            <a:pPr algn="ctr">
              <a:lnSpc>
                <a:spcPct val="90000"/>
              </a:lnSpc>
              <a:spcBef>
                <a:spcPct val="50000"/>
              </a:spcBef>
            </a:pPr>
            <a:r>
              <a:rPr kumimoji="1" lang="en-US" altLang="zh-CN" sz="2400" b="1">
                <a:solidFill>
                  <a:srgbClr val="000066"/>
                </a:solidFill>
                <a:latin typeface="Times New Roman" pitchFamily="18" charset="0"/>
                <a:ea typeface="微软雅黑" pitchFamily="34" charset="-122"/>
                <a:cs typeface="Times New Roman" pitchFamily="18" charset="0"/>
              </a:rPr>
              <a:t>2</a:t>
            </a:r>
          </a:p>
        </p:txBody>
      </p:sp>
      <p:sp>
        <p:nvSpPr>
          <p:cNvPr id="10" name="AutoShape 11"/>
          <p:cNvSpPr>
            <a:spLocks noChangeArrowheads="1"/>
          </p:cNvSpPr>
          <p:nvPr/>
        </p:nvSpPr>
        <p:spPr bwMode="auto">
          <a:xfrm>
            <a:off x="8210580" y="284974"/>
            <a:ext cx="647700" cy="477805"/>
          </a:xfrm>
          <a:prstGeom prst="chevron">
            <a:avLst>
              <a:gd name="adj" fmla="val 30723"/>
            </a:avLst>
          </a:prstGeom>
          <a:solidFill>
            <a:srgbClr val="99CCFF"/>
          </a:solidFill>
          <a:ln w="25400">
            <a:solidFill>
              <a:srgbClr val="99CCFF"/>
            </a:solidFill>
            <a:miter lim="800000"/>
            <a:headEnd/>
            <a:tailEnd/>
          </a:ln>
          <a:effectLst>
            <a:outerShdw dist="56796" dir="1593903" algn="ctr" rotWithShape="0">
              <a:srgbClr val="CC0000"/>
            </a:outerShdw>
          </a:effectLst>
        </p:spPr>
        <p:txBody>
          <a:bodyPr lIns="216000" tIns="72000" rIns="35994" bIns="72000" anchor="ctr">
            <a:spAutoFit/>
          </a:bodyPr>
          <a:lstStyle/>
          <a:p>
            <a:pPr algn="ctr">
              <a:lnSpc>
                <a:spcPct val="90000"/>
              </a:lnSpc>
              <a:spcBef>
                <a:spcPct val="50000"/>
              </a:spcBef>
            </a:pPr>
            <a:r>
              <a:rPr kumimoji="1" lang="en-US" altLang="zh-CN" sz="2400" b="1">
                <a:solidFill>
                  <a:srgbClr val="000066"/>
                </a:solidFill>
                <a:latin typeface="Times New Roman" pitchFamily="18" charset="0"/>
                <a:ea typeface="微软雅黑" pitchFamily="34" charset="-122"/>
                <a:cs typeface="Times New Roman" pitchFamily="18" charset="0"/>
              </a:rPr>
              <a:t>3</a:t>
            </a:r>
          </a:p>
        </p:txBody>
      </p:sp>
      <p:sp>
        <p:nvSpPr>
          <p:cNvPr id="13" name="TextBox 12"/>
          <p:cNvSpPr txBox="1"/>
          <p:nvPr/>
        </p:nvSpPr>
        <p:spPr>
          <a:xfrm>
            <a:off x="323528" y="980728"/>
            <a:ext cx="5544616" cy="461665"/>
          </a:xfrm>
          <a:prstGeom prst="rect">
            <a:avLst/>
          </a:prstGeom>
          <a:noFill/>
        </p:spPr>
        <p:txBody>
          <a:bodyPr wrap="square" rtlCol="0">
            <a:spAutoFit/>
          </a:bodyPr>
          <a:lstStyle/>
          <a:p>
            <a:pPr marL="269875" lvl="1" indent="-269875">
              <a:buFont typeface="Wingdings" pitchFamily="2" charset="2"/>
              <a:buChar char="Ø"/>
            </a:pPr>
            <a:r>
              <a:rPr lang="zh-CN" altLang="en-US" sz="2400" dirty="0" smtClean="0">
                <a:effectLst>
                  <a:outerShdw blurRad="38100" dist="38100" dir="2700000" algn="tl">
                    <a:srgbClr val="000000">
                      <a:alpha val="43137"/>
                    </a:srgbClr>
                  </a:outerShdw>
                </a:effectLst>
                <a:latin typeface="Times New Roman" pitchFamily="18" charset="0"/>
                <a:ea typeface="黑体" pitchFamily="2" charset="-122"/>
                <a:cs typeface="Times New Roman" pitchFamily="18" charset="0"/>
              </a:rPr>
              <a:t>热电联产技术现状</a:t>
            </a:r>
            <a:r>
              <a:rPr lang="en-US" altLang="zh-CN" sz="2400" dirty="0" smtClean="0">
                <a:effectLst>
                  <a:outerShdw blurRad="38100" dist="38100" dir="2700000" algn="tl">
                    <a:srgbClr val="000000">
                      <a:alpha val="43137"/>
                    </a:srgbClr>
                  </a:outerShdw>
                </a:effectLst>
                <a:latin typeface="Times New Roman" pitchFamily="18" charset="0"/>
                <a:ea typeface="黑体" pitchFamily="2" charset="-122"/>
                <a:cs typeface="Times New Roman" pitchFamily="18" charset="0"/>
              </a:rPr>
              <a:t>-</a:t>
            </a:r>
            <a:r>
              <a:rPr lang="zh-CN" altLang="en-US" sz="2400" dirty="0" smtClean="0">
                <a:solidFill>
                  <a:srgbClr val="FF0000"/>
                </a:solidFill>
                <a:effectLst>
                  <a:outerShdw blurRad="38100" dist="38100" dir="2700000" algn="tl">
                    <a:srgbClr val="000000">
                      <a:alpha val="43137"/>
                    </a:srgbClr>
                  </a:outerShdw>
                </a:effectLst>
                <a:latin typeface="Times New Roman" pitchFamily="18" charset="0"/>
                <a:ea typeface="黑体" pitchFamily="2" charset="-122"/>
                <a:cs typeface="Times New Roman" pitchFamily="18" charset="0"/>
              </a:rPr>
              <a:t>抽汽供热</a:t>
            </a:r>
            <a:endParaRPr lang="en-US" altLang="zh-CN" sz="2400" dirty="0" smtClean="0">
              <a:effectLst>
                <a:outerShdw blurRad="38100" dist="38100" dir="2700000" algn="tl">
                  <a:srgbClr val="000000">
                    <a:alpha val="43137"/>
                  </a:srgbClr>
                </a:outerShdw>
              </a:effectLst>
              <a:latin typeface="Times New Roman" pitchFamily="18" charset="0"/>
              <a:ea typeface="黑体" pitchFamily="2" charset="-122"/>
              <a:cs typeface="Times New Roman" pitchFamily="18" charset="0"/>
            </a:endParaRPr>
          </a:p>
        </p:txBody>
      </p:sp>
      <p:sp>
        <p:nvSpPr>
          <p:cNvPr id="14" name="矩形 13"/>
          <p:cNvSpPr/>
          <p:nvPr/>
        </p:nvSpPr>
        <p:spPr>
          <a:xfrm>
            <a:off x="323528" y="1484784"/>
            <a:ext cx="4680520" cy="2902333"/>
          </a:xfrm>
          <a:prstGeom prst="rect">
            <a:avLst/>
          </a:prstGeom>
        </p:spPr>
        <p:txBody>
          <a:bodyPr wrap="square">
            <a:spAutoFit/>
          </a:bodyPr>
          <a:lstStyle/>
          <a:p>
            <a:pPr marL="357188" lvl="0" indent="-357188">
              <a:lnSpc>
                <a:spcPct val="120000"/>
              </a:lnSpc>
              <a:spcBef>
                <a:spcPts val="600"/>
              </a:spcBef>
              <a:buBlip>
                <a:blip r:embed="rId2"/>
              </a:buBlip>
              <a:defRPr/>
            </a:pPr>
            <a:r>
              <a:rPr lang="zh-CN" altLang="en-US" sz="2200" b="1" dirty="0">
                <a:effectLst>
                  <a:outerShdw blurRad="38100" dist="38100" dir="2700000" algn="tl">
                    <a:srgbClr val="FFFFFF"/>
                  </a:outerShdw>
                </a:effectLst>
                <a:latin typeface="Times New Roman" pitchFamily="18" charset="0"/>
                <a:ea typeface="黑体" pitchFamily="49" charset="-122"/>
                <a:cs typeface="Times New Roman" pitchFamily="18" charset="0"/>
              </a:rPr>
              <a:t>主要</a:t>
            </a:r>
            <a:r>
              <a:rPr lang="zh-CN" altLang="en-US" sz="2200" b="1" dirty="0" smtClean="0">
                <a:effectLst>
                  <a:outerShdw blurRad="38100" dist="38100" dir="2700000" algn="tl">
                    <a:srgbClr val="FFFFFF"/>
                  </a:outerShdw>
                </a:effectLst>
                <a:latin typeface="Times New Roman" pitchFamily="18" charset="0"/>
                <a:ea typeface="黑体" pitchFamily="49" charset="-122"/>
                <a:cs typeface="Times New Roman" pitchFamily="18" charset="0"/>
              </a:rPr>
              <a:t>优势</a:t>
            </a:r>
            <a:r>
              <a:rPr lang="en-US" altLang="zh-CN" sz="22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    </a:t>
            </a:r>
            <a:r>
              <a:rPr lang="zh-CN" altLang="en-US"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中</a:t>
            </a:r>
            <a:r>
              <a:rPr lang="zh-CN" altLang="en-US" sz="2000" dirty="0">
                <a:effectLst>
                  <a:outerShdw blurRad="38100" dist="38100" dir="2700000" algn="tl">
                    <a:srgbClr val="FFFFFF"/>
                  </a:outerShdw>
                </a:effectLst>
                <a:latin typeface="Times New Roman" pitchFamily="18" charset="0"/>
                <a:ea typeface="黑体" pitchFamily="49" charset="-122"/>
                <a:cs typeface="Times New Roman" pitchFamily="18" charset="0"/>
              </a:rPr>
              <a:t>、低压缸连通管抽汽进入热网</a:t>
            </a:r>
            <a:r>
              <a:rPr lang="zh-CN" altLang="en-US"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加热器一次加热完成，系统简单、投资少。</a:t>
            </a:r>
            <a:endParaRPr lang="en-US" altLang="zh-CN" sz="2000" dirty="0" smtClean="0">
              <a:effectLst>
                <a:outerShdw blurRad="38100" dist="38100" dir="2700000" algn="tl">
                  <a:srgbClr val="FFFFFF"/>
                </a:outerShdw>
              </a:effectLst>
              <a:latin typeface="Times New Roman" pitchFamily="18" charset="0"/>
              <a:ea typeface="黑体" pitchFamily="49" charset="-122"/>
              <a:cs typeface="Times New Roman" pitchFamily="18" charset="0"/>
            </a:endParaRPr>
          </a:p>
          <a:p>
            <a:pPr marL="357188" indent="-357188">
              <a:lnSpc>
                <a:spcPct val="120000"/>
              </a:lnSpc>
              <a:spcBef>
                <a:spcPts val="600"/>
              </a:spcBef>
              <a:buBlip>
                <a:blip r:embed="rId2"/>
              </a:buBlip>
              <a:defRPr/>
            </a:pPr>
            <a:r>
              <a:rPr lang="zh-CN" altLang="en-US" sz="2200" b="1" dirty="0" smtClean="0">
                <a:effectLst>
                  <a:outerShdw blurRad="38100" dist="38100" dir="2700000" algn="tl">
                    <a:srgbClr val="FFFFFF"/>
                  </a:outerShdw>
                </a:effectLst>
                <a:latin typeface="Times New Roman" pitchFamily="18" charset="0"/>
                <a:ea typeface="黑体" pitchFamily="49" charset="-122"/>
                <a:cs typeface="Times New Roman" pitchFamily="18" charset="0"/>
              </a:rPr>
              <a:t>存在问题</a:t>
            </a:r>
            <a:r>
              <a:rPr lang="en-US" altLang="zh-CN" sz="22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    </a:t>
            </a:r>
            <a:r>
              <a:rPr lang="zh-CN" altLang="en-US" sz="2000" b="1" dirty="0" smtClean="0">
                <a:solidFill>
                  <a:srgbClr val="FF0000"/>
                </a:solidFill>
                <a:effectLst>
                  <a:outerShdw blurRad="38100" dist="38100" dir="2700000" algn="tl">
                    <a:srgbClr val="FFFFFF"/>
                  </a:outerShdw>
                </a:effectLst>
                <a:latin typeface="Times New Roman" pitchFamily="18" charset="0"/>
                <a:ea typeface="黑体" pitchFamily="49" charset="-122"/>
                <a:cs typeface="Times New Roman" pitchFamily="18" charset="0"/>
              </a:rPr>
              <a:t>抽</a:t>
            </a:r>
            <a:r>
              <a:rPr lang="zh-CN" altLang="en-US" sz="2000" b="1" dirty="0">
                <a:solidFill>
                  <a:srgbClr val="FF0000"/>
                </a:solidFill>
                <a:effectLst>
                  <a:outerShdw blurRad="38100" dist="38100" dir="2700000" algn="tl">
                    <a:srgbClr val="FFFFFF"/>
                  </a:outerShdw>
                </a:effectLst>
                <a:latin typeface="Times New Roman" pitchFamily="18" charset="0"/>
                <a:ea typeface="黑体" pitchFamily="49" charset="-122"/>
                <a:cs typeface="Times New Roman" pitchFamily="18" charset="0"/>
              </a:rPr>
              <a:t>汽</a:t>
            </a:r>
            <a:r>
              <a:rPr lang="zh-CN" altLang="en-US" sz="2000" b="1" dirty="0" smtClean="0">
                <a:solidFill>
                  <a:srgbClr val="FF0000"/>
                </a:solidFill>
                <a:effectLst>
                  <a:outerShdw blurRad="38100" dist="38100" dir="2700000" algn="tl">
                    <a:srgbClr val="FFFFFF"/>
                  </a:outerShdw>
                </a:effectLst>
                <a:latin typeface="Times New Roman" pitchFamily="18" charset="0"/>
                <a:ea typeface="黑体" pitchFamily="49" charset="-122"/>
                <a:cs typeface="Times New Roman" pitchFamily="18" charset="0"/>
              </a:rPr>
              <a:t>参数过高，与供热热网参数不匹配</a:t>
            </a:r>
            <a:r>
              <a:rPr lang="zh-CN" altLang="en-US"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，造成高品位能量浪费、余热利用不完善；</a:t>
            </a:r>
            <a:r>
              <a:rPr lang="zh-CN" altLang="en-US" sz="2000" b="1" dirty="0" smtClean="0"/>
              <a:t>㶲</a:t>
            </a:r>
            <a:r>
              <a:rPr lang="zh-CN" altLang="en-US"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效率不到</a:t>
            </a:r>
            <a:r>
              <a:rPr lang="en-US" altLang="zh-CN"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35%</a:t>
            </a:r>
            <a:r>
              <a:rPr lang="zh-CN" altLang="en-US"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；机组供热能力不足。</a:t>
            </a:r>
            <a:endParaRPr lang="en-US" altLang="zh-CN" sz="2000" dirty="0">
              <a:effectLst>
                <a:outerShdw blurRad="38100" dist="38100" dir="2700000" algn="tl">
                  <a:srgbClr val="FFFFFF"/>
                </a:outerShdw>
              </a:effectLst>
              <a:latin typeface="Times New Roman" pitchFamily="18" charset="0"/>
              <a:ea typeface="黑体" pitchFamily="49" charset="-122"/>
              <a:cs typeface="Times New Roman" pitchFamily="18" charset="0"/>
            </a:endParaRPr>
          </a:p>
        </p:txBody>
      </p:sp>
      <p:pic>
        <p:nvPicPr>
          <p:cNvPr id="12" name="图片 11" descr="C:\Documents and Settings\Administrator\My Documents\My Fetion file\774726984\抽凝无锅炉.tif"/>
          <p:cNvPicPr/>
          <p:nvPr/>
        </p:nvPicPr>
        <p:blipFill>
          <a:blip r:embed="rId3" cstate="print"/>
          <a:srcRect/>
          <a:stretch>
            <a:fillRect/>
          </a:stretch>
        </p:blipFill>
        <p:spPr bwMode="auto">
          <a:xfrm>
            <a:off x="5004048" y="1052736"/>
            <a:ext cx="3891855" cy="2808312"/>
          </a:xfrm>
          <a:prstGeom prst="rect">
            <a:avLst/>
          </a:prstGeom>
          <a:noFill/>
          <a:ln w="9525">
            <a:noFill/>
            <a:miter lim="800000"/>
            <a:headEnd/>
            <a:tailEnd/>
          </a:ln>
        </p:spPr>
      </p:pic>
    </p:spTree>
  </p:cSld>
  <p:clrMapOvr>
    <a:masterClrMapping/>
  </p:clrMapOvr>
  <p:transition advTm="38672">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格 11"/>
          <p:cNvGraphicFramePr>
            <a:graphicFrameLocks noGrp="1"/>
          </p:cNvGraphicFramePr>
          <p:nvPr>
            <p:extLst>
              <p:ext uri="{D42A27DB-BD31-4B8C-83A1-F6EECF244321}">
                <p14:modId xmlns:p14="http://schemas.microsoft.com/office/powerpoint/2010/main" xmlns="" val="3618176753"/>
              </p:ext>
            </p:extLst>
          </p:nvPr>
        </p:nvGraphicFramePr>
        <p:xfrm>
          <a:off x="251520" y="4231005"/>
          <a:ext cx="5832648" cy="2626995"/>
        </p:xfrm>
        <a:graphic>
          <a:graphicData uri="http://schemas.openxmlformats.org/drawingml/2006/table">
            <a:tbl>
              <a:tblPr>
                <a:tableStyleId>{6E25E649-3F16-4E02-A733-19D2CDBF48F0}</a:tableStyleId>
              </a:tblPr>
              <a:tblGrid>
                <a:gridCol w="3850510"/>
                <a:gridCol w="1982138"/>
              </a:tblGrid>
              <a:tr h="180975">
                <a:tc>
                  <a:txBody>
                    <a:bodyPr/>
                    <a:lstStyle/>
                    <a:p>
                      <a:pPr algn="ctr" fontAlgn="b">
                        <a:lnSpc>
                          <a:spcPct val="150000"/>
                        </a:lnSpc>
                      </a:pPr>
                      <a:r>
                        <a:rPr lang="zh-CN" altLang="en-US" sz="1600" b="1" u="none" strike="noStrike" dirty="0">
                          <a:solidFill>
                            <a:srgbClr val="FF0000"/>
                          </a:solidFill>
                          <a:effectLst/>
                          <a:latin typeface="Times New Roman" pitchFamily="18" charset="0"/>
                          <a:ea typeface="黑体" pitchFamily="49" charset="-122"/>
                          <a:cs typeface="Times New Roman" pitchFamily="18" charset="0"/>
                        </a:rPr>
                        <a:t>电厂</a:t>
                      </a:r>
                      <a:endParaRPr lang="zh-CN" altLang="en-US" sz="1600" b="1" i="0" u="none" strike="noStrike" dirty="0">
                        <a:solidFill>
                          <a:srgbClr val="FF0000"/>
                        </a:solidFill>
                        <a:effectLst/>
                        <a:latin typeface="Times New Roman" pitchFamily="18" charset="0"/>
                        <a:ea typeface="黑体" pitchFamily="49" charset="-122"/>
                        <a:cs typeface="Times New Roman" pitchFamily="18" charset="0"/>
                      </a:endParaRPr>
                    </a:p>
                  </a:txBody>
                  <a:tcPr marL="9525" marR="9525" marT="9525" marB="0" anchor="b">
                    <a:cell3D prstMaterial="dkEdge">
                      <a:bevel/>
                      <a:lightRig rig="flood" dir="t"/>
                    </a:cell3D>
                    <a:solidFill>
                      <a:srgbClr val="FFFFCC"/>
                    </a:solidFill>
                  </a:tcPr>
                </a:tc>
                <a:tc>
                  <a:txBody>
                    <a:bodyPr/>
                    <a:lstStyle/>
                    <a:p>
                      <a:pPr algn="ctr" fontAlgn="b">
                        <a:lnSpc>
                          <a:spcPct val="150000"/>
                        </a:lnSpc>
                      </a:pPr>
                      <a:r>
                        <a:rPr lang="zh-CN" altLang="en-US" sz="1600" b="1" u="none" strike="noStrike" dirty="0">
                          <a:solidFill>
                            <a:srgbClr val="FF0000"/>
                          </a:solidFill>
                          <a:effectLst/>
                          <a:latin typeface="Times New Roman" pitchFamily="18" charset="0"/>
                          <a:ea typeface="黑体" pitchFamily="49" charset="-122"/>
                          <a:cs typeface="Times New Roman" pitchFamily="18" charset="0"/>
                        </a:rPr>
                        <a:t>驱动抽汽参数</a:t>
                      </a:r>
                      <a:endParaRPr lang="zh-CN" altLang="en-US" sz="1600" b="1" i="0" u="none" strike="noStrike" dirty="0">
                        <a:solidFill>
                          <a:srgbClr val="FF0000"/>
                        </a:solidFill>
                        <a:effectLst/>
                        <a:latin typeface="Times New Roman" pitchFamily="18" charset="0"/>
                        <a:ea typeface="黑体" pitchFamily="49" charset="-122"/>
                        <a:cs typeface="Times New Roman" pitchFamily="18" charset="0"/>
                      </a:endParaRPr>
                    </a:p>
                  </a:txBody>
                  <a:tcPr marL="9525" marR="9525" marT="9525" marB="0" anchor="b">
                    <a:cell3D prstMaterial="dkEdge">
                      <a:bevel/>
                      <a:lightRig rig="flood" dir="t"/>
                    </a:cell3D>
                    <a:solidFill>
                      <a:srgbClr val="FFFFCC"/>
                    </a:solidFill>
                  </a:tcPr>
                </a:tc>
              </a:tr>
              <a:tr h="171450">
                <a:tc>
                  <a:txBody>
                    <a:bodyPr/>
                    <a:lstStyle/>
                    <a:p>
                      <a:pPr marL="0" algn="ctr" defTabSz="914400" rtl="0" eaLnBrk="1" fontAlgn="b" latinLnBrk="0" hangingPunct="1">
                        <a:lnSpc>
                          <a:spcPct val="150000"/>
                        </a:lnSpc>
                      </a:pPr>
                      <a:r>
                        <a:rPr lang="zh-CN" altLang="en-US" sz="1600" b="1" u="none" strike="noStrike" kern="1200" dirty="0">
                          <a:solidFill>
                            <a:schemeClr val="dk1"/>
                          </a:solidFill>
                          <a:effectLst/>
                          <a:latin typeface="Times New Roman" pitchFamily="18" charset="0"/>
                          <a:ea typeface="黑体" pitchFamily="49" charset="-122"/>
                          <a:cs typeface="Times New Roman" pitchFamily="18" charset="0"/>
                        </a:rPr>
                        <a:t>赤峰富龙热力有限责任公司</a:t>
                      </a:r>
                    </a:p>
                  </a:txBody>
                  <a:tcPr marL="9525" marR="9525" marT="9525" marB="0" anchor="b">
                    <a:cell3D prstMaterial="dkEdge">
                      <a:bevel/>
                      <a:lightRig rig="flood" dir="t"/>
                    </a:cell3D>
                    <a:solidFill>
                      <a:srgbClr val="FFFFCC"/>
                    </a:solidFill>
                  </a:tcPr>
                </a:tc>
                <a:tc>
                  <a:txBody>
                    <a:bodyPr/>
                    <a:lstStyle/>
                    <a:p>
                      <a:pPr marL="0" algn="ctr" defTabSz="914400" rtl="0" eaLnBrk="1" fontAlgn="b" latinLnBrk="0" hangingPunct="1">
                        <a:lnSpc>
                          <a:spcPct val="150000"/>
                        </a:lnSpc>
                      </a:pPr>
                      <a:r>
                        <a:rPr lang="en-US" altLang="en-US" sz="1600" b="1" u="none" strike="noStrike" kern="1200" dirty="0">
                          <a:solidFill>
                            <a:schemeClr val="tx1"/>
                          </a:solidFill>
                          <a:effectLst/>
                          <a:latin typeface="Times New Roman" pitchFamily="18" charset="0"/>
                          <a:ea typeface="黑体" pitchFamily="49" charset="-122"/>
                          <a:cs typeface="Times New Roman" pitchFamily="18" charset="0"/>
                        </a:rPr>
                        <a:t>0.3MPa</a:t>
                      </a:r>
                    </a:p>
                  </a:txBody>
                  <a:tcPr marL="9525" marR="9525" marT="9525" marB="0" anchor="b">
                    <a:cell3D prstMaterial="dkEdge">
                      <a:bevel/>
                      <a:lightRig rig="flood" dir="t"/>
                    </a:cell3D>
                    <a:solidFill>
                      <a:srgbClr val="FFFFCC"/>
                    </a:solidFill>
                  </a:tcPr>
                </a:tc>
              </a:tr>
              <a:tr h="171450">
                <a:tc>
                  <a:txBody>
                    <a:bodyPr/>
                    <a:lstStyle/>
                    <a:p>
                      <a:pPr marL="0" algn="ctr" defTabSz="914400" rtl="0" eaLnBrk="1" fontAlgn="b" latinLnBrk="0" hangingPunct="1">
                        <a:lnSpc>
                          <a:spcPct val="150000"/>
                        </a:lnSpc>
                      </a:pPr>
                      <a:r>
                        <a:rPr lang="zh-CN" altLang="en-US" sz="1600" b="1" u="none" strike="noStrike" kern="1200" dirty="0" smtClean="0">
                          <a:solidFill>
                            <a:schemeClr val="dk1"/>
                          </a:solidFill>
                          <a:effectLst/>
                          <a:latin typeface="Times New Roman" pitchFamily="18" charset="0"/>
                          <a:ea typeface="黑体" pitchFamily="49" charset="-122"/>
                          <a:cs typeface="Times New Roman" pitchFamily="18" charset="0"/>
                        </a:rPr>
                        <a:t>大同</a:t>
                      </a:r>
                      <a:r>
                        <a:rPr lang="zh-CN" altLang="en-US" sz="1600" b="1" u="none" strike="noStrike" kern="1200" dirty="0">
                          <a:solidFill>
                            <a:schemeClr val="dk1"/>
                          </a:solidFill>
                          <a:effectLst/>
                          <a:latin typeface="Times New Roman" pitchFamily="18" charset="0"/>
                          <a:ea typeface="黑体" pitchFamily="49" charset="-122"/>
                          <a:cs typeface="Times New Roman" pitchFamily="18" charset="0"/>
                        </a:rPr>
                        <a:t>第一热电厂</a:t>
                      </a:r>
                      <a:r>
                        <a:rPr lang="en-US" altLang="zh-CN" sz="1600" b="1" u="none" strike="noStrike" kern="1200" dirty="0">
                          <a:solidFill>
                            <a:schemeClr val="dk1"/>
                          </a:solidFill>
                          <a:effectLst/>
                          <a:latin typeface="Times New Roman" pitchFamily="18" charset="0"/>
                          <a:ea typeface="黑体" pitchFamily="49" charset="-122"/>
                          <a:cs typeface="Times New Roman" pitchFamily="18" charset="0"/>
                        </a:rPr>
                        <a:t>2×135MW</a:t>
                      </a:r>
                    </a:p>
                  </a:txBody>
                  <a:tcPr marL="9525" marR="9525" marT="9525" marB="0" anchor="b">
                    <a:cell3D prstMaterial="dkEdge">
                      <a:bevel/>
                      <a:lightRig rig="flood" dir="t"/>
                    </a:cell3D>
                    <a:solidFill>
                      <a:srgbClr val="FFFFCC"/>
                    </a:solidFill>
                  </a:tcPr>
                </a:tc>
                <a:tc>
                  <a:txBody>
                    <a:bodyPr/>
                    <a:lstStyle/>
                    <a:p>
                      <a:pPr marL="0" algn="ctr" defTabSz="914400" rtl="0" eaLnBrk="1" fontAlgn="b" latinLnBrk="0" hangingPunct="1">
                        <a:lnSpc>
                          <a:spcPct val="150000"/>
                        </a:lnSpc>
                      </a:pPr>
                      <a:r>
                        <a:rPr lang="en-US" altLang="zh-CN" sz="1600" b="1" u="none" strike="noStrike" kern="1200" dirty="0" smtClean="0">
                          <a:solidFill>
                            <a:schemeClr val="tx1"/>
                          </a:solidFill>
                          <a:effectLst/>
                          <a:latin typeface="Times New Roman" pitchFamily="18" charset="0"/>
                          <a:ea typeface="黑体" pitchFamily="49" charset="-122"/>
                          <a:cs typeface="Times New Roman" pitchFamily="18" charset="0"/>
                        </a:rPr>
                        <a:t>0.4Mpa</a:t>
                      </a:r>
                      <a:endParaRPr lang="zh-CN" altLang="en-US" sz="1600" b="1" u="none" strike="noStrike" kern="1200" dirty="0">
                        <a:solidFill>
                          <a:schemeClr val="tx1"/>
                        </a:solidFill>
                        <a:effectLst/>
                        <a:latin typeface="Times New Roman" pitchFamily="18" charset="0"/>
                        <a:ea typeface="黑体" pitchFamily="49" charset="-122"/>
                        <a:cs typeface="Times New Roman" pitchFamily="18" charset="0"/>
                      </a:endParaRPr>
                    </a:p>
                  </a:txBody>
                  <a:tcPr marL="9525" marR="9525" marT="9525" marB="0" anchor="b">
                    <a:cell3D prstMaterial="dkEdge">
                      <a:bevel/>
                      <a:lightRig rig="flood" dir="t"/>
                    </a:cell3D>
                    <a:solidFill>
                      <a:srgbClr val="FFFFCC"/>
                    </a:solidFill>
                  </a:tcPr>
                </a:tc>
              </a:tr>
              <a:tr h="171450">
                <a:tc>
                  <a:txBody>
                    <a:bodyPr/>
                    <a:lstStyle/>
                    <a:p>
                      <a:pPr marL="0" algn="ctr" defTabSz="914400" rtl="0" eaLnBrk="1" fontAlgn="b" latinLnBrk="0" hangingPunct="1">
                        <a:lnSpc>
                          <a:spcPct val="150000"/>
                        </a:lnSpc>
                      </a:pPr>
                      <a:r>
                        <a:rPr lang="zh-CN" altLang="en-US" sz="1600" b="1" u="none" strike="noStrike" kern="1200" dirty="0" smtClean="0">
                          <a:solidFill>
                            <a:schemeClr val="dk1"/>
                          </a:solidFill>
                          <a:effectLst/>
                          <a:latin typeface="Times New Roman" pitchFamily="18" charset="0"/>
                          <a:ea typeface="黑体" pitchFamily="49" charset="-122"/>
                          <a:cs typeface="Times New Roman" pitchFamily="18" charset="0"/>
                        </a:rPr>
                        <a:t>神头二电厂</a:t>
                      </a:r>
                      <a:r>
                        <a:rPr lang="en-US" altLang="zh-CN" sz="1600" b="1" u="none" strike="noStrike" kern="1200" dirty="0" smtClean="0">
                          <a:solidFill>
                            <a:schemeClr val="dk1"/>
                          </a:solidFill>
                          <a:effectLst/>
                          <a:latin typeface="Times New Roman" pitchFamily="18" charset="0"/>
                          <a:ea typeface="黑体" pitchFamily="49" charset="-122"/>
                          <a:cs typeface="Times New Roman" pitchFamily="18" charset="0"/>
                        </a:rPr>
                        <a:t>2×500MW</a:t>
                      </a:r>
                      <a:endParaRPr lang="en-US" altLang="zh-CN" sz="1600" b="1" u="none" strike="noStrike" kern="1200" dirty="0">
                        <a:solidFill>
                          <a:schemeClr val="dk1"/>
                        </a:solidFill>
                        <a:effectLst/>
                        <a:latin typeface="Times New Roman" pitchFamily="18" charset="0"/>
                        <a:ea typeface="黑体" pitchFamily="49" charset="-122"/>
                        <a:cs typeface="Times New Roman" pitchFamily="18" charset="0"/>
                      </a:endParaRPr>
                    </a:p>
                  </a:txBody>
                  <a:tcPr marL="9525" marR="9525" marT="9525" marB="0" anchor="b">
                    <a:cell3D prstMaterial="dkEdge">
                      <a:bevel/>
                      <a:lightRig rig="flood" dir="t"/>
                    </a:cell3D>
                    <a:solidFill>
                      <a:srgbClr val="FFFFCC"/>
                    </a:solidFill>
                  </a:tcPr>
                </a:tc>
                <a:tc>
                  <a:txBody>
                    <a:bodyPr/>
                    <a:lstStyle/>
                    <a:p>
                      <a:pPr marL="0" algn="ctr" defTabSz="914400" rtl="0" eaLnBrk="1" fontAlgn="b" latinLnBrk="0" hangingPunct="1">
                        <a:lnSpc>
                          <a:spcPct val="150000"/>
                        </a:lnSpc>
                      </a:pPr>
                      <a:r>
                        <a:rPr lang="en-US" altLang="zh-CN" sz="1600" b="1" u="none" strike="noStrike" kern="1200" dirty="0" smtClean="0">
                          <a:solidFill>
                            <a:schemeClr val="tx1"/>
                          </a:solidFill>
                          <a:effectLst/>
                          <a:latin typeface="Times New Roman" pitchFamily="18" charset="0"/>
                          <a:ea typeface="黑体" pitchFamily="49" charset="-122"/>
                          <a:cs typeface="Times New Roman" pitchFamily="18" charset="0"/>
                        </a:rPr>
                        <a:t>0.5MPa 260</a:t>
                      </a:r>
                      <a:r>
                        <a:rPr lang="zh-CN" altLang="en-US" sz="1600" b="1" u="none" strike="noStrike" kern="1200" dirty="0" smtClean="0">
                          <a:solidFill>
                            <a:schemeClr val="tx1"/>
                          </a:solidFill>
                          <a:effectLst/>
                          <a:latin typeface="Times New Roman" pitchFamily="18" charset="0"/>
                          <a:ea typeface="黑体" pitchFamily="49" charset="-122"/>
                          <a:cs typeface="Times New Roman" pitchFamily="18" charset="0"/>
                        </a:rPr>
                        <a:t>℃</a:t>
                      </a:r>
                      <a:endParaRPr lang="zh-CN" altLang="en-US" sz="1600" b="1" u="none" strike="noStrike" kern="1200" dirty="0">
                        <a:solidFill>
                          <a:schemeClr val="tx1"/>
                        </a:solidFill>
                        <a:effectLst/>
                        <a:latin typeface="Times New Roman" pitchFamily="18" charset="0"/>
                        <a:ea typeface="黑体" pitchFamily="49" charset="-122"/>
                        <a:cs typeface="Times New Roman" pitchFamily="18" charset="0"/>
                      </a:endParaRPr>
                    </a:p>
                  </a:txBody>
                  <a:tcPr marL="9525" marR="9525" marT="9525" marB="0" anchor="b">
                    <a:cell3D prstMaterial="dkEdge">
                      <a:bevel/>
                      <a:lightRig rig="flood" dir="t"/>
                    </a:cell3D>
                    <a:solidFill>
                      <a:srgbClr val="FFFFCC"/>
                    </a:solidFill>
                  </a:tcPr>
                </a:tc>
              </a:tr>
              <a:tr h="171450">
                <a:tc>
                  <a:txBody>
                    <a:bodyPr/>
                    <a:lstStyle/>
                    <a:p>
                      <a:pPr marL="0" algn="ctr" defTabSz="914400" rtl="0" eaLnBrk="1" fontAlgn="b" latinLnBrk="0" hangingPunct="1">
                        <a:lnSpc>
                          <a:spcPct val="150000"/>
                        </a:lnSpc>
                      </a:pPr>
                      <a:r>
                        <a:rPr lang="zh-CN" altLang="en-US" sz="1600" b="1" u="none" strike="noStrike" kern="1200" dirty="0" smtClean="0">
                          <a:solidFill>
                            <a:schemeClr val="dk1"/>
                          </a:solidFill>
                          <a:effectLst/>
                          <a:latin typeface="Times New Roman" pitchFamily="18" charset="0"/>
                          <a:ea typeface="黑体" pitchFamily="49" charset="-122"/>
                          <a:cs typeface="Times New Roman" pitchFamily="18" charset="0"/>
                        </a:rPr>
                        <a:t>山西和</a:t>
                      </a:r>
                      <a:r>
                        <a:rPr lang="zh-CN" altLang="en-US" sz="1600" b="1" u="none" strike="noStrike" kern="1200" dirty="0">
                          <a:solidFill>
                            <a:schemeClr val="dk1"/>
                          </a:solidFill>
                          <a:effectLst/>
                          <a:latin typeface="Times New Roman" pitchFamily="18" charset="0"/>
                          <a:ea typeface="黑体" pitchFamily="49" charset="-122"/>
                          <a:cs typeface="Times New Roman" pitchFamily="18" charset="0"/>
                        </a:rPr>
                        <a:t>信热电厂热泵供暖项目</a:t>
                      </a:r>
                      <a:r>
                        <a:rPr lang="en-US" altLang="zh-CN" sz="1600" b="1" u="none" strike="noStrike" kern="1200" dirty="0">
                          <a:solidFill>
                            <a:schemeClr val="dk1"/>
                          </a:solidFill>
                          <a:effectLst/>
                          <a:latin typeface="Times New Roman" pitchFamily="18" charset="0"/>
                          <a:ea typeface="黑体" pitchFamily="49" charset="-122"/>
                          <a:cs typeface="Times New Roman" pitchFamily="18" charset="0"/>
                        </a:rPr>
                        <a:t>2×600MW</a:t>
                      </a:r>
                    </a:p>
                  </a:txBody>
                  <a:tcPr marL="9525" marR="9525" marT="9525" marB="0" anchor="b">
                    <a:cell3D prstMaterial="dkEdge">
                      <a:bevel/>
                      <a:lightRig rig="flood" dir="t"/>
                    </a:cell3D>
                    <a:solidFill>
                      <a:srgbClr val="FFFFCC"/>
                    </a:solidFill>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altLang="zh-CN" sz="1600" b="1" u="none" strike="noStrike" kern="1200" dirty="0" smtClean="0">
                          <a:solidFill>
                            <a:schemeClr val="tx1"/>
                          </a:solidFill>
                          <a:effectLst/>
                          <a:latin typeface="Times New Roman" pitchFamily="18" charset="0"/>
                          <a:ea typeface="黑体" pitchFamily="49" charset="-122"/>
                          <a:cs typeface="Times New Roman" pitchFamily="18" charset="0"/>
                        </a:rPr>
                        <a:t>0.45MPa 250</a:t>
                      </a:r>
                      <a:r>
                        <a:rPr lang="en-US" altLang="en-US" sz="1600" b="1" u="none" strike="noStrike" kern="1200" dirty="0" smtClean="0">
                          <a:solidFill>
                            <a:schemeClr val="tx1"/>
                          </a:solidFill>
                          <a:effectLst/>
                          <a:latin typeface="Times New Roman" pitchFamily="18" charset="0"/>
                          <a:ea typeface="黑体" pitchFamily="49" charset="-122"/>
                          <a:cs typeface="Times New Roman" pitchFamily="18" charset="0"/>
                        </a:rPr>
                        <a:t>℃</a:t>
                      </a:r>
                    </a:p>
                  </a:txBody>
                  <a:tcPr marL="9525" marR="9525" marT="9525" marB="0" anchor="b">
                    <a:cell3D prstMaterial="dkEdge">
                      <a:bevel/>
                      <a:lightRig rig="flood" dir="t"/>
                    </a:cell3D>
                    <a:solidFill>
                      <a:srgbClr val="FFFFCC"/>
                    </a:solidFill>
                  </a:tcPr>
                </a:tc>
              </a:tr>
              <a:tr h="171450">
                <a:tc>
                  <a:txBody>
                    <a:bodyPr/>
                    <a:lstStyle/>
                    <a:p>
                      <a:pPr marL="0" algn="ctr" defTabSz="914400" rtl="0" eaLnBrk="1" fontAlgn="b" latinLnBrk="0" hangingPunct="1">
                        <a:lnSpc>
                          <a:spcPct val="150000"/>
                        </a:lnSpc>
                      </a:pPr>
                      <a:r>
                        <a:rPr lang="zh-CN" altLang="en-US" sz="1600" b="1" u="none" strike="noStrike" kern="1200" dirty="0">
                          <a:solidFill>
                            <a:schemeClr val="dk1"/>
                          </a:solidFill>
                          <a:effectLst/>
                          <a:latin typeface="Times New Roman" pitchFamily="18" charset="0"/>
                          <a:ea typeface="黑体" pitchFamily="49" charset="-122"/>
                          <a:cs typeface="Times New Roman" pitchFamily="18" charset="0"/>
                        </a:rPr>
                        <a:t>国</a:t>
                      </a:r>
                      <a:r>
                        <a:rPr lang="zh-CN" altLang="en-US" sz="1600" b="1" u="none" strike="noStrike" kern="1200" dirty="0" smtClean="0">
                          <a:solidFill>
                            <a:schemeClr val="dk1"/>
                          </a:solidFill>
                          <a:effectLst/>
                          <a:latin typeface="Times New Roman" pitchFamily="18" charset="0"/>
                          <a:ea typeface="黑体" pitchFamily="49" charset="-122"/>
                          <a:cs typeface="Times New Roman" pitchFamily="18" charset="0"/>
                        </a:rPr>
                        <a:t>电大同发电有限责任公司</a:t>
                      </a:r>
                      <a:endParaRPr lang="zh-CN" altLang="en-US" sz="1600" b="1" u="none" strike="noStrike" kern="1200" dirty="0">
                        <a:solidFill>
                          <a:schemeClr val="dk1"/>
                        </a:solidFill>
                        <a:effectLst/>
                        <a:latin typeface="Times New Roman" pitchFamily="18" charset="0"/>
                        <a:ea typeface="黑体" pitchFamily="49" charset="-122"/>
                        <a:cs typeface="Times New Roman" pitchFamily="18" charset="0"/>
                      </a:endParaRPr>
                    </a:p>
                  </a:txBody>
                  <a:tcPr marL="9525" marR="9525" marT="9525" marB="0" anchor="b">
                    <a:cell3D prstMaterial="dkEdge">
                      <a:bevel/>
                      <a:lightRig rig="flood" dir="t"/>
                    </a:cell3D>
                    <a:solidFill>
                      <a:srgbClr val="FFFFCC"/>
                    </a:solidFill>
                  </a:tcPr>
                </a:tc>
                <a:tc>
                  <a:txBody>
                    <a:bodyPr/>
                    <a:lstStyle/>
                    <a:p>
                      <a:pPr marL="0" algn="ctr" defTabSz="914400" rtl="0" eaLnBrk="1" fontAlgn="b" latinLnBrk="0" hangingPunct="1">
                        <a:lnSpc>
                          <a:spcPct val="150000"/>
                        </a:lnSpc>
                      </a:pPr>
                      <a:r>
                        <a:rPr lang="en-US" altLang="en-US" sz="1600" b="1" u="none" strike="noStrike" kern="1200" dirty="0">
                          <a:solidFill>
                            <a:schemeClr val="tx1"/>
                          </a:solidFill>
                          <a:effectLst/>
                          <a:latin typeface="Times New Roman" pitchFamily="18" charset="0"/>
                          <a:ea typeface="黑体" pitchFamily="49" charset="-122"/>
                          <a:cs typeface="Times New Roman" pitchFamily="18" charset="0"/>
                        </a:rPr>
                        <a:t>0.98MPa 355℃</a:t>
                      </a:r>
                    </a:p>
                  </a:txBody>
                  <a:tcPr marL="9525" marR="9525" marT="9525" marB="0" anchor="b">
                    <a:cell3D prstMaterial="dkEdge">
                      <a:bevel/>
                      <a:lightRig rig="flood" dir="t"/>
                    </a:cell3D>
                    <a:solidFill>
                      <a:srgbClr val="FFFFCC"/>
                    </a:solidFill>
                  </a:tcPr>
                </a:tc>
              </a:tr>
              <a:tr h="171450">
                <a:tc>
                  <a:txBody>
                    <a:bodyPr/>
                    <a:lstStyle/>
                    <a:p>
                      <a:pPr marL="0" algn="ctr" defTabSz="914400" rtl="0" eaLnBrk="1" fontAlgn="b" latinLnBrk="0" hangingPunct="1">
                        <a:lnSpc>
                          <a:spcPct val="150000"/>
                        </a:lnSpc>
                      </a:pPr>
                      <a:r>
                        <a:rPr lang="zh-CN" altLang="en-US" sz="1600" b="1" u="none" strike="noStrike" kern="1200" dirty="0">
                          <a:solidFill>
                            <a:schemeClr val="dk1"/>
                          </a:solidFill>
                          <a:effectLst/>
                          <a:latin typeface="Times New Roman" pitchFamily="18" charset="0"/>
                          <a:ea typeface="黑体" pitchFamily="49" charset="-122"/>
                          <a:cs typeface="Times New Roman" pitchFamily="18" charset="0"/>
                        </a:rPr>
                        <a:t>内蒙古东胜热电</a:t>
                      </a:r>
                      <a:r>
                        <a:rPr lang="en-US" altLang="zh-CN" sz="1600" b="1" u="none" strike="noStrike" kern="1200" dirty="0">
                          <a:solidFill>
                            <a:schemeClr val="dk1"/>
                          </a:solidFill>
                          <a:effectLst/>
                          <a:latin typeface="Times New Roman" pitchFamily="18" charset="0"/>
                          <a:ea typeface="黑体" pitchFamily="49" charset="-122"/>
                          <a:cs typeface="Times New Roman" pitchFamily="18" charset="0"/>
                        </a:rPr>
                        <a:t>2×330MW</a:t>
                      </a:r>
                    </a:p>
                  </a:txBody>
                  <a:tcPr marL="9525" marR="9525" marT="9525" marB="0" anchor="b">
                    <a:cell3D prstMaterial="dkEdge">
                      <a:bevel/>
                      <a:lightRig rig="flood" dir="t"/>
                    </a:cell3D>
                    <a:solidFill>
                      <a:srgbClr val="FFFFCC"/>
                    </a:solidFill>
                  </a:tcPr>
                </a:tc>
                <a:tc>
                  <a:txBody>
                    <a:bodyPr/>
                    <a:lstStyle/>
                    <a:p>
                      <a:pPr marL="0" algn="ctr" defTabSz="914400" rtl="0" eaLnBrk="1" fontAlgn="b" latinLnBrk="0" hangingPunct="1">
                        <a:lnSpc>
                          <a:spcPct val="150000"/>
                        </a:lnSpc>
                      </a:pPr>
                      <a:r>
                        <a:rPr lang="en-US" altLang="en-US" sz="1600" b="1" u="none" strike="noStrike" kern="1200" dirty="0">
                          <a:solidFill>
                            <a:schemeClr val="tx1"/>
                          </a:solidFill>
                          <a:effectLst/>
                          <a:latin typeface="Times New Roman" pitchFamily="18" charset="0"/>
                          <a:ea typeface="黑体" pitchFamily="49" charset="-122"/>
                          <a:cs typeface="Times New Roman" pitchFamily="18" charset="0"/>
                        </a:rPr>
                        <a:t>0.4MPa 242.4℃</a:t>
                      </a:r>
                    </a:p>
                  </a:txBody>
                  <a:tcPr marL="9525" marR="9525" marT="9525" marB="0" anchor="b">
                    <a:cell3D prstMaterial="dkEdge">
                      <a:bevel/>
                      <a:lightRig rig="flood" dir="t"/>
                    </a:cell3D>
                    <a:solidFill>
                      <a:srgbClr val="FFFFCC"/>
                    </a:solidFill>
                  </a:tcPr>
                </a:tc>
              </a:tr>
            </a:tbl>
          </a:graphicData>
        </a:graphic>
      </p:graphicFrame>
      <p:sp>
        <p:nvSpPr>
          <p:cNvPr id="4" name="AutoShape 10"/>
          <p:cNvSpPr>
            <a:spLocks noChangeArrowheads="1"/>
          </p:cNvSpPr>
          <p:nvPr/>
        </p:nvSpPr>
        <p:spPr bwMode="auto">
          <a:xfrm>
            <a:off x="7200485" y="284974"/>
            <a:ext cx="647700" cy="477805"/>
          </a:xfrm>
          <a:prstGeom prst="chevron">
            <a:avLst>
              <a:gd name="adj" fmla="val 30723"/>
            </a:avLst>
          </a:prstGeom>
          <a:solidFill>
            <a:srgbClr val="99CCFF"/>
          </a:solidFill>
          <a:ln w="25400">
            <a:solidFill>
              <a:srgbClr val="99CCFF"/>
            </a:solidFill>
            <a:miter lim="800000"/>
            <a:headEnd/>
            <a:tailEnd/>
          </a:ln>
          <a:effectLst>
            <a:outerShdw dist="56796" dir="1593903" algn="ctr" rotWithShape="0">
              <a:srgbClr val="CC0000"/>
            </a:outerShdw>
          </a:effectLst>
        </p:spPr>
        <p:txBody>
          <a:bodyPr lIns="216000" tIns="72000" rIns="35994" bIns="72000" anchor="ctr">
            <a:spAutoFit/>
          </a:bodyPr>
          <a:lstStyle/>
          <a:p>
            <a:pPr algn="ctr">
              <a:lnSpc>
                <a:spcPct val="90000"/>
              </a:lnSpc>
              <a:spcBef>
                <a:spcPct val="50000"/>
              </a:spcBef>
            </a:pPr>
            <a:r>
              <a:rPr kumimoji="1" lang="en-US" altLang="zh-CN" sz="2400" b="1" dirty="0" smtClean="0">
                <a:solidFill>
                  <a:srgbClr val="000066"/>
                </a:solidFill>
                <a:latin typeface="Times New Roman" pitchFamily="18" charset="0"/>
                <a:ea typeface="微软雅黑" pitchFamily="34" charset="-122"/>
                <a:cs typeface="Times New Roman" pitchFamily="18" charset="0"/>
              </a:rPr>
              <a:t>1</a:t>
            </a:r>
            <a:endParaRPr kumimoji="1" lang="en-US" altLang="zh-CN" sz="2400" b="1" dirty="0">
              <a:solidFill>
                <a:srgbClr val="000066"/>
              </a:solidFill>
              <a:latin typeface="Times New Roman" pitchFamily="18" charset="0"/>
              <a:ea typeface="微软雅黑" pitchFamily="34" charset="-122"/>
              <a:cs typeface="Times New Roman" pitchFamily="18" charset="0"/>
            </a:endParaRPr>
          </a:p>
        </p:txBody>
      </p:sp>
      <p:sp>
        <p:nvSpPr>
          <p:cNvPr id="2" name="Text Box 3"/>
          <p:cNvSpPr txBox="1">
            <a:spLocks noChangeArrowheads="1"/>
          </p:cNvSpPr>
          <p:nvPr/>
        </p:nvSpPr>
        <p:spPr bwMode="auto">
          <a:xfrm>
            <a:off x="198438" y="260648"/>
            <a:ext cx="8694042" cy="549275"/>
          </a:xfrm>
          <a:prstGeom prst="rect">
            <a:avLst/>
          </a:prstGeom>
          <a:noFill/>
          <a:ln w="9525" algn="ctr">
            <a:noFill/>
            <a:miter lim="800000"/>
            <a:headEnd/>
            <a:tailEnd/>
          </a:ln>
          <a:effectLst/>
        </p:spPr>
        <p:txBody>
          <a:bodyPr anchor="ctr"/>
          <a:lstStyle/>
          <a:p>
            <a:pPr>
              <a:defRPr/>
            </a:pPr>
            <a:r>
              <a:rPr lang="zh-CN" altLang="en-US" sz="2600" b="1" dirty="0" smtClean="0">
                <a:solidFill>
                  <a:srgbClr val="000066"/>
                </a:solidFill>
                <a:effectLst>
                  <a:outerShdw blurRad="38100" dist="38100" dir="2700000" algn="tl">
                    <a:srgbClr val="C0C0C0"/>
                  </a:outerShdw>
                </a:effectLst>
                <a:latin typeface="Times New Roman" pitchFamily="18" charset="0"/>
                <a:ea typeface="黑体" pitchFamily="49" charset="-122"/>
                <a:cs typeface="Times New Roman" pitchFamily="18" charset="0"/>
                <a:sym typeface="Symbol" pitchFamily="18" charset="2"/>
              </a:rPr>
              <a:t>大容量热电联产技术进步面临紧迫需求</a:t>
            </a:r>
            <a:endParaRPr lang="en-US" altLang="zh-CN" sz="2600" b="1" dirty="0">
              <a:solidFill>
                <a:srgbClr val="000066"/>
              </a:solidFill>
              <a:effectLst>
                <a:outerShdw blurRad="38100" dist="38100" dir="2700000" algn="tl">
                  <a:srgbClr val="C0C0C0"/>
                </a:outerShdw>
              </a:effectLst>
              <a:latin typeface="Times New Roman" pitchFamily="18" charset="0"/>
              <a:ea typeface="黑体" pitchFamily="49" charset="-122"/>
              <a:cs typeface="Times New Roman" pitchFamily="18" charset="0"/>
              <a:sym typeface="Symbol" pitchFamily="18" charset="2"/>
            </a:endParaRPr>
          </a:p>
        </p:txBody>
      </p:sp>
      <p:sp>
        <p:nvSpPr>
          <p:cNvPr id="3" name="AutoShape 9"/>
          <p:cNvSpPr>
            <a:spLocks noChangeArrowheads="1"/>
          </p:cNvSpPr>
          <p:nvPr/>
        </p:nvSpPr>
        <p:spPr bwMode="auto">
          <a:xfrm>
            <a:off x="7781952" y="284974"/>
            <a:ext cx="647700" cy="477805"/>
          </a:xfrm>
          <a:prstGeom prst="chevron">
            <a:avLst>
              <a:gd name="adj" fmla="val 30723"/>
            </a:avLst>
          </a:prstGeom>
          <a:solidFill>
            <a:srgbClr val="FF7111"/>
          </a:solidFill>
          <a:ln w="25400">
            <a:noFill/>
            <a:miter lim="800000"/>
            <a:headEnd/>
            <a:tailEnd/>
          </a:ln>
          <a:effectLst>
            <a:outerShdw dist="56796" dir="1593903" algn="ctr" rotWithShape="0">
              <a:srgbClr val="CC0000"/>
            </a:outerShdw>
          </a:effectLst>
        </p:spPr>
        <p:txBody>
          <a:bodyPr lIns="216000" tIns="72000" rIns="35994" bIns="72000" anchor="ctr">
            <a:spAutoFit/>
          </a:bodyPr>
          <a:lstStyle/>
          <a:p>
            <a:pPr>
              <a:lnSpc>
                <a:spcPct val="90000"/>
              </a:lnSpc>
              <a:spcBef>
                <a:spcPct val="50000"/>
              </a:spcBef>
            </a:pPr>
            <a:r>
              <a:rPr kumimoji="1" lang="en-US" altLang="zh-CN" sz="2400" b="1" dirty="0" smtClean="0">
                <a:solidFill>
                  <a:schemeClr val="bg1"/>
                </a:solidFill>
                <a:latin typeface="Times New Roman" pitchFamily="18" charset="0"/>
                <a:ea typeface="微软雅黑" pitchFamily="34" charset="-122"/>
                <a:cs typeface="Times New Roman" pitchFamily="18" charset="0"/>
              </a:rPr>
              <a:t>2</a:t>
            </a:r>
            <a:endParaRPr kumimoji="1" lang="en-US" altLang="zh-CN" sz="2400" b="1" dirty="0">
              <a:solidFill>
                <a:schemeClr val="bg1"/>
              </a:solidFill>
              <a:latin typeface="Times New Roman" pitchFamily="18" charset="0"/>
              <a:ea typeface="微软雅黑" pitchFamily="34" charset="-122"/>
              <a:cs typeface="Times New Roman" pitchFamily="18" charset="0"/>
            </a:endParaRPr>
          </a:p>
        </p:txBody>
      </p:sp>
      <p:sp>
        <p:nvSpPr>
          <p:cNvPr id="5" name="AutoShape 11"/>
          <p:cNvSpPr>
            <a:spLocks noChangeArrowheads="1"/>
          </p:cNvSpPr>
          <p:nvPr/>
        </p:nvSpPr>
        <p:spPr bwMode="auto">
          <a:xfrm>
            <a:off x="8353456" y="284974"/>
            <a:ext cx="647700" cy="477805"/>
          </a:xfrm>
          <a:prstGeom prst="chevron">
            <a:avLst>
              <a:gd name="adj" fmla="val 30723"/>
            </a:avLst>
          </a:prstGeom>
          <a:solidFill>
            <a:srgbClr val="99CCFF"/>
          </a:solidFill>
          <a:ln w="25400">
            <a:solidFill>
              <a:srgbClr val="99CCFF"/>
            </a:solidFill>
            <a:miter lim="800000"/>
            <a:headEnd/>
            <a:tailEnd/>
          </a:ln>
          <a:effectLst>
            <a:outerShdw dist="56796" dir="1593903" algn="ctr" rotWithShape="0">
              <a:srgbClr val="CC0000"/>
            </a:outerShdw>
          </a:effectLst>
        </p:spPr>
        <p:txBody>
          <a:bodyPr lIns="216000" tIns="72000" rIns="35994" bIns="72000" anchor="ctr">
            <a:spAutoFit/>
          </a:bodyPr>
          <a:lstStyle/>
          <a:p>
            <a:pPr algn="ctr">
              <a:lnSpc>
                <a:spcPct val="90000"/>
              </a:lnSpc>
              <a:spcBef>
                <a:spcPct val="50000"/>
              </a:spcBef>
            </a:pPr>
            <a:r>
              <a:rPr kumimoji="1" lang="en-US" altLang="zh-CN" sz="2400" b="1">
                <a:solidFill>
                  <a:srgbClr val="000066"/>
                </a:solidFill>
                <a:latin typeface="Times New Roman" pitchFamily="18" charset="0"/>
                <a:ea typeface="微软雅黑" pitchFamily="34" charset="-122"/>
                <a:cs typeface="Times New Roman" pitchFamily="18" charset="0"/>
              </a:rPr>
              <a:t>3</a:t>
            </a:r>
          </a:p>
        </p:txBody>
      </p:sp>
      <p:sp>
        <p:nvSpPr>
          <p:cNvPr id="9" name="TextBox 8"/>
          <p:cNvSpPr txBox="1"/>
          <p:nvPr/>
        </p:nvSpPr>
        <p:spPr>
          <a:xfrm>
            <a:off x="6156176" y="3933056"/>
            <a:ext cx="2448272" cy="400110"/>
          </a:xfrm>
          <a:prstGeom prst="rect">
            <a:avLst/>
          </a:prstGeom>
          <a:noFill/>
        </p:spPr>
        <p:txBody>
          <a:bodyPr wrap="square" rtlCol="0">
            <a:spAutoFit/>
          </a:bodyPr>
          <a:lstStyle/>
          <a:p>
            <a:pPr marL="0" lvl="1" algn="ctr"/>
            <a:r>
              <a:rPr lang="zh-CN" altLang="en-US" sz="2000" b="1" dirty="0" smtClean="0">
                <a:latin typeface="楷体" pitchFamily="49" charset="-122"/>
                <a:ea typeface="楷体" pitchFamily="49" charset="-122"/>
              </a:rPr>
              <a:t>热泵供热系统图</a:t>
            </a:r>
            <a:endParaRPr lang="en-US" altLang="zh-CN" sz="2000" b="1" dirty="0" smtClean="0">
              <a:latin typeface="楷体" pitchFamily="49" charset="-122"/>
              <a:ea typeface="楷体" pitchFamily="49" charset="-122"/>
            </a:endParaRPr>
          </a:p>
        </p:txBody>
      </p:sp>
      <p:sp>
        <p:nvSpPr>
          <p:cNvPr id="10" name="TextBox 9"/>
          <p:cNvSpPr txBox="1"/>
          <p:nvPr/>
        </p:nvSpPr>
        <p:spPr>
          <a:xfrm>
            <a:off x="251520" y="980728"/>
            <a:ext cx="5249174" cy="461665"/>
          </a:xfrm>
          <a:prstGeom prst="rect">
            <a:avLst/>
          </a:prstGeom>
          <a:noFill/>
        </p:spPr>
        <p:txBody>
          <a:bodyPr wrap="square" rtlCol="0">
            <a:spAutoFit/>
          </a:bodyPr>
          <a:lstStyle/>
          <a:p>
            <a:pPr marL="360363" lvl="1" indent="-360363">
              <a:buFont typeface="Wingdings" pitchFamily="2" charset="2"/>
              <a:buChar char="Ø"/>
            </a:pPr>
            <a:r>
              <a:rPr lang="zh-CN" altLang="en-US" sz="2400" dirty="0" smtClean="0">
                <a:effectLst>
                  <a:outerShdw blurRad="38100" dist="38100" dir="2700000" algn="tl">
                    <a:srgbClr val="000000">
                      <a:alpha val="43137"/>
                    </a:srgbClr>
                  </a:outerShdw>
                </a:effectLst>
                <a:latin typeface="Times New Roman" pitchFamily="18" charset="0"/>
                <a:ea typeface="黑体" pitchFamily="2" charset="-122"/>
                <a:cs typeface="Times New Roman" pitchFamily="18" charset="0"/>
              </a:rPr>
              <a:t>汽轮机余热部分利用</a:t>
            </a:r>
            <a:r>
              <a:rPr lang="en-US" altLang="zh-CN" sz="2400" dirty="0" smtClean="0">
                <a:effectLst>
                  <a:outerShdw blurRad="38100" dist="38100" dir="2700000" algn="tl">
                    <a:srgbClr val="000000">
                      <a:alpha val="43137"/>
                    </a:srgbClr>
                  </a:outerShdw>
                </a:effectLst>
                <a:latin typeface="Times New Roman" pitchFamily="18" charset="0"/>
                <a:ea typeface="黑体" pitchFamily="2" charset="-122"/>
                <a:cs typeface="Times New Roman" pitchFamily="18" charset="0"/>
              </a:rPr>
              <a:t>-</a:t>
            </a:r>
            <a:r>
              <a:rPr lang="zh-CN" altLang="en-US" sz="2400" dirty="0" smtClean="0">
                <a:solidFill>
                  <a:srgbClr val="FF0000"/>
                </a:solidFill>
                <a:effectLst>
                  <a:outerShdw blurRad="38100" dist="38100" dir="2700000" algn="tl">
                    <a:srgbClr val="000000">
                      <a:alpha val="43137"/>
                    </a:srgbClr>
                  </a:outerShdw>
                </a:effectLst>
                <a:latin typeface="Times New Roman" pitchFamily="18" charset="0"/>
                <a:ea typeface="黑体" pitchFamily="2" charset="-122"/>
                <a:cs typeface="Times New Roman" pitchFamily="18" charset="0"/>
              </a:rPr>
              <a:t>热泵供热技术</a:t>
            </a:r>
            <a:endParaRPr lang="en-US" altLang="zh-CN" sz="2400" dirty="0" smtClean="0">
              <a:solidFill>
                <a:srgbClr val="FF0000"/>
              </a:solidFill>
              <a:effectLst>
                <a:outerShdw blurRad="38100" dist="38100" dir="2700000" algn="tl">
                  <a:srgbClr val="000000">
                    <a:alpha val="43137"/>
                  </a:srgbClr>
                </a:outerShdw>
              </a:effectLst>
              <a:latin typeface="Times New Roman" pitchFamily="18" charset="0"/>
              <a:ea typeface="黑体" pitchFamily="2" charset="-122"/>
              <a:cs typeface="Times New Roman" pitchFamily="18" charset="0"/>
            </a:endParaRPr>
          </a:p>
        </p:txBody>
      </p:sp>
      <p:sp>
        <p:nvSpPr>
          <p:cNvPr id="11" name="矩形 10"/>
          <p:cNvSpPr/>
          <p:nvPr/>
        </p:nvSpPr>
        <p:spPr>
          <a:xfrm>
            <a:off x="251520" y="1643050"/>
            <a:ext cx="4891984" cy="2459135"/>
          </a:xfrm>
          <a:prstGeom prst="rect">
            <a:avLst/>
          </a:prstGeom>
        </p:spPr>
        <p:txBody>
          <a:bodyPr wrap="square">
            <a:spAutoFit/>
          </a:bodyPr>
          <a:lstStyle/>
          <a:p>
            <a:pPr marL="357188" lvl="0" indent="-357188" algn="just">
              <a:lnSpc>
                <a:spcPct val="120000"/>
              </a:lnSpc>
              <a:spcBef>
                <a:spcPts val="600"/>
              </a:spcBef>
              <a:buBlip>
                <a:blip r:embed="rId2"/>
              </a:buBlip>
              <a:defRPr/>
            </a:pPr>
            <a:r>
              <a:rPr lang="zh-CN" altLang="en-US" sz="2200" b="1" dirty="0">
                <a:effectLst>
                  <a:outerShdw blurRad="38100" dist="38100" dir="2700000" algn="tl">
                    <a:srgbClr val="FFFFFF"/>
                  </a:outerShdw>
                </a:effectLst>
                <a:latin typeface="Times New Roman" pitchFamily="18" charset="0"/>
                <a:ea typeface="黑体" pitchFamily="49" charset="-122"/>
                <a:cs typeface="Times New Roman" pitchFamily="18" charset="0"/>
              </a:rPr>
              <a:t>主要</a:t>
            </a:r>
            <a:r>
              <a:rPr lang="zh-CN" altLang="en-US" sz="2200" b="1" dirty="0" smtClean="0">
                <a:effectLst>
                  <a:outerShdw blurRad="38100" dist="38100" dir="2700000" algn="tl">
                    <a:srgbClr val="FFFFFF"/>
                  </a:outerShdw>
                </a:effectLst>
                <a:latin typeface="Times New Roman" pitchFamily="18" charset="0"/>
                <a:ea typeface="黑体" pitchFamily="49" charset="-122"/>
                <a:cs typeface="Times New Roman" pitchFamily="18" charset="0"/>
              </a:rPr>
              <a:t>优势</a:t>
            </a:r>
            <a:r>
              <a:rPr lang="en-US" altLang="zh-CN" sz="22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    </a:t>
            </a:r>
            <a:r>
              <a:rPr lang="zh-CN" altLang="en-US"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供热能力增大，可部分利用汽轮机低品位的余热。</a:t>
            </a:r>
            <a:endParaRPr lang="en-US" altLang="zh-CN" sz="2000" dirty="0" smtClean="0">
              <a:effectLst>
                <a:outerShdw blurRad="38100" dist="38100" dir="2700000" algn="tl">
                  <a:srgbClr val="FFFFFF"/>
                </a:outerShdw>
              </a:effectLst>
              <a:latin typeface="Times New Roman" pitchFamily="18" charset="0"/>
              <a:ea typeface="黑体" pitchFamily="49" charset="-122"/>
              <a:cs typeface="Times New Roman" pitchFamily="18" charset="0"/>
            </a:endParaRPr>
          </a:p>
          <a:p>
            <a:pPr marL="357188" indent="-357188" algn="just">
              <a:lnSpc>
                <a:spcPct val="120000"/>
              </a:lnSpc>
              <a:spcBef>
                <a:spcPts val="600"/>
              </a:spcBef>
              <a:buBlip>
                <a:blip r:embed="rId2"/>
              </a:buBlip>
              <a:defRPr/>
            </a:pPr>
            <a:r>
              <a:rPr lang="zh-CN" altLang="en-US" sz="2200" b="1" dirty="0" smtClean="0">
                <a:effectLst>
                  <a:outerShdw blurRad="38100" dist="38100" dir="2700000" algn="tl">
                    <a:srgbClr val="FFFFFF"/>
                  </a:outerShdw>
                </a:effectLst>
                <a:latin typeface="Times New Roman" pitchFamily="18" charset="0"/>
                <a:ea typeface="黑体" pitchFamily="49" charset="-122"/>
                <a:cs typeface="Times New Roman" pitchFamily="18" charset="0"/>
              </a:rPr>
              <a:t>存在问题</a:t>
            </a:r>
            <a:r>
              <a:rPr lang="en-US" altLang="zh-CN" sz="22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    </a:t>
            </a:r>
            <a:r>
              <a:rPr lang="zh-CN" altLang="en-US" sz="2000" b="1" dirty="0" smtClean="0">
                <a:solidFill>
                  <a:srgbClr val="FF0000"/>
                </a:solidFill>
                <a:effectLst>
                  <a:outerShdw blurRad="38100" dist="38100" dir="2700000" algn="tl">
                    <a:srgbClr val="FFFFFF"/>
                  </a:outerShdw>
                </a:effectLst>
                <a:latin typeface="Times New Roman" pitchFamily="18" charset="0"/>
                <a:ea typeface="黑体" pitchFamily="49" charset="-122"/>
                <a:cs typeface="Times New Roman" pitchFamily="18" charset="0"/>
              </a:rPr>
              <a:t>需要大量高品位抽汽</a:t>
            </a:r>
            <a:r>
              <a:rPr lang="zh-CN" altLang="en-US"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作为驱动和尖峰加热；发电功率损失大、火用效率低；</a:t>
            </a:r>
            <a:r>
              <a:rPr lang="zh-CN" altLang="en-US" sz="2000" b="1" dirty="0" smtClean="0">
                <a:solidFill>
                  <a:srgbClr val="FF0000"/>
                </a:solidFill>
                <a:effectLst>
                  <a:outerShdw blurRad="38100" dist="38100" dir="2700000" algn="tl">
                    <a:srgbClr val="FFFFFF"/>
                  </a:outerShdw>
                </a:effectLst>
                <a:latin typeface="Times New Roman" pitchFamily="18" charset="0"/>
                <a:ea typeface="黑体" pitchFamily="49" charset="-122"/>
                <a:cs typeface="Times New Roman" pitchFamily="18" charset="0"/>
              </a:rPr>
              <a:t>系统复杂</a:t>
            </a:r>
            <a:r>
              <a:rPr lang="zh-CN" altLang="en-US"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；投资很大、设备寿命短，一般不到</a:t>
            </a:r>
            <a:r>
              <a:rPr lang="en-US" altLang="zh-CN"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10</a:t>
            </a:r>
            <a:r>
              <a:rPr lang="zh-CN" altLang="en-US" sz="20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年时间。</a:t>
            </a:r>
            <a:endParaRPr lang="en-US" altLang="zh-CN" sz="2000" dirty="0">
              <a:effectLst>
                <a:outerShdw blurRad="38100" dist="38100" dir="2700000" algn="tl">
                  <a:srgbClr val="FFFFFF"/>
                </a:outerShdw>
              </a:effectLst>
              <a:latin typeface="Times New Roman" pitchFamily="18" charset="0"/>
              <a:ea typeface="黑体" pitchFamily="49" charset="-122"/>
              <a:cs typeface="Times New Roman" pitchFamily="18" charset="0"/>
            </a:endParaRPr>
          </a:p>
        </p:txBody>
      </p:sp>
      <p:pic>
        <p:nvPicPr>
          <p:cNvPr id="14" name="Picture 3"/>
          <p:cNvPicPr/>
          <p:nvPr/>
        </p:nvPicPr>
        <p:blipFill>
          <a:blip r:embed="rId3" cstate="print"/>
          <a:srcRect/>
          <a:stretch>
            <a:fillRect/>
          </a:stretch>
        </p:blipFill>
        <p:spPr bwMode="auto">
          <a:xfrm>
            <a:off x="5286380" y="980728"/>
            <a:ext cx="3857620" cy="237683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28596" y="1785927"/>
            <a:ext cx="8286808" cy="1446550"/>
          </a:xfrm>
          <a:prstGeom prst="rect">
            <a:avLst/>
          </a:prstGeom>
        </p:spPr>
        <p:txBody>
          <a:bodyPr wrap="square">
            <a:spAutoFit/>
          </a:bodyPr>
          <a:lstStyle/>
          <a:p>
            <a:pPr marL="360363" indent="-360363">
              <a:buBlip>
                <a:blip r:embed="rId2"/>
              </a:buBlip>
            </a:pPr>
            <a:r>
              <a:rPr lang="zh-CN" altLang="en-US" sz="22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目前热电联产的主要问题：一是设计热网供水温度高达</a:t>
            </a:r>
            <a:r>
              <a:rPr lang="en-US" altLang="zh-CN" sz="22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110-150</a:t>
            </a:r>
            <a:r>
              <a:rPr lang="zh-CN" altLang="en-US" sz="22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℃，实际运行温度</a:t>
            </a:r>
            <a:r>
              <a:rPr lang="en-US" altLang="zh-CN" sz="22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90-110</a:t>
            </a:r>
            <a:r>
              <a:rPr lang="zh-CN" altLang="en-US" sz="22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℃；二是热源参数偏高、一般加热蒸汽温度达到</a:t>
            </a:r>
            <a:r>
              <a:rPr lang="en-US" altLang="zh-CN" sz="22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240℃—350℃</a:t>
            </a:r>
            <a:r>
              <a:rPr lang="zh-CN" altLang="en-US" sz="22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、蒸汽压力</a:t>
            </a:r>
            <a:r>
              <a:rPr lang="en-US" altLang="zh-CN" sz="22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0.3—1.0MPa</a:t>
            </a:r>
            <a:r>
              <a:rPr lang="zh-CN" altLang="en-US" sz="22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，热源温度高于供水温度</a:t>
            </a:r>
            <a:r>
              <a:rPr lang="en-US" altLang="zh-CN" sz="22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100—200℃</a:t>
            </a:r>
            <a:r>
              <a:rPr lang="zh-CN" altLang="en-US" sz="2200" dirty="0" smtClean="0">
                <a:effectLst>
                  <a:outerShdw blurRad="38100" dist="38100" dir="2700000" algn="tl">
                    <a:srgbClr val="FFFFFF"/>
                  </a:outerShdw>
                </a:effectLst>
                <a:latin typeface="Times New Roman" pitchFamily="18" charset="0"/>
                <a:ea typeface="黑体" pitchFamily="49" charset="-122"/>
                <a:cs typeface="Times New Roman" pitchFamily="18" charset="0"/>
              </a:rPr>
              <a:t>，造成㶲损失大。</a:t>
            </a:r>
            <a:endParaRPr lang="en-US" altLang="zh-CN" sz="2200" dirty="0" smtClean="0">
              <a:effectLst>
                <a:outerShdw blurRad="38100" dist="38100" dir="2700000" algn="tl">
                  <a:srgbClr val="FFFFFF"/>
                </a:outerShdw>
              </a:effectLst>
              <a:latin typeface="Times New Roman" pitchFamily="18" charset="0"/>
              <a:ea typeface="黑体" pitchFamily="49" charset="-122"/>
              <a:cs typeface="Times New Roman" pitchFamily="18" charset="0"/>
            </a:endParaRPr>
          </a:p>
        </p:txBody>
      </p:sp>
      <p:sp>
        <p:nvSpPr>
          <p:cNvPr id="16" name="Text Box 3"/>
          <p:cNvSpPr txBox="1">
            <a:spLocks noChangeArrowheads="1"/>
          </p:cNvSpPr>
          <p:nvPr/>
        </p:nvSpPr>
        <p:spPr bwMode="auto">
          <a:xfrm>
            <a:off x="198438" y="260648"/>
            <a:ext cx="8694042" cy="549275"/>
          </a:xfrm>
          <a:prstGeom prst="rect">
            <a:avLst/>
          </a:prstGeom>
          <a:noFill/>
          <a:ln w="9525" algn="ctr">
            <a:noFill/>
            <a:miter lim="800000"/>
            <a:headEnd/>
            <a:tailEnd/>
          </a:ln>
          <a:effectLst/>
        </p:spPr>
        <p:txBody>
          <a:bodyPr anchor="ctr"/>
          <a:lstStyle/>
          <a:p>
            <a:pPr>
              <a:defRPr/>
            </a:pPr>
            <a:r>
              <a:rPr lang="zh-CN" altLang="en-US" sz="2600" b="1" dirty="0" smtClean="0">
                <a:solidFill>
                  <a:srgbClr val="000066"/>
                </a:solidFill>
                <a:effectLst>
                  <a:outerShdw blurRad="38100" dist="38100" dir="2700000" algn="tl">
                    <a:srgbClr val="C0C0C0"/>
                  </a:outerShdw>
                </a:effectLst>
                <a:latin typeface="Times New Roman" pitchFamily="18" charset="0"/>
                <a:ea typeface="黑体" pitchFamily="49" charset="-122"/>
                <a:cs typeface="Times New Roman" pitchFamily="18" charset="0"/>
                <a:sym typeface="Symbol" pitchFamily="18" charset="2"/>
              </a:rPr>
              <a:t>低位能分级加热技术应运而生</a:t>
            </a:r>
            <a:endParaRPr lang="en-US" altLang="zh-CN" sz="2600" b="1" dirty="0">
              <a:solidFill>
                <a:srgbClr val="000066"/>
              </a:solidFill>
              <a:effectLst>
                <a:outerShdw blurRad="38100" dist="38100" dir="2700000" algn="tl">
                  <a:srgbClr val="C0C0C0"/>
                </a:outerShdw>
              </a:effectLst>
              <a:latin typeface="Times New Roman" pitchFamily="18" charset="0"/>
              <a:ea typeface="黑体" pitchFamily="49" charset="-122"/>
              <a:cs typeface="Times New Roman" pitchFamily="18" charset="0"/>
              <a:sym typeface="Symbol" pitchFamily="18" charset="2"/>
            </a:endParaRPr>
          </a:p>
        </p:txBody>
      </p:sp>
      <p:sp>
        <p:nvSpPr>
          <p:cNvPr id="18" name="AutoShape 24"/>
          <p:cNvSpPr>
            <a:spLocks noChangeArrowheads="1"/>
          </p:cNvSpPr>
          <p:nvPr/>
        </p:nvSpPr>
        <p:spPr bwMode="gray">
          <a:xfrm>
            <a:off x="323528" y="980729"/>
            <a:ext cx="8568952" cy="792088"/>
          </a:xfrm>
          <a:prstGeom prst="roundRect">
            <a:avLst>
              <a:gd name="adj" fmla="val 11921"/>
            </a:avLst>
          </a:prstGeom>
          <a:gradFill rotWithShape="1">
            <a:gsLst>
              <a:gs pos="0">
                <a:srgbClr val="FE0000"/>
              </a:gs>
              <a:gs pos="100000">
                <a:srgbClr val="C40000"/>
              </a:gs>
            </a:gsLst>
            <a:lin ang="5400000" scaled="1"/>
          </a:gradFill>
          <a:ln w="38100">
            <a:solidFill>
              <a:schemeClr val="bg1"/>
            </a:solidFill>
            <a:round/>
            <a:headEnd/>
            <a:tailEnd/>
          </a:ln>
        </p:spPr>
        <p:txBody>
          <a:bodyPr wrap="none" anchor="ctr"/>
          <a:lstStyle/>
          <a:p>
            <a:pPr algn="ctr">
              <a:defRPr/>
            </a:pPr>
            <a:endParaRPr lang="zh-CN" altLang="en-US" sz="2600" b="1">
              <a:solidFill>
                <a:srgbClr val="00FF00"/>
              </a:solidFill>
              <a:effectLst>
                <a:outerShdw blurRad="38100" dist="38100" dir="2700000" algn="tl">
                  <a:srgbClr val="000000"/>
                </a:outerShdw>
              </a:effectLst>
              <a:ea typeface="黑体" pitchFamily="49" charset="-122"/>
            </a:endParaRPr>
          </a:p>
        </p:txBody>
      </p:sp>
      <p:sp>
        <p:nvSpPr>
          <p:cNvPr id="19" name="TextBox 22"/>
          <p:cNvSpPr txBox="1">
            <a:spLocks noChangeArrowheads="1"/>
          </p:cNvSpPr>
          <p:nvPr/>
        </p:nvSpPr>
        <p:spPr bwMode="auto">
          <a:xfrm>
            <a:off x="511299" y="1124744"/>
            <a:ext cx="8021141" cy="461665"/>
          </a:xfrm>
          <a:prstGeom prst="rect">
            <a:avLst/>
          </a:prstGeom>
          <a:noFill/>
          <a:ln w="9525">
            <a:noFill/>
            <a:miter lim="800000"/>
            <a:headEnd/>
            <a:tailEnd/>
          </a:ln>
        </p:spPr>
        <p:txBody>
          <a:bodyPr wrap="square">
            <a:spAutoFit/>
          </a:bodyPr>
          <a:lstStyle/>
          <a:p>
            <a:r>
              <a:rPr kumimoji="1" lang="zh-CN" altLang="en-US" sz="2400" b="1" dirty="0" smtClean="0">
                <a:solidFill>
                  <a:schemeClr val="bg1"/>
                </a:solidFill>
                <a:latin typeface="黑体" pitchFamily="49" charset="-122"/>
                <a:ea typeface="黑体" pitchFamily="49" charset="-122"/>
              </a:rPr>
              <a:t>热电联产在</a:t>
            </a:r>
            <a:r>
              <a:rPr kumimoji="1" lang="zh-CN" altLang="en-US" sz="2400" b="1" dirty="0" smtClean="0">
                <a:solidFill>
                  <a:srgbClr val="FFFF00"/>
                </a:solidFill>
                <a:latin typeface="黑体" pitchFamily="49" charset="-122"/>
                <a:ea typeface="黑体" pitchFamily="49" charset="-122"/>
              </a:rPr>
              <a:t>热源</a:t>
            </a:r>
            <a:r>
              <a:rPr kumimoji="1" lang="zh-CN" altLang="en-US" sz="2400" b="1" dirty="0" smtClean="0">
                <a:solidFill>
                  <a:schemeClr val="bg1"/>
                </a:solidFill>
                <a:latin typeface="黑体" pitchFamily="49" charset="-122"/>
                <a:ea typeface="黑体" pitchFamily="49" charset="-122"/>
              </a:rPr>
              <a:t>侧，存在巨大的</a:t>
            </a:r>
            <a:r>
              <a:rPr kumimoji="1" lang="zh-CN" altLang="en-US" sz="2400" b="1" dirty="0" smtClean="0">
                <a:solidFill>
                  <a:srgbClr val="FFFF00"/>
                </a:solidFill>
                <a:latin typeface="黑体" pitchFamily="49" charset="-122"/>
                <a:ea typeface="黑体" pitchFamily="49" charset="-122"/>
              </a:rPr>
              <a:t>节能潜力</a:t>
            </a:r>
            <a:endParaRPr kumimoji="1" lang="zh-CN" altLang="en-US" sz="2400" b="1" dirty="0">
              <a:solidFill>
                <a:srgbClr val="FFFF00"/>
              </a:solidFill>
              <a:latin typeface="黑体" pitchFamily="49" charset="-122"/>
              <a:ea typeface="黑体" pitchFamily="49" charset="-122"/>
            </a:endParaRPr>
          </a:p>
        </p:txBody>
      </p:sp>
      <p:sp>
        <p:nvSpPr>
          <p:cNvPr id="7" name="AutoShape 10"/>
          <p:cNvSpPr>
            <a:spLocks noChangeArrowheads="1"/>
          </p:cNvSpPr>
          <p:nvPr/>
        </p:nvSpPr>
        <p:spPr bwMode="auto">
          <a:xfrm>
            <a:off x="6876256" y="188640"/>
            <a:ext cx="647700" cy="477805"/>
          </a:xfrm>
          <a:prstGeom prst="chevron">
            <a:avLst>
              <a:gd name="adj" fmla="val 30723"/>
            </a:avLst>
          </a:prstGeom>
          <a:solidFill>
            <a:srgbClr val="99CCFF"/>
          </a:solidFill>
          <a:ln w="25400">
            <a:solidFill>
              <a:srgbClr val="99CCFF"/>
            </a:solidFill>
            <a:miter lim="800000"/>
            <a:headEnd/>
            <a:tailEnd/>
          </a:ln>
          <a:effectLst>
            <a:outerShdw dist="56796" dir="1593903" algn="ctr" rotWithShape="0">
              <a:srgbClr val="CC0000"/>
            </a:outerShdw>
          </a:effectLst>
        </p:spPr>
        <p:txBody>
          <a:bodyPr lIns="216000" tIns="72000" rIns="35994" bIns="72000" anchor="ctr">
            <a:spAutoFit/>
          </a:bodyPr>
          <a:lstStyle/>
          <a:p>
            <a:pPr algn="ctr">
              <a:lnSpc>
                <a:spcPct val="90000"/>
              </a:lnSpc>
              <a:spcBef>
                <a:spcPct val="50000"/>
              </a:spcBef>
            </a:pPr>
            <a:r>
              <a:rPr kumimoji="1" lang="en-US" altLang="zh-CN" sz="2400" b="1" dirty="0" smtClean="0">
                <a:solidFill>
                  <a:srgbClr val="000066"/>
                </a:solidFill>
                <a:latin typeface="Times New Roman" pitchFamily="18" charset="0"/>
                <a:ea typeface="微软雅黑" pitchFamily="34" charset="-122"/>
                <a:cs typeface="Times New Roman" pitchFamily="18" charset="0"/>
              </a:rPr>
              <a:t>1</a:t>
            </a:r>
            <a:endParaRPr kumimoji="1" lang="en-US" altLang="zh-CN" sz="2400" b="1" dirty="0">
              <a:solidFill>
                <a:srgbClr val="000066"/>
              </a:solidFill>
              <a:latin typeface="Times New Roman" pitchFamily="18" charset="0"/>
              <a:ea typeface="微软雅黑" pitchFamily="34" charset="-122"/>
              <a:cs typeface="Times New Roman" pitchFamily="18" charset="0"/>
            </a:endParaRPr>
          </a:p>
        </p:txBody>
      </p:sp>
      <p:sp>
        <p:nvSpPr>
          <p:cNvPr id="8" name="AutoShape 9"/>
          <p:cNvSpPr>
            <a:spLocks noChangeArrowheads="1"/>
          </p:cNvSpPr>
          <p:nvPr/>
        </p:nvSpPr>
        <p:spPr bwMode="auto">
          <a:xfrm>
            <a:off x="8028384" y="188640"/>
            <a:ext cx="647700" cy="477805"/>
          </a:xfrm>
          <a:prstGeom prst="chevron">
            <a:avLst>
              <a:gd name="adj" fmla="val 30723"/>
            </a:avLst>
          </a:prstGeom>
          <a:solidFill>
            <a:srgbClr val="FF7111"/>
          </a:solidFill>
          <a:ln w="25400">
            <a:noFill/>
            <a:miter lim="800000"/>
            <a:headEnd/>
            <a:tailEnd/>
          </a:ln>
          <a:effectLst>
            <a:outerShdw dist="56796" dir="1593903" algn="ctr" rotWithShape="0">
              <a:srgbClr val="CC0000"/>
            </a:outerShdw>
          </a:effectLst>
        </p:spPr>
        <p:txBody>
          <a:bodyPr lIns="216000" tIns="72000" rIns="35994" bIns="72000" anchor="ctr">
            <a:spAutoFit/>
          </a:bodyPr>
          <a:lstStyle/>
          <a:p>
            <a:pPr>
              <a:lnSpc>
                <a:spcPct val="90000"/>
              </a:lnSpc>
              <a:spcBef>
                <a:spcPct val="50000"/>
              </a:spcBef>
            </a:pPr>
            <a:r>
              <a:rPr kumimoji="1" lang="en-US" altLang="zh-CN" sz="2400" b="1" dirty="0" smtClean="0">
                <a:solidFill>
                  <a:schemeClr val="bg1"/>
                </a:solidFill>
                <a:latin typeface="Times New Roman" pitchFamily="18" charset="0"/>
                <a:ea typeface="微软雅黑" pitchFamily="34" charset="-122"/>
                <a:cs typeface="Times New Roman" pitchFamily="18" charset="0"/>
              </a:rPr>
              <a:t>3</a:t>
            </a:r>
            <a:endParaRPr kumimoji="1" lang="en-US" altLang="zh-CN" sz="2400" b="1" dirty="0">
              <a:solidFill>
                <a:schemeClr val="bg1"/>
              </a:solidFill>
              <a:latin typeface="Times New Roman" pitchFamily="18" charset="0"/>
              <a:ea typeface="微软雅黑" pitchFamily="34" charset="-122"/>
              <a:cs typeface="Times New Roman" pitchFamily="18" charset="0"/>
            </a:endParaRPr>
          </a:p>
        </p:txBody>
      </p:sp>
      <p:sp>
        <p:nvSpPr>
          <p:cNvPr id="9" name="AutoShape 11"/>
          <p:cNvSpPr>
            <a:spLocks noChangeArrowheads="1"/>
          </p:cNvSpPr>
          <p:nvPr/>
        </p:nvSpPr>
        <p:spPr bwMode="auto">
          <a:xfrm>
            <a:off x="7452320" y="188640"/>
            <a:ext cx="647700" cy="477805"/>
          </a:xfrm>
          <a:prstGeom prst="chevron">
            <a:avLst>
              <a:gd name="adj" fmla="val 30723"/>
            </a:avLst>
          </a:prstGeom>
          <a:solidFill>
            <a:srgbClr val="99CCFF"/>
          </a:solidFill>
          <a:ln w="25400">
            <a:solidFill>
              <a:srgbClr val="99CCFF"/>
            </a:solidFill>
            <a:miter lim="800000"/>
            <a:headEnd/>
            <a:tailEnd/>
          </a:ln>
          <a:effectLst>
            <a:outerShdw dist="56796" dir="1593903" algn="ctr" rotWithShape="0">
              <a:srgbClr val="CC0000"/>
            </a:outerShdw>
          </a:effectLst>
        </p:spPr>
        <p:txBody>
          <a:bodyPr lIns="216000" tIns="72000" rIns="35994" bIns="72000" anchor="ctr">
            <a:spAutoFit/>
          </a:bodyPr>
          <a:lstStyle/>
          <a:p>
            <a:pPr algn="ctr">
              <a:lnSpc>
                <a:spcPct val="90000"/>
              </a:lnSpc>
              <a:spcBef>
                <a:spcPct val="50000"/>
              </a:spcBef>
            </a:pPr>
            <a:r>
              <a:rPr kumimoji="1" lang="en-US" altLang="zh-CN" sz="2400" b="1" dirty="0" smtClean="0">
                <a:solidFill>
                  <a:srgbClr val="000066"/>
                </a:solidFill>
                <a:latin typeface="Times New Roman" pitchFamily="18" charset="0"/>
                <a:ea typeface="微软雅黑" pitchFamily="34" charset="-122"/>
                <a:cs typeface="Times New Roman" pitchFamily="18" charset="0"/>
              </a:rPr>
              <a:t>2</a:t>
            </a:r>
            <a:endParaRPr kumimoji="1" lang="en-US" altLang="zh-CN" sz="2400" b="1" dirty="0">
              <a:solidFill>
                <a:srgbClr val="000066"/>
              </a:solidFill>
              <a:latin typeface="Times New Roman" pitchFamily="18" charset="0"/>
              <a:ea typeface="微软雅黑" pitchFamily="34" charset="-122"/>
              <a:cs typeface="Times New Roman" pitchFamily="18" charset="0"/>
            </a:endParaRPr>
          </a:p>
        </p:txBody>
      </p:sp>
      <p:pic>
        <p:nvPicPr>
          <p:cNvPr id="12" name="Picture 15" descr="C:\Users\Administrator\Desktop\u=31513112,3341889153&amp;fm=21&amp;gp=0.jpg"/>
          <p:cNvPicPr>
            <a:picLocks noChangeAspect="1" noChangeArrowheads="1"/>
          </p:cNvPicPr>
          <p:nvPr/>
        </p:nvPicPr>
        <p:blipFill>
          <a:blip r:embed="rId3" cstate="print"/>
          <a:srcRect/>
          <a:stretch>
            <a:fillRect/>
          </a:stretch>
        </p:blipFill>
        <p:spPr bwMode="auto">
          <a:xfrm>
            <a:off x="500034" y="3500438"/>
            <a:ext cx="2808312" cy="3168352"/>
          </a:xfrm>
          <a:prstGeom prst="rect">
            <a:avLst/>
          </a:prstGeom>
          <a:noFill/>
        </p:spPr>
      </p:pic>
      <p:sp>
        <p:nvSpPr>
          <p:cNvPr id="17" name="圆角矩形 16"/>
          <p:cNvSpPr/>
          <p:nvPr/>
        </p:nvSpPr>
        <p:spPr>
          <a:xfrm>
            <a:off x="3857620" y="4429132"/>
            <a:ext cx="3929090" cy="114300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t>如何有效解决这个问题？</a:t>
            </a:r>
            <a:endParaRPr lang="zh-CN" altLang="en-US" sz="24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79512" y="332656"/>
            <a:ext cx="8694042" cy="549275"/>
          </a:xfrm>
          <a:prstGeom prst="rect">
            <a:avLst/>
          </a:prstGeom>
          <a:noFill/>
          <a:ln w="9525" algn="ctr">
            <a:noFill/>
            <a:miter lim="800000"/>
            <a:headEnd/>
            <a:tailEnd/>
          </a:ln>
          <a:effectLst/>
        </p:spPr>
        <p:txBody>
          <a:bodyPr anchor="ctr"/>
          <a:lstStyle/>
          <a:p>
            <a:pPr>
              <a:defRPr/>
            </a:pPr>
            <a:r>
              <a:rPr lang="en-US" altLang="zh-CN" sz="2600" b="1" dirty="0" smtClean="0">
                <a:solidFill>
                  <a:srgbClr val="000066"/>
                </a:solidFill>
                <a:effectLst>
                  <a:outerShdw blurRad="38100" dist="38100" dir="2700000" algn="tl">
                    <a:srgbClr val="C0C0C0"/>
                  </a:outerShdw>
                </a:effectLst>
                <a:latin typeface="Times New Roman" pitchFamily="18" charset="0"/>
                <a:ea typeface="黑体" pitchFamily="49" charset="-122"/>
                <a:cs typeface="Times New Roman" pitchFamily="18" charset="0"/>
                <a:sym typeface="Symbol" pitchFamily="18" charset="2"/>
              </a:rPr>
              <a:t>2</a:t>
            </a:r>
            <a:r>
              <a:rPr lang="zh-CN" altLang="en-US" sz="2600" b="1" dirty="0" smtClean="0">
                <a:solidFill>
                  <a:srgbClr val="000066"/>
                </a:solidFill>
                <a:effectLst>
                  <a:outerShdw blurRad="38100" dist="38100" dir="2700000" algn="tl">
                    <a:srgbClr val="C0C0C0"/>
                  </a:outerShdw>
                </a:effectLst>
                <a:latin typeface="Times New Roman" pitchFamily="18" charset="0"/>
                <a:ea typeface="黑体" pitchFamily="49" charset="-122"/>
                <a:cs typeface="Times New Roman" pitchFamily="18" charset="0"/>
                <a:sym typeface="Symbol" pitchFamily="18" charset="2"/>
              </a:rPr>
              <a:t>、节能原理</a:t>
            </a:r>
            <a:endParaRPr lang="en-US" altLang="zh-CN" sz="2600" b="1" dirty="0">
              <a:solidFill>
                <a:srgbClr val="000066"/>
              </a:solidFill>
              <a:effectLst>
                <a:outerShdw blurRad="38100" dist="38100" dir="2700000" algn="tl">
                  <a:srgbClr val="C0C0C0"/>
                </a:outerShdw>
              </a:effectLst>
              <a:latin typeface="Times New Roman" pitchFamily="18" charset="0"/>
              <a:ea typeface="黑体" pitchFamily="49" charset="-122"/>
              <a:cs typeface="Times New Roman" pitchFamily="18" charset="0"/>
              <a:sym typeface="Symbol" pitchFamily="18" charset="2"/>
            </a:endParaRPr>
          </a:p>
        </p:txBody>
      </p:sp>
      <p:sp>
        <p:nvSpPr>
          <p:cNvPr id="10" name="矩形 9"/>
          <p:cNvSpPr/>
          <p:nvPr/>
        </p:nvSpPr>
        <p:spPr>
          <a:xfrm>
            <a:off x="179512" y="980728"/>
            <a:ext cx="8964488" cy="369332"/>
          </a:xfrm>
          <a:prstGeom prst="rect">
            <a:avLst/>
          </a:prstGeom>
        </p:spPr>
        <p:txBody>
          <a:bodyPr wrap="square">
            <a:spAutoFit/>
          </a:bodyPr>
          <a:lstStyle/>
          <a:p>
            <a:pPr>
              <a:defRPr/>
            </a:pPr>
            <a:endParaRPr lang="en-US" altLang="zh-CN" dirty="0" smtClean="0">
              <a:latin typeface="Times New Roman" pitchFamily="18" charset="0"/>
              <a:cs typeface="Times New Roman" pitchFamily="18" charset="0"/>
            </a:endParaRPr>
          </a:p>
        </p:txBody>
      </p:sp>
      <p:sp>
        <p:nvSpPr>
          <p:cNvPr id="4" name="矩形 3"/>
          <p:cNvSpPr/>
          <p:nvPr/>
        </p:nvSpPr>
        <p:spPr>
          <a:xfrm>
            <a:off x="179512" y="980728"/>
            <a:ext cx="8856984" cy="712952"/>
          </a:xfrm>
          <a:prstGeom prst="rect">
            <a:avLst/>
          </a:prstGeom>
        </p:spPr>
        <p:txBody>
          <a:bodyPr wrap="square">
            <a:spAutoFit/>
          </a:bodyPr>
          <a:lstStyle/>
          <a:p>
            <a:pPr indent="720000">
              <a:lnSpc>
                <a:spcPct val="120000"/>
              </a:lnSpc>
            </a:pPr>
            <a:endParaRPr lang="en-US" altLang="zh-CN" dirty="0" smtClean="0">
              <a:latin typeface="仿宋_GB2312" pitchFamily="49" charset="-122"/>
              <a:ea typeface="仿宋_GB2312" pitchFamily="49" charset="-122"/>
            </a:endParaRPr>
          </a:p>
          <a:p>
            <a:pPr>
              <a:lnSpc>
                <a:spcPct val="120000"/>
              </a:lnSpc>
            </a:pPr>
            <a:endParaRPr lang="zh-CN" altLang="en-US" dirty="0">
              <a:solidFill>
                <a:srgbClr val="FF0000"/>
              </a:solidFill>
              <a:latin typeface="仿宋_GB2312" pitchFamily="49" charset="-122"/>
              <a:ea typeface="仿宋_GB2312" pitchFamily="49" charset="-122"/>
            </a:endParaRPr>
          </a:p>
        </p:txBody>
      </p:sp>
      <p:sp>
        <p:nvSpPr>
          <p:cNvPr id="5" name="Rectangle 3"/>
          <p:cNvSpPr>
            <a:spLocks noChangeArrowheads="1"/>
          </p:cNvSpPr>
          <p:nvPr/>
        </p:nvSpPr>
        <p:spPr bwMode="auto">
          <a:xfrm>
            <a:off x="457200" y="4267200"/>
            <a:ext cx="8382000" cy="369332"/>
          </a:xfrm>
          <a:prstGeom prst="rect">
            <a:avLst/>
          </a:prstGeom>
          <a:noFill/>
          <a:ln w="9525">
            <a:noFill/>
            <a:miter lim="800000"/>
            <a:headEnd/>
            <a:tailEnd/>
          </a:ln>
          <a:effectLst/>
        </p:spPr>
        <p:txBody>
          <a:bodyPr>
            <a:spAutoFit/>
          </a:bodyPr>
          <a:lstStyle/>
          <a:p>
            <a:pPr>
              <a:lnSpc>
                <a:spcPct val="100000"/>
              </a:lnSpc>
              <a:spcBef>
                <a:spcPct val="50000"/>
              </a:spcBef>
              <a:buClr>
                <a:schemeClr val="bg2"/>
              </a:buClr>
              <a:buFont typeface="Monotype Sorts" pitchFamily="2" charset="2"/>
              <a:buNone/>
            </a:pPr>
            <a:endParaRPr lang="zh-CN" altLang="en-US" dirty="0">
              <a:latin typeface="Tahoma" pitchFamily="34" charset="0"/>
            </a:endParaRPr>
          </a:p>
        </p:txBody>
      </p:sp>
      <p:sp>
        <p:nvSpPr>
          <p:cNvPr id="6" name="TextBox 5"/>
          <p:cNvSpPr txBox="1"/>
          <p:nvPr/>
        </p:nvSpPr>
        <p:spPr>
          <a:xfrm>
            <a:off x="467544" y="1268760"/>
            <a:ext cx="7776864" cy="5078313"/>
          </a:xfrm>
          <a:prstGeom prst="rect">
            <a:avLst/>
          </a:prstGeom>
          <a:noFill/>
        </p:spPr>
        <p:txBody>
          <a:bodyPr wrap="square" rtlCol="0">
            <a:spAutoFit/>
          </a:bodyPr>
          <a:lstStyle/>
          <a:p>
            <a:pPr>
              <a:lnSpc>
                <a:spcPct val="150000"/>
              </a:lnSpc>
            </a:pPr>
            <a:r>
              <a:rPr lang="zh-CN" altLang="en-US" b="1" dirty="0" smtClean="0">
                <a:solidFill>
                  <a:srgbClr val="FF0000"/>
                </a:solidFill>
                <a:latin typeface="仿宋_GB2312" pitchFamily="49" charset="-122"/>
                <a:ea typeface="仿宋_GB2312" pitchFamily="49" charset="-122"/>
              </a:rPr>
              <a:t>    热力学第一定律</a:t>
            </a:r>
            <a:r>
              <a:rPr lang="zh-CN" altLang="en-US" b="1" dirty="0" smtClean="0">
                <a:latin typeface="仿宋_GB2312" pitchFamily="49" charset="-122"/>
                <a:ea typeface="仿宋_GB2312" pitchFamily="49" charset="-122"/>
              </a:rPr>
              <a:t>把各种不同形式的能量的</a:t>
            </a:r>
            <a:r>
              <a:rPr lang="zh-CN" altLang="en-US" b="1" dirty="0" smtClean="0">
                <a:solidFill>
                  <a:srgbClr val="FF0000"/>
                </a:solidFill>
                <a:latin typeface="仿宋_GB2312" pitchFamily="49" charset="-122"/>
                <a:ea typeface="仿宋_GB2312" pitchFamily="49" charset="-122"/>
              </a:rPr>
              <a:t>数量</a:t>
            </a:r>
            <a:r>
              <a:rPr lang="zh-CN" altLang="en-US" b="1" dirty="0" smtClean="0">
                <a:latin typeface="仿宋_GB2312" pitchFamily="49" charset="-122"/>
                <a:ea typeface="仿宋_GB2312" pitchFamily="49" charset="-122"/>
              </a:rPr>
              <a:t>联系了起来说明不同形式的能量可以相互转换，且在转换中数量守恒。</a:t>
            </a:r>
            <a:endParaRPr lang="en-US" altLang="zh-CN" b="1" dirty="0" smtClean="0">
              <a:latin typeface="仿宋_GB2312" pitchFamily="49" charset="-122"/>
              <a:ea typeface="仿宋_GB2312" pitchFamily="49" charset="-122"/>
            </a:endParaRPr>
          </a:p>
          <a:p>
            <a:pPr>
              <a:lnSpc>
                <a:spcPct val="150000"/>
              </a:lnSpc>
            </a:pPr>
            <a:r>
              <a:rPr lang="zh-CN" altLang="en-US" b="1" dirty="0" smtClean="0">
                <a:solidFill>
                  <a:srgbClr val="FF0000"/>
                </a:solidFill>
                <a:latin typeface="仿宋_GB2312" pitchFamily="49" charset="-122"/>
                <a:ea typeface="仿宋_GB2312" pitchFamily="49" charset="-122"/>
              </a:rPr>
              <a:t>    热力学第二定律</a:t>
            </a:r>
            <a:r>
              <a:rPr lang="zh-CN" altLang="en-US" b="1" dirty="0" smtClean="0">
                <a:latin typeface="仿宋_GB2312" pitchFamily="49" charset="-122"/>
                <a:ea typeface="仿宋_GB2312" pitchFamily="49" charset="-122"/>
              </a:rPr>
              <a:t>进一步指出，不同形式能量的</a:t>
            </a:r>
            <a:r>
              <a:rPr lang="zh-CN" altLang="en-US" b="1" dirty="0" smtClean="0">
                <a:solidFill>
                  <a:srgbClr val="FF0000"/>
                </a:solidFill>
                <a:latin typeface="仿宋_GB2312" pitchFamily="49" charset="-122"/>
                <a:ea typeface="仿宋_GB2312" pitchFamily="49" charset="-122"/>
              </a:rPr>
              <a:t>品质</a:t>
            </a:r>
            <a:r>
              <a:rPr lang="zh-CN" altLang="en-US" b="1" dirty="0" smtClean="0">
                <a:latin typeface="仿宋_GB2312" pitchFamily="49" charset="-122"/>
                <a:ea typeface="仿宋_GB2312" pitchFamily="49" charset="-122"/>
              </a:rPr>
              <a:t>是不相同的，表现为转换为功的能力不同。因此，能量除了有量的多少外还有</a:t>
            </a:r>
            <a:r>
              <a:rPr lang="zh-CN" altLang="en-US" b="1" dirty="0" smtClean="0">
                <a:solidFill>
                  <a:srgbClr val="FF0000"/>
                </a:solidFill>
                <a:latin typeface="仿宋_GB2312" pitchFamily="49" charset="-122"/>
                <a:ea typeface="仿宋_GB2312" pitchFamily="49" charset="-122"/>
              </a:rPr>
              <a:t>品质的高低，</a:t>
            </a:r>
            <a:r>
              <a:rPr lang="zh-CN" altLang="en-US" b="1" dirty="0" smtClean="0">
                <a:solidFill>
                  <a:srgbClr val="FF0000"/>
                </a:solidFill>
              </a:rPr>
              <a:t>㶲</a:t>
            </a:r>
            <a:r>
              <a:rPr lang="zh-CN" altLang="en-US" b="1" dirty="0" smtClean="0">
                <a:solidFill>
                  <a:srgbClr val="FF0000"/>
                </a:solidFill>
                <a:latin typeface="仿宋_GB2312" pitchFamily="49" charset="-122"/>
                <a:ea typeface="仿宋_GB2312" pitchFamily="49" charset="-122"/>
              </a:rPr>
              <a:t>就是</a:t>
            </a:r>
            <a:r>
              <a:rPr lang="zh-CN" altLang="en-US" b="1" dirty="0" smtClean="0">
                <a:latin typeface="仿宋_GB2312" pitchFamily="49" charset="-122"/>
                <a:ea typeface="仿宋_GB2312" pitchFamily="49" charset="-122"/>
              </a:rPr>
              <a:t>衡量能量品质高低的指标。</a:t>
            </a:r>
            <a:endParaRPr lang="en-US" altLang="zh-CN" b="1" dirty="0" smtClean="0">
              <a:latin typeface="仿宋_GB2312" pitchFamily="49" charset="-122"/>
              <a:ea typeface="仿宋_GB2312" pitchFamily="49" charset="-122"/>
            </a:endParaRPr>
          </a:p>
          <a:p>
            <a:pPr>
              <a:lnSpc>
                <a:spcPct val="150000"/>
              </a:lnSpc>
              <a:spcBef>
                <a:spcPts val="0"/>
              </a:spcBef>
              <a:buClr>
                <a:schemeClr val="bg2"/>
              </a:buClr>
              <a:buFont typeface="Monotype Sorts" pitchFamily="2" charset="2"/>
              <a:buNone/>
            </a:pPr>
            <a:r>
              <a:rPr lang="zh-CN" altLang="en-US" b="1" dirty="0" smtClean="0">
                <a:solidFill>
                  <a:srgbClr val="FF0000"/>
                </a:solidFill>
              </a:rPr>
              <a:t>㶲</a:t>
            </a:r>
            <a:r>
              <a:rPr lang="zh-CN" altLang="en-US" b="1" dirty="0" smtClean="0">
                <a:solidFill>
                  <a:srgbClr val="FF0000"/>
                </a:solidFill>
                <a:latin typeface="仿宋_GB2312" pitchFamily="49" charset="-122"/>
                <a:ea typeface="仿宋_GB2312" pitchFamily="49" charset="-122"/>
                <a:sym typeface="Wingdings" pitchFamily="2" charset="2"/>
              </a:rPr>
              <a:t>（ </a:t>
            </a:r>
            <a:r>
              <a:rPr lang="en-US" altLang="zh-CN" b="1" dirty="0" err="1" smtClean="0">
                <a:solidFill>
                  <a:srgbClr val="FF0000"/>
                </a:solidFill>
                <a:latin typeface="仿宋_GB2312" pitchFamily="49" charset="-122"/>
                <a:ea typeface="仿宋_GB2312" pitchFamily="49" charset="-122"/>
              </a:rPr>
              <a:t>Exergy</a:t>
            </a:r>
            <a:r>
              <a:rPr lang="en-US" altLang="zh-CN" b="1" dirty="0" smtClean="0">
                <a:solidFill>
                  <a:srgbClr val="FF0000"/>
                </a:solidFill>
                <a:latin typeface="仿宋_GB2312" pitchFamily="49" charset="-122"/>
                <a:ea typeface="仿宋_GB2312" pitchFamily="49" charset="-122"/>
                <a:sym typeface="Wingdings" pitchFamily="2" charset="2"/>
              </a:rPr>
              <a:t> </a:t>
            </a:r>
            <a:r>
              <a:rPr lang="zh-CN" altLang="en-US" b="1" dirty="0" smtClean="0">
                <a:solidFill>
                  <a:srgbClr val="FF0000"/>
                </a:solidFill>
                <a:latin typeface="仿宋_GB2312" pitchFamily="49" charset="-122"/>
                <a:ea typeface="仿宋_GB2312" pitchFamily="49" charset="-122"/>
                <a:sym typeface="Wingdings" pitchFamily="2" charset="2"/>
              </a:rPr>
              <a:t>）：</a:t>
            </a:r>
            <a:endParaRPr lang="zh-CN" altLang="en-US" b="1" dirty="0" smtClean="0">
              <a:solidFill>
                <a:srgbClr val="FF0000"/>
              </a:solidFill>
              <a:latin typeface="仿宋_GB2312" pitchFamily="49" charset="-122"/>
              <a:ea typeface="仿宋_GB2312" pitchFamily="49" charset="-122"/>
            </a:endParaRPr>
          </a:p>
          <a:p>
            <a:pPr>
              <a:lnSpc>
                <a:spcPct val="150000"/>
              </a:lnSpc>
              <a:spcBef>
                <a:spcPts val="0"/>
              </a:spcBef>
              <a:buClr>
                <a:schemeClr val="bg2"/>
              </a:buClr>
              <a:buFont typeface="Monotype Sorts" pitchFamily="2" charset="2"/>
              <a:buNone/>
            </a:pPr>
            <a:r>
              <a:rPr lang="zh-CN" altLang="en-US" b="1" dirty="0" smtClean="0">
                <a:latin typeface="仿宋_GB2312" pitchFamily="49" charset="-122"/>
                <a:ea typeface="仿宋_GB2312" pitchFamily="49" charset="-122"/>
              </a:rPr>
              <a:t>    当系统由一任意状态可逆地变化到与给定环境相平衡的状态时可以做的最大理论功，称为</a:t>
            </a:r>
            <a:r>
              <a:rPr lang="zh-CN" altLang="en-US" b="1" dirty="0" smtClean="0"/>
              <a:t>㶲</a:t>
            </a:r>
            <a:r>
              <a:rPr lang="zh-CN" altLang="en-US" b="1" dirty="0" smtClean="0">
                <a:latin typeface="仿宋_GB2312" pitchFamily="49" charset="-122"/>
                <a:ea typeface="仿宋_GB2312" pitchFamily="49" charset="-122"/>
              </a:rPr>
              <a:t>。用</a:t>
            </a:r>
            <a:r>
              <a:rPr lang="en-US" altLang="zh-CN" b="1" dirty="0" smtClean="0">
                <a:latin typeface="仿宋_GB2312" pitchFamily="49" charset="-122"/>
                <a:ea typeface="仿宋_GB2312" pitchFamily="49" charset="-122"/>
              </a:rPr>
              <a:t>Ex</a:t>
            </a:r>
            <a:r>
              <a:rPr lang="zh-CN" altLang="en-US" b="1" dirty="0" smtClean="0">
                <a:latin typeface="仿宋_GB2312" pitchFamily="49" charset="-122"/>
                <a:ea typeface="仿宋_GB2312" pitchFamily="49" charset="-122"/>
              </a:rPr>
              <a:t>表示。</a:t>
            </a:r>
            <a:endParaRPr lang="en-US" altLang="zh-CN" b="1" dirty="0" smtClean="0">
              <a:latin typeface="仿宋_GB2312" pitchFamily="49" charset="-122"/>
              <a:ea typeface="仿宋_GB2312" pitchFamily="49" charset="-122"/>
            </a:endParaRPr>
          </a:p>
          <a:p>
            <a:pPr>
              <a:lnSpc>
                <a:spcPct val="150000"/>
              </a:lnSpc>
            </a:pPr>
            <a:r>
              <a:rPr lang="zh-CN" altLang="en-US" b="1" dirty="0" smtClean="0">
                <a:solidFill>
                  <a:srgbClr val="FF0000"/>
                </a:solidFill>
                <a:latin typeface="仿宋_GB2312" pitchFamily="49" charset="-122"/>
                <a:ea typeface="仿宋_GB2312" pitchFamily="49" charset="-122"/>
              </a:rPr>
              <a:t>“火无”（</a:t>
            </a:r>
            <a:r>
              <a:rPr lang="en-US" altLang="zh-CN" b="1" dirty="0" err="1" smtClean="0">
                <a:solidFill>
                  <a:srgbClr val="FF0000"/>
                </a:solidFill>
                <a:latin typeface="仿宋_GB2312" pitchFamily="49" charset="-122"/>
                <a:ea typeface="仿宋_GB2312" pitchFamily="49" charset="-122"/>
              </a:rPr>
              <a:t>Anergy</a:t>
            </a:r>
            <a:r>
              <a:rPr lang="zh-CN" altLang="en-US" b="1" dirty="0" smtClean="0">
                <a:solidFill>
                  <a:srgbClr val="FF0000"/>
                </a:solidFill>
                <a:latin typeface="仿宋_GB2312" pitchFamily="49" charset="-122"/>
                <a:ea typeface="仿宋_GB2312" pitchFamily="49" charset="-122"/>
              </a:rPr>
              <a:t>）：</a:t>
            </a:r>
          </a:p>
          <a:p>
            <a:pPr>
              <a:lnSpc>
                <a:spcPct val="150000"/>
              </a:lnSpc>
            </a:pPr>
            <a:r>
              <a:rPr lang="zh-CN" altLang="en-US" b="1" dirty="0" smtClean="0">
                <a:latin typeface="仿宋_GB2312" pitchFamily="49" charset="-122"/>
                <a:ea typeface="仿宋_GB2312" pitchFamily="49" charset="-122"/>
              </a:rPr>
              <a:t>    理论上不能转化为有用功的能量（不能转化为</a:t>
            </a:r>
            <a:r>
              <a:rPr lang="zh-CN" altLang="en-US" b="1" dirty="0" smtClean="0"/>
              <a:t>㶲</a:t>
            </a:r>
            <a:r>
              <a:rPr lang="zh-CN" altLang="en-US" b="1" dirty="0" smtClean="0">
                <a:latin typeface="仿宋_GB2312" pitchFamily="49" charset="-122"/>
                <a:ea typeface="仿宋_GB2312" pitchFamily="49" charset="-122"/>
              </a:rPr>
              <a:t>的能量）叫“火无”。用</a:t>
            </a:r>
            <a:r>
              <a:rPr lang="en-US" altLang="zh-CN" b="1" dirty="0" smtClean="0">
                <a:latin typeface="仿宋_GB2312" pitchFamily="49" charset="-122"/>
                <a:ea typeface="仿宋_GB2312" pitchFamily="49" charset="-122"/>
              </a:rPr>
              <a:t>An</a:t>
            </a:r>
            <a:r>
              <a:rPr lang="zh-CN" altLang="en-US" b="1" dirty="0" smtClean="0">
                <a:latin typeface="仿宋_GB2312" pitchFamily="49" charset="-122"/>
                <a:ea typeface="仿宋_GB2312" pitchFamily="49" charset="-122"/>
              </a:rPr>
              <a:t>表示。</a:t>
            </a:r>
            <a:endParaRPr lang="en-US" altLang="zh-CN" b="1" dirty="0" smtClean="0">
              <a:latin typeface="仿宋_GB2312" pitchFamily="49" charset="-122"/>
              <a:ea typeface="仿宋_GB2312" pitchFamily="49" charset="-122"/>
            </a:endParaRPr>
          </a:p>
          <a:p>
            <a:pPr>
              <a:lnSpc>
                <a:spcPct val="150000"/>
              </a:lnSpc>
            </a:pPr>
            <a:r>
              <a:rPr lang="zh-CN" altLang="en-US" b="1" dirty="0" smtClean="0">
                <a:latin typeface="仿宋_GB2312" pitchFamily="49" charset="-122"/>
                <a:ea typeface="仿宋_GB2312" pitchFamily="49" charset="-122"/>
              </a:rPr>
              <a:t>理论上所有能量都是由</a:t>
            </a:r>
            <a:r>
              <a:rPr lang="zh-CN" altLang="en-US" b="1" dirty="0" smtClean="0"/>
              <a:t>㶲</a:t>
            </a:r>
            <a:r>
              <a:rPr lang="zh-CN" altLang="en-US" b="1" dirty="0" smtClean="0">
                <a:latin typeface="仿宋_GB2312" pitchFamily="49" charset="-122"/>
                <a:ea typeface="仿宋_GB2312" pitchFamily="49" charset="-122"/>
              </a:rPr>
              <a:t>和“火无”两部分组成的。</a:t>
            </a:r>
            <a:endParaRPr lang="en-US" altLang="zh-CN" b="1" dirty="0" smtClean="0">
              <a:latin typeface="仿宋_GB2312" pitchFamily="49" charset="-122"/>
              <a:ea typeface="仿宋_GB2312" pitchFamily="49"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79512" y="332656"/>
            <a:ext cx="8694042" cy="549275"/>
          </a:xfrm>
          <a:prstGeom prst="rect">
            <a:avLst/>
          </a:prstGeom>
          <a:noFill/>
          <a:ln w="9525" algn="ctr">
            <a:noFill/>
            <a:miter lim="800000"/>
            <a:headEnd/>
            <a:tailEnd/>
          </a:ln>
          <a:effectLst/>
        </p:spPr>
        <p:txBody>
          <a:bodyPr anchor="ctr"/>
          <a:lstStyle/>
          <a:p>
            <a:pPr>
              <a:defRPr/>
            </a:pPr>
            <a:r>
              <a:rPr lang="en-US" altLang="zh-CN" sz="2600" b="1" dirty="0" smtClean="0">
                <a:solidFill>
                  <a:srgbClr val="000066"/>
                </a:solidFill>
                <a:effectLst>
                  <a:outerShdw blurRad="38100" dist="38100" dir="2700000" algn="tl">
                    <a:srgbClr val="C0C0C0"/>
                  </a:outerShdw>
                </a:effectLst>
                <a:latin typeface="Times New Roman" pitchFamily="18" charset="0"/>
                <a:ea typeface="黑体" pitchFamily="49" charset="-122"/>
                <a:cs typeface="Times New Roman" pitchFamily="18" charset="0"/>
                <a:sym typeface="Symbol" pitchFamily="18" charset="2"/>
              </a:rPr>
              <a:t>2</a:t>
            </a:r>
            <a:r>
              <a:rPr lang="zh-CN" altLang="en-US" sz="2600" b="1" dirty="0" smtClean="0">
                <a:solidFill>
                  <a:srgbClr val="000066"/>
                </a:solidFill>
                <a:effectLst>
                  <a:outerShdw blurRad="38100" dist="38100" dir="2700000" algn="tl">
                    <a:srgbClr val="C0C0C0"/>
                  </a:outerShdw>
                </a:effectLst>
                <a:latin typeface="Times New Roman" pitchFamily="18" charset="0"/>
                <a:ea typeface="黑体" pitchFamily="49" charset="-122"/>
                <a:cs typeface="Times New Roman" pitchFamily="18" charset="0"/>
                <a:sym typeface="Symbol" pitchFamily="18" charset="2"/>
              </a:rPr>
              <a:t>、节能原理</a:t>
            </a:r>
            <a:endParaRPr lang="en-US" altLang="zh-CN" sz="2600" b="1" dirty="0">
              <a:solidFill>
                <a:srgbClr val="000066"/>
              </a:solidFill>
              <a:effectLst>
                <a:outerShdw blurRad="38100" dist="38100" dir="2700000" algn="tl">
                  <a:srgbClr val="C0C0C0"/>
                </a:outerShdw>
              </a:effectLst>
              <a:latin typeface="Times New Roman" pitchFamily="18" charset="0"/>
              <a:ea typeface="黑体" pitchFamily="49" charset="-122"/>
              <a:cs typeface="Times New Roman" pitchFamily="18" charset="0"/>
              <a:sym typeface="Symbol" pitchFamily="18" charset="2"/>
            </a:endParaRPr>
          </a:p>
        </p:txBody>
      </p:sp>
      <p:sp>
        <p:nvSpPr>
          <p:cNvPr id="4" name="矩形 3"/>
          <p:cNvSpPr/>
          <p:nvPr/>
        </p:nvSpPr>
        <p:spPr>
          <a:xfrm>
            <a:off x="179512" y="980728"/>
            <a:ext cx="8856984" cy="712952"/>
          </a:xfrm>
          <a:prstGeom prst="rect">
            <a:avLst/>
          </a:prstGeom>
        </p:spPr>
        <p:txBody>
          <a:bodyPr wrap="square">
            <a:spAutoFit/>
          </a:bodyPr>
          <a:lstStyle/>
          <a:p>
            <a:pPr indent="720000">
              <a:lnSpc>
                <a:spcPct val="120000"/>
              </a:lnSpc>
            </a:pPr>
            <a:endParaRPr lang="en-US" altLang="zh-CN" dirty="0" smtClean="0">
              <a:latin typeface="仿宋_GB2312" pitchFamily="49" charset="-122"/>
              <a:ea typeface="仿宋_GB2312" pitchFamily="49" charset="-122"/>
            </a:endParaRPr>
          </a:p>
          <a:p>
            <a:pPr>
              <a:lnSpc>
                <a:spcPct val="120000"/>
              </a:lnSpc>
            </a:pPr>
            <a:endParaRPr lang="zh-CN" altLang="en-US" dirty="0">
              <a:solidFill>
                <a:srgbClr val="FF0000"/>
              </a:solidFill>
              <a:latin typeface="仿宋_GB2312" pitchFamily="49" charset="-122"/>
              <a:ea typeface="仿宋_GB2312" pitchFamily="49" charset="-122"/>
            </a:endParaRPr>
          </a:p>
        </p:txBody>
      </p:sp>
      <p:sp>
        <p:nvSpPr>
          <p:cNvPr id="20" name="Rectangle 11"/>
          <p:cNvSpPr>
            <a:spLocks noChangeArrowheads="1"/>
          </p:cNvSpPr>
          <p:nvPr/>
        </p:nvSpPr>
        <p:spPr bwMode="auto">
          <a:xfrm>
            <a:off x="539552" y="4725144"/>
            <a:ext cx="7416824" cy="432048"/>
          </a:xfrm>
          <a:prstGeom prst="rect">
            <a:avLst/>
          </a:prstGeom>
          <a:noFill/>
          <a:ln w="9525">
            <a:noFill/>
            <a:miter lim="800000"/>
            <a:headEnd/>
            <a:tailEnd/>
          </a:ln>
          <a:effectLst/>
        </p:spPr>
        <p:txBody>
          <a:bodyPr/>
          <a:lstStyle/>
          <a:p>
            <a:pPr marL="342900" indent="-342900">
              <a:lnSpc>
                <a:spcPct val="100000"/>
              </a:lnSpc>
              <a:spcBef>
                <a:spcPct val="20000"/>
              </a:spcBef>
              <a:buClr>
                <a:schemeClr val="hlink"/>
              </a:buClr>
              <a:buSzPct val="110000"/>
              <a:buFont typeface="Wingdings" pitchFamily="2" charset="2"/>
              <a:buNone/>
            </a:pPr>
            <a:r>
              <a:rPr lang="zh-CN" altLang="en-US" dirty="0" smtClean="0">
                <a:solidFill>
                  <a:srgbClr val="FF0000"/>
                </a:solidFill>
              </a:rPr>
              <a:t>  </a:t>
            </a:r>
            <a:endParaRPr lang="zh-CN" altLang="en-US" dirty="0">
              <a:solidFill>
                <a:srgbClr val="FF0000"/>
              </a:solidFill>
            </a:endParaRPr>
          </a:p>
        </p:txBody>
      </p:sp>
      <p:sp>
        <p:nvSpPr>
          <p:cNvPr id="12" name="TextBox 11"/>
          <p:cNvSpPr txBox="1"/>
          <p:nvPr/>
        </p:nvSpPr>
        <p:spPr>
          <a:xfrm>
            <a:off x="251520" y="1052736"/>
            <a:ext cx="8280920" cy="1477328"/>
          </a:xfrm>
          <a:prstGeom prst="rect">
            <a:avLst/>
          </a:prstGeom>
          <a:noFill/>
        </p:spPr>
        <p:txBody>
          <a:bodyPr wrap="square" rtlCol="0">
            <a:spAutoFit/>
          </a:bodyPr>
          <a:lstStyle/>
          <a:p>
            <a:r>
              <a:rPr lang="zh-CN" altLang="en-US" b="1" dirty="0" smtClean="0">
                <a:latin typeface="Times New Roman" pitchFamily="18" charset="0"/>
                <a:ea typeface="仿宋_GB2312" pitchFamily="49" charset="-122"/>
                <a:cs typeface="Times New Roman" pitchFamily="18" charset="0"/>
              </a:rPr>
              <a:t>热流</a:t>
            </a:r>
            <a:r>
              <a:rPr lang="zh-CN" altLang="en-US" b="1" dirty="0" smtClean="0"/>
              <a:t>㶲</a:t>
            </a:r>
            <a:r>
              <a:rPr lang="zh-CN" altLang="en-US" b="1" dirty="0" smtClean="0">
                <a:latin typeface="Times New Roman" pitchFamily="18" charset="0"/>
                <a:ea typeface="仿宋_GB2312" pitchFamily="49" charset="-122"/>
                <a:cs typeface="Times New Roman" pitchFamily="18" charset="0"/>
              </a:rPr>
              <a:t>算例：</a:t>
            </a:r>
            <a:endParaRPr lang="en-US" altLang="zh-CN" b="1" dirty="0" smtClean="0">
              <a:latin typeface="Times New Roman" pitchFamily="18" charset="0"/>
              <a:ea typeface="仿宋_GB2312" pitchFamily="49" charset="-122"/>
              <a:cs typeface="Times New Roman" pitchFamily="18" charset="0"/>
            </a:endParaRPr>
          </a:p>
          <a:p>
            <a:r>
              <a:rPr lang="zh-CN" altLang="en-US" b="1" dirty="0" smtClean="0">
                <a:latin typeface="Times New Roman" pitchFamily="18" charset="0"/>
                <a:ea typeface="仿宋_GB2312" pitchFamily="49" charset="-122"/>
                <a:cs typeface="Times New Roman" pitchFamily="18" charset="0"/>
              </a:rPr>
              <a:t>设工质从锅炉吸收热时的平均吸热温度为</a:t>
            </a:r>
            <a:r>
              <a:rPr lang="en-US" altLang="zh-CN" b="1" dirty="0" smtClean="0">
                <a:latin typeface="Times New Roman" pitchFamily="18" charset="0"/>
                <a:ea typeface="仿宋_GB2312" pitchFamily="49" charset="-122"/>
                <a:cs typeface="Times New Roman" pitchFamily="18" charset="0"/>
              </a:rPr>
              <a:t>350</a:t>
            </a:r>
            <a:r>
              <a:rPr lang="zh-CN" altLang="en-US" b="1" dirty="0" smtClean="0">
                <a:latin typeface="Times New Roman" pitchFamily="18" charset="0"/>
                <a:ea typeface="仿宋_GB2312" pitchFamily="49" charset="-122"/>
                <a:cs typeface="Times New Roman" pitchFamily="18" charset="0"/>
              </a:rPr>
              <a:t>℃，锅炉平均放热温度为</a:t>
            </a:r>
            <a:r>
              <a:rPr lang="en-US" altLang="zh-CN" b="1" dirty="0" smtClean="0">
                <a:latin typeface="Times New Roman" pitchFamily="18" charset="0"/>
                <a:ea typeface="仿宋_GB2312" pitchFamily="49" charset="-122"/>
                <a:cs typeface="Times New Roman" pitchFamily="18" charset="0"/>
              </a:rPr>
              <a:t>900</a:t>
            </a:r>
            <a:r>
              <a:rPr lang="zh-CN" altLang="en-US" b="1" dirty="0" smtClean="0">
                <a:latin typeface="Times New Roman" pitchFamily="18" charset="0"/>
                <a:ea typeface="仿宋_GB2312" pitchFamily="49" charset="-122"/>
                <a:cs typeface="Times New Roman" pitchFamily="18" charset="0"/>
              </a:rPr>
              <a:t>℃，放热量为</a:t>
            </a:r>
            <a:r>
              <a:rPr lang="en-US" altLang="zh-CN" b="1" dirty="0" smtClean="0">
                <a:latin typeface="Times New Roman" pitchFamily="18" charset="0"/>
                <a:ea typeface="仿宋_GB2312" pitchFamily="49" charset="-122"/>
                <a:cs typeface="Times New Roman" pitchFamily="18" charset="0"/>
              </a:rPr>
              <a:t>100kJ</a:t>
            </a:r>
            <a:r>
              <a:rPr lang="zh-CN" altLang="en-US" b="1" dirty="0" smtClean="0">
                <a:latin typeface="Times New Roman" pitchFamily="18" charset="0"/>
                <a:ea typeface="仿宋_GB2312" pitchFamily="49" charset="-122"/>
                <a:cs typeface="Times New Roman" pitchFamily="18" charset="0"/>
              </a:rPr>
              <a:t>，求这一过程的</a:t>
            </a:r>
            <a:r>
              <a:rPr lang="zh-CN" altLang="en-US" b="1" dirty="0" smtClean="0"/>
              <a:t>㶲</a:t>
            </a:r>
            <a:r>
              <a:rPr lang="zh-CN" altLang="en-US" b="1" dirty="0" smtClean="0">
                <a:latin typeface="Times New Roman" pitchFamily="18" charset="0"/>
                <a:ea typeface="仿宋_GB2312" pitchFamily="49" charset="-122"/>
                <a:cs typeface="Times New Roman" pitchFamily="18" charset="0"/>
              </a:rPr>
              <a:t>损失为多少。设环境温度</a:t>
            </a:r>
            <a:r>
              <a:rPr lang="en-US" altLang="zh-CN" b="1" i="1" dirty="0" smtClean="0">
                <a:latin typeface="Times New Roman" pitchFamily="18" charset="0"/>
                <a:ea typeface="仿宋_GB2312" pitchFamily="49" charset="-122"/>
                <a:cs typeface="Times New Roman" pitchFamily="18" charset="0"/>
              </a:rPr>
              <a:t>T</a:t>
            </a:r>
            <a:r>
              <a:rPr lang="en-US" altLang="zh-CN" b="1" i="1" baseline="-25000" dirty="0" smtClean="0">
                <a:latin typeface="Times New Roman" pitchFamily="18" charset="0"/>
                <a:ea typeface="仿宋_GB2312" pitchFamily="49" charset="-122"/>
                <a:cs typeface="Times New Roman" pitchFamily="18" charset="0"/>
              </a:rPr>
              <a:t>o</a:t>
            </a:r>
            <a:r>
              <a:rPr lang="zh-CN" altLang="en-US" b="1" dirty="0" smtClean="0">
                <a:latin typeface="Times New Roman" pitchFamily="18" charset="0"/>
                <a:ea typeface="仿宋_GB2312" pitchFamily="49" charset="-122"/>
                <a:cs typeface="Times New Roman" pitchFamily="18" charset="0"/>
              </a:rPr>
              <a:t>为</a:t>
            </a:r>
            <a:r>
              <a:rPr lang="en-US" altLang="zh-CN" b="1" dirty="0" smtClean="0">
                <a:latin typeface="Times New Roman" pitchFamily="18" charset="0"/>
                <a:ea typeface="仿宋_GB2312" pitchFamily="49" charset="-122"/>
                <a:cs typeface="Times New Roman" pitchFamily="18" charset="0"/>
              </a:rPr>
              <a:t>293K</a:t>
            </a:r>
            <a:r>
              <a:rPr lang="zh-CN" altLang="en-US" b="1" dirty="0" smtClean="0">
                <a:latin typeface="Times New Roman" pitchFamily="18" charset="0"/>
                <a:ea typeface="仿宋_GB2312" pitchFamily="49" charset="-122"/>
                <a:cs typeface="Times New Roman" pitchFamily="18" charset="0"/>
              </a:rPr>
              <a:t>。</a:t>
            </a:r>
            <a:endParaRPr lang="en-US" altLang="zh-CN" b="1" dirty="0" smtClean="0">
              <a:latin typeface="Times New Roman" pitchFamily="18" charset="0"/>
              <a:ea typeface="仿宋_GB2312" pitchFamily="49" charset="-122"/>
              <a:cs typeface="Times New Roman" pitchFamily="18" charset="0"/>
            </a:endParaRPr>
          </a:p>
          <a:p>
            <a:endParaRPr lang="en-US" altLang="zh-CN" b="1" dirty="0" smtClean="0">
              <a:latin typeface="Times New Roman" pitchFamily="18" charset="0"/>
              <a:ea typeface="仿宋_GB2312" pitchFamily="49" charset="-122"/>
              <a:cs typeface="Times New Roman" pitchFamily="18" charset="0"/>
            </a:endParaRPr>
          </a:p>
          <a:p>
            <a:r>
              <a:rPr lang="zh-CN" altLang="en-US" b="1" dirty="0" smtClean="0">
                <a:latin typeface="Times New Roman" pitchFamily="18" charset="0"/>
                <a:ea typeface="仿宋_GB2312" pitchFamily="49" charset="-122"/>
                <a:cs typeface="Times New Roman" pitchFamily="18" charset="0"/>
              </a:rPr>
              <a:t>将锅炉和工质构成一孤立系统，孤立系统的做功能力损失即为</a:t>
            </a:r>
            <a:r>
              <a:rPr lang="zh-CN" altLang="en-US" b="1" dirty="0" smtClean="0"/>
              <a:t>㶲</a:t>
            </a:r>
            <a:r>
              <a:rPr lang="zh-CN" altLang="en-US" b="1" dirty="0" smtClean="0">
                <a:latin typeface="Times New Roman" pitchFamily="18" charset="0"/>
                <a:ea typeface="仿宋_GB2312" pitchFamily="49" charset="-122"/>
                <a:cs typeface="Times New Roman" pitchFamily="18" charset="0"/>
              </a:rPr>
              <a:t>损失。</a:t>
            </a:r>
            <a:endParaRPr lang="en-US" altLang="zh-CN" b="1" dirty="0" smtClean="0">
              <a:latin typeface="Times New Roman" pitchFamily="18" charset="0"/>
              <a:ea typeface="仿宋_GB2312" pitchFamily="49" charset="-122"/>
              <a:cs typeface="Times New Roman" pitchFamily="18" charset="0"/>
            </a:endParaRPr>
          </a:p>
        </p:txBody>
      </p:sp>
      <p:graphicFrame>
        <p:nvGraphicFramePr>
          <p:cNvPr id="518146" name="Object 9"/>
          <p:cNvGraphicFramePr>
            <a:graphicFrameLocks noChangeAspect="1"/>
          </p:cNvGraphicFramePr>
          <p:nvPr/>
        </p:nvGraphicFramePr>
        <p:xfrm>
          <a:off x="2843808" y="2492896"/>
          <a:ext cx="3543300" cy="790575"/>
        </p:xfrm>
        <a:graphic>
          <a:graphicData uri="http://schemas.openxmlformats.org/presentationml/2006/ole">
            <p:oleObj spid="_x0000_s584706" name="公式" r:id="rId3" imgW="1688760" imgH="431640" progId="Equation.3">
              <p:embed/>
            </p:oleObj>
          </a:graphicData>
        </a:graphic>
      </p:graphicFrame>
      <p:sp>
        <p:nvSpPr>
          <p:cNvPr id="11" name="矩形 10"/>
          <p:cNvSpPr/>
          <p:nvPr/>
        </p:nvSpPr>
        <p:spPr>
          <a:xfrm>
            <a:off x="357158" y="4071942"/>
            <a:ext cx="8208912" cy="369332"/>
          </a:xfrm>
          <a:prstGeom prst="rect">
            <a:avLst/>
          </a:prstGeom>
        </p:spPr>
        <p:txBody>
          <a:bodyPr wrap="square">
            <a:spAutoFit/>
          </a:bodyPr>
          <a:lstStyle/>
          <a:p>
            <a:r>
              <a:rPr lang="zh-CN" altLang="en-US" b="1" dirty="0" smtClean="0">
                <a:latin typeface="Times New Roman" pitchFamily="18" charset="0"/>
                <a:ea typeface="仿宋_GB2312" pitchFamily="49" charset="-122"/>
                <a:cs typeface="Times New Roman" pitchFamily="18" charset="0"/>
              </a:rPr>
              <a:t>换热过程中的</a:t>
            </a:r>
            <a:r>
              <a:rPr lang="zh-CN" altLang="en-US" b="1" dirty="0" smtClean="0"/>
              <a:t>㶲</a:t>
            </a:r>
            <a:r>
              <a:rPr lang="zh-CN" altLang="en-US" b="1" dirty="0" smtClean="0">
                <a:latin typeface="Times New Roman" pitchFamily="18" charset="0"/>
                <a:ea typeface="仿宋_GB2312" pitchFamily="49" charset="-122"/>
                <a:cs typeface="Times New Roman" pitchFamily="18" charset="0"/>
              </a:rPr>
              <a:t>损失△ </a:t>
            </a:r>
            <a:r>
              <a:rPr lang="en-US" altLang="zh-CN" b="1" i="1" dirty="0" smtClean="0">
                <a:latin typeface="Times New Roman" pitchFamily="18" charset="0"/>
                <a:ea typeface="仿宋_GB2312" pitchFamily="49" charset="-122"/>
                <a:cs typeface="Times New Roman" pitchFamily="18" charset="0"/>
              </a:rPr>
              <a:t>E</a:t>
            </a:r>
            <a:r>
              <a:rPr lang="en-US" altLang="zh-CN" b="1" i="1" baseline="-25000" dirty="0" smtClean="0">
                <a:latin typeface="Times New Roman" pitchFamily="18" charset="0"/>
                <a:ea typeface="仿宋_GB2312" pitchFamily="49" charset="-122"/>
                <a:cs typeface="Times New Roman" pitchFamily="18" charset="0"/>
              </a:rPr>
              <a:t>X</a:t>
            </a:r>
            <a:r>
              <a:rPr lang="zh-CN" altLang="en-US" b="1" dirty="0" smtClean="0">
                <a:latin typeface="Times New Roman" pitchFamily="18" charset="0"/>
                <a:ea typeface="仿宋_GB2312" pitchFamily="49" charset="-122"/>
                <a:cs typeface="Times New Roman" pitchFamily="18" charset="0"/>
              </a:rPr>
              <a:t>为：</a:t>
            </a:r>
            <a:endParaRPr lang="zh-CN" altLang="en-US" b="1" i="1" baseline="-25000" dirty="0" smtClean="0">
              <a:latin typeface="Times New Roman" pitchFamily="18" charset="0"/>
              <a:ea typeface="仿宋_GB2312" pitchFamily="49" charset="-122"/>
              <a:cs typeface="Times New Roman" pitchFamily="18" charset="0"/>
            </a:endParaRPr>
          </a:p>
        </p:txBody>
      </p:sp>
      <p:graphicFrame>
        <p:nvGraphicFramePr>
          <p:cNvPr id="519172" name="Object 4"/>
          <p:cNvGraphicFramePr>
            <a:graphicFrameLocks noChangeAspect="1"/>
          </p:cNvGraphicFramePr>
          <p:nvPr/>
        </p:nvGraphicFramePr>
        <p:xfrm>
          <a:off x="2806700" y="3284538"/>
          <a:ext cx="3570288" cy="792162"/>
        </p:xfrm>
        <a:graphic>
          <a:graphicData uri="http://schemas.openxmlformats.org/presentationml/2006/ole">
            <p:oleObj spid="_x0000_s584707" name="公式" r:id="rId4" imgW="1701720" imgH="431640" progId="Equation.3">
              <p:embed/>
            </p:oleObj>
          </a:graphicData>
        </a:graphic>
      </p:graphicFrame>
      <p:graphicFrame>
        <p:nvGraphicFramePr>
          <p:cNvPr id="519174" name="Object 6"/>
          <p:cNvGraphicFramePr>
            <a:graphicFrameLocks noChangeAspect="1"/>
          </p:cNvGraphicFramePr>
          <p:nvPr/>
        </p:nvGraphicFramePr>
        <p:xfrm>
          <a:off x="467544" y="4581128"/>
          <a:ext cx="6600825" cy="865187"/>
        </p:xfrm>
        <a:graphic>
          <a:graphicData uri="http://schemas.openxmlformats.org/presentationml/2006/ole">
            <p:oleObj spid="_x0000_s584708" name="公式" r:id="rId5" imgW="2819160" imgH="431640" progId="Equation.3">
              <p:embed/>
            </p:oleObj>
          </a:graphicData>
        </a:graphic>
      </p:graphicFrame>
      <p:sp>
        <p:nvSpPr>
          <p:cNvPr id="15" name="TextBox 14"/>
          <p:cNvSpPr txBox="1"/>
          <p:nvPr/>
        </p:nvSpPr>
        <p:spPr>
          <a:xfrm>
            <a:off x="323528" y="5589240"/>
            <a:ext cx="8280920" cy="923330"/>
          </a:xfrm>
          <a:prstGeom prst="rect">
            <a:avLst/>
          </a:prstGeom>
          <a:noFill/>
        </p:spPr>
        <p:txBody>
          <a:bodyPr wrap="square" rtlCol="0">
            <a:spAutoFit/>
          </a:bodyPr>
          <a:lstStyle/>
          <a:p>
            <a:r>
              <a:rPr lang="zh-CN" altLang="en-US" b="1" dirty="0" smtClean="0">
                <a:latin typeface="Times New Roman" pitchFamily="18" charset="0"/>
                <a:ea typeface="仿宋_GB2312" pitchFamily="49" charset="-122"/>
                <a:cs typeface="Times New Roman" pitchFamily="18" charset="0"/>
              </a:rPr>
              <a:t>公式（</a:t>
            </a:r>
            <a:r>
              <a:rPr lang="en-US" altLang="zh-CN" b="1" dirty="0" smtClean="0">
                <a:latin typeface="Times New Roman" pitchFamily="18" charset="0"/>
                <a:ea typeface="仿宋_GB2312" pitchFamily="49" charset="-122"/>
                <a:cs typeface="Times New Roman" pitchFamily="18" charset="0"/>
              </a:rPr>
              <a:t>3</a:t>
            </a:r>
            <a:r>
              <a:rPr lang="zh-CN" altLang="en-US" b="1" dirty="0" smtClean="0">
                <a:latin typeface="Times New Roman" pitchFamily="18" charset="0"/>
                <a:ea typeface="仿宋_GB2312" pitchFamily="49" charset="-122"/>
                <a:cs typeface="Times New Roman" pitchFamily="18" charset="0"/>
              </a:rPr>
              <a:t>）说明，当冷流体温度</a:t>
            </a:r>
            <a:r>
              <a:rPr lang="en-US" altLang="zh-CN" b="1" i="1" dirty="0" smtClean="0">
                <a:latin typeface="Times New Roman" pitchFamily="18" charset="0"/>
                <a:ea typeface="仿宋_GB2312" pitchFamily="49" charset="-122"/>
                <a:cs typeface="Times New Roman" pitchFamily="18" charset="0"/>
              </a:rPr>
              <a:t>T</a:t>
            </a:r>
            <a:r>
              <a:rPr lang="en-US" altLang="zh-CN" b="1" i="1" baseline="-25000" dirty="0" smtClean="0">
                <a:latin typeface="Times New Roman" pitchFamily="18" charset="0"/>
                <a:ea typeface="仿宋_GB2312" pitchFamily="49" charset="-122"/>
                <a:cs typeface="Times New Roman" pitchFamily="18" charset="0"/>
              </a:rPr>
              <a:t>A</a:t>
            </a:r>
            <a:r>
              <a:rPr lang="zh-CN" altLang="en-US" b="1" dirty="0" smtClean="0">
                <a:latin typeface="Times New Roman" pitchFamily="18" charset="0"/>
                <a:ea typeface="仿宋_GB2312" pitchFamily="49" charset="-122"/>
                <a:cs typeface="Times New Roman" pitchFamily="18" charset="0"/>
              </a:rPr>
              <a:t>与热源温度</a:t>
            </a:r>
            <a:r>
              <a:rPr lang="en-US" altLang="zh-CN" b="1" i="1" dirty="0" smtClean="0">
                <a:latin typeface="Times New Roman" pitchFamily="18" charset="0"/>
                <a:ea typeface="仿宋_GB2312" pitchFamily="49" charset="-122"/>
                <a:cs typeface="Times New Roman" pitchFamily="18" charset="0"/>
              </a:rPr>
              <a:t>T</a:t>
            </a:r>
            <a:r>
              <a:rPr lang="en-US" altLang="zh-CN" b="1" i="1" baseline="-25000" dirty="0" smtClean="0">
                <a:latin typeface="Times New Roman" pitchFamily="18" charset="0"/>
                <a:ea typeface="仿宋_GB2312" pitchFamily="49" charset="-122"/>
                <a:cs typeface="Times New Roman" pitchFamily="18" charset="0"/>
              </a:rPr>
              <a:t>B</a:t>
            </a:r>
            <a:r>
              <a:rPr lang="zh-CN" altLang="en-US" b="1" dirty="0" smtClean="0">
                <a:latin typeface="Times New Roman" pitchFamily="18" charset="0"/>
                <a:ea typeface="仿宋_GB2312" pitchFamily="49" charset="-122"/>
                <a:cs typeface="Times New Roman" pitchFamily="18" charset="0"/>
              </a:rPr>
              <a:t>差值越小，换热过程中的㶲损失△</a:t>
            </a:r>
            <a:r>
              <a:rPr lang="en-US" altLang="zh-CN" b="1" i="1" dirty="0" smtClean="0">
                <a:latin typeface="Times New Roman" pitchFamily="18" charset="0"/>
                <a:ea typeface="仿宋_GB2312" pitchFamily="49" charset="-122"/>
                <a:cs typeface="Times New Roman" pitchFamily="18" charset="0"/>
              </a:rPr>
              <a:t>E</a:t>
            </a:r>
            <a:r>
              <a:rPr lang="en-US" altLang="zh-CN" b="1" i="1" baseline="-25000" dirty="0" smtClean="0">
                <a:latin typeface="Times New Roman" pitchFamily="18" charset="0"/>
                <a:ea typeface="仿宋_GB2312" pitchFamily="49" charset="-122"/>
                <a:cs typeface="Times New Roman" pitchFamily="18" charset="0"/>
              </a:rPr>
              <a:t>X</a:t>
            </a:r>
            <a:r>
              <a:rPr lang="zh-CN" altLang="en-US" b="1" dirty="0" smtClean="0">
                <a:latin typeface="Times New Roman" pitchFamily="18" charset="0"/>
                <a:ea typeface="仿宋_GB2312" pitchFamily="49" charset="-122"/>
                <a:cs typeface="Times New Roman" pitchFamily="18" charset="0"/>
              </a:rPr>
              <a:t>越小。</a:t>
            </a:r>
            <a:r>
              <a:rPr lang="zh-CN" altLang="en-US" b="1" dirty="0" smtClean="0">
                <a:solidFill>
                  <a:srgbClr val="FF0000"/>
                </a:solidFill>
                <a:latin typeface="Times New Roman" pitchFamily="18" charset="0"/>
                <a:ea typeface="仿宋_GB2312" pitchFamily="49" charset="-122"/>
                <a:cs typeface="Times New Roman" pitchFamily="18" charset="0"/>
              </a:rPr>
              <a:t>这说明在辐射换热的过程中，换热温差越小，换热过程中不可逆程度越小，</a:t>
            </a:r>
            <a:r>
              <a:rPr lang="zh-CN" altLang="en-US" b="1" dirty="0" smtClean="0">
                <a:solidFill>
                  <a:srgbClr val="FF0000"/>
                </a:solidFill>
              </a:rPr>
              <a:t>㶲</a:t>
            </a:r>
            <a:r>
              <a:rPr lang="zh-CN" altLang="en-US" b="1" dirty="0" smtClean="0">
                <a:solidFill>
                  <a:srgbClr val="FF0000"/>
                </a:solidFill>
                <a:latin typeface="Times New Roman" pitchFamily="18" charset="0"/>
                <a:ea typeface="仿宋_GB2312" pitchFamily="49" charset="-122"/>
                <a:cs typeface="Times New Roman" pitchFamily="18" charset="0"/>
              </a:rPr>
              <a:t>损失越少。</a:t>
            </a:r>
            <a:endParaRPr lang="en-US" altLang="zh-CN" b="1" dirty="0" smtClean="0">
              <a:solidFill>
                <a:srgbClr val="FF0000"/>
              </a:solidFill>
              <a:latin typeface="Times New Roman" pitchFamily="18" charset="0"/>
              <a:ea typeface="仿宋_GB2312" pitchFamily="49" charset="-122"/>
              <a:cs typeface="Times New Roman" pitchFamily="18" charset="0"/>
            </a:endParaRPr>
          </a:p>
        </p:txBody>
      </p:sp>
      <p:sp>
        <p:nvSpPr>
          <p:cNvPr id="14" name="TextBox 13"/>
          <p:cNvSpPr txBox="1"/>
          <p:nvPr/>
        </p:nvSpPr>
        <p:spPr>
          <a:xfrm>
            <a:off x="500034" y="2643182"/>
            <a:ext cx="3357586" cy="369332"/>
          </a:xfrm>
          <a:prstGeom prst="rect">
            <a:avLst/>
          </a:prstGeom>
          <a:noFill/>
        </p:spPr>
        <p:txBody>
          <a:bodyPr wrap="square" rtlCol="0">
            <a:spAutoFit/>
          </a:bodyPr>
          <a:lstStyle/>
          <a:p>
            <a:r>
              <a:rPr lang="zh-CN" altLang="en-US" dirty="0" smtClean="0"/>
              <a:t>工质吸热时的㶲升为：</a:t>
            </a:r>
            <a:endParaRPr lang="zh-CN" altLang="en-US" dirty="0"/>
          </a:p>
        </p:txBody>
      </p:sp>
      <p:sp>
        <p:nvSpPr>
          <p:cNvPr id="16" name="TextBox 15"/>
          <p:cNvSpPr txBox="1"/>
          <p:nvPr/>
        </p:nvSpPr>
        <p:spPr>
          <a:xfrm>
            <a:off x="428596" y="3429000"/>
            <a:ext cx="3357586" cy="369332"/>
          </a:xfrm>
          <a:prstGeom prst="rect">
            <a:avLst/>
          </a:prstGeom>
          <a:noFill/>
        </p:spPr>
        <p:txBody>
          <a:bodyPr wrap="square" rtlCol="0">
            <a:spAutoFit/>
          </a:bodyPr>
          <a:lstStyle/>
          <a:p>
            <a:r>
              <a:rPr lang="zh-CN" altLang="en-US" dirty="0" smtClean="0"/>
              <a:t>热源放热时的㶲降为：</a:t>
            </a:r>
            <a:endParaRPr lang="zh-CN" altLang="en-US" dirty="0"/>
          </a:p>
        </p:txBody>
      </p:sp>
      <p:sp>
        <p:nvSpPr>
          <p:cNvPr id="13" name="TextBox 12"/>
          <p:cNvSpPr txBox="1"/>
          <p:nvPr/>
        </p:nvSpPr>
        <p:spPr>
          <a:xfrm>
            <a:off x="7596336" y="2636912"/>
            <a:ext cx="792088" cy="369332"/>
          </a:xfrm>
          <a:prstGeom prst="rect">
            <a:avLst/>
          </a:prstGeom>
          <a:noFill/>
        </p:spPr>
        <p:txBody>
          <a:bodyPr wrap="square" rtlCol="0">
            <a:spAutoFit/>
          </a:bodyPr>
          <a:lstStyle/>
          <a:p>
            <a:r>
              <a:rPr lang="zh-CN" altLang="en-US" dirty="0" smtClean="0"/>
              <a:t>（</a:t>
            </a:r>
            <a:r>
              <a:rPr lang="en-US" altLang="zh-CN" dirty="0" smtClean="0"/>
              <a:t>1</a:t>
            </a:r>
            <a:r>
              <a:rPr lang="zh-CN" altLang="en-US" dirty="0" smtClean="0"/>
              <a:t>）</a:t>
            </a:r>
            <a:endParaRPr lang="zh-CN" altLang="en-US" dirty="0"/>
          </a:p>
        </p:txBody>
      </p:sp>
      <p:sp>
        <p:nvSpPr>
          <p:cNvPr id="17" name="TextBox 16"/>
          <p:cNvSpPr txBox="1"/>
          <p:nvPr/>
        </p:nvSpPr>
        <p:spPr>
          <a:xfrm>
            <a:off x="7596336" y="3429000"/>
            <a:ext cx="792088" cy="369332"/>
          </a:xfrm>
          <a:prstGeom prst="rect">
            <a:avLst/>
          </a:prstGeom>
          <a:noFill/>
        </p:spPr>
        <p:txBody>
          <a:bodyPr wrap="square" rtlCol="0">
            <a:spAutoFit/>
          </a:bodyPr>
          <a:lstStyle/>
          <a:p>
            <a:r>
              <a:rPr lang="zh-CN" altLang="en-US" dirty="0" smtClean="0"/>
              <a:t>（</a:t>
            </a:r>
            <a:r>
              <a:rPr lang="en-US" altLang="zh-CN" dirty="0" smtClean="0"/>
              <a:t>2</a:t>
            </a:r>
            <a:r>
              <a:rPr lang="zh-CN" altLang="en-US" dirty="0" smtClean="0"/>
              <a:t>）</a:t>
            </a:r>
            <a:endParaRPr lang="zh-CN" altLang="en-US" dirty="0"/>
          </a:p>
        </p:txBody>
      </p:sp>
      <p:sp>
        <p:nvSpPr>
          <p:cNvPr id="18" name="TextBox 17"/>
          <p:cNvSpPr txBox="1"/>
          <p:nvPr/>
        </p:nvSpPr>
        <p:spPr>
          <a:xfrm>
            <a:off x="7596336" y="4725144"/>
            <a:ext cx="792088" cy="369332"/>
          </a:xfrm>
          <a:prstGeom prst="rect">
            <a:avLst/>
          </a:prstGeom>
          <a:noFill/>
        </p:spPr>
        <p:txBody>
          <a:bodyPr wrap="square" rtlCol="0">
            <a:spAutoFit/>
          </a:bodyPr>
          <a:lstStyle/>
          <a:p>
            <a:r>
              <a:rPr lang="zh-CN" altLang="en-US" dirty="0" smtClean="0"/>
              <a:t>（</a:t>
            </a:r>
            <a:r>
              <a:rPr lang="en-US" altLang="zh-CN" dirty="0" smtClean="0"/>
              <a:t>3</a:t>
            </a:r>
            <a:r>
              <a:rPr lang="zh-CN" altLang="en-US" dirty="0" smtClean="0"/>
              <a:t>）</a:t>
            </a:r>
            <a:endParaRPr lang="zh-CN" alt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15940</TotalTime>
  <Words>5414</Words>
  <Application>Microsoft Office PowerPoint</Application>
  <PresentationFormat>全屏显示(4:3)</PresentationFormat>
  <Paragraphs>329</Paragraphs>
  <Slides>39</Slides>
  <Notes>1</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39</vt:i4>
      </vt:variant>
    </vt:vector>
  </HeadingPairs>
  <TitlesOfParts>
    <vt:vector size="42" baseType="lpstr">
      <vt:lpstr>Office 主题</vt:lpstr>
      <vt:lpstr>公式</vt:lpstr>
      <vt:lpstr>Visio</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Du X Z</dc:creator>
  <cp:lastModifiedBy>微软用户</cp:lastModifiedBy>
  <cp:revision>1673</cp:revision>
  <dcterms:modified xsi:type="dcterms:W3CDTF">2016-07-01T07:08:58Z</dcterms:modified>
</cp:coreProperties>
</file>