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 r:id="rId3"/>
    <p:sldId id="293" r:id="rId5"/>
    <p:sldId id="287" r:id="rId6"/>
    <p:sldId id="320" r:id="rId7"/>
    <p:sldId id="452" r:id="rId8"/>
    <p:sldId id="330" r:id="rId9"/>
    <p:sldId id="358" r:id="rId10"/>
    <p:sldId id="359" r:id="rId11"/>
    <p:sldId id="362" r:id="rId12"/>
    <p:sldId id="463" r:id="rId13"/>
    <p:sldId id="319" r:id="rId14"/>
    <p:sldId id="601" r:id="rId15"/>
    <p:sldId id="670" r:id="rId16"/>
    <p:sldId id="671" r:id="rId17"/>
    <p:sldId id="672" r:id="rId18"/>
    <p:sldId id="673" r:id="rId19"/>
    <p:sldId id="674" r:id="rId20"/>
    <p:sldId id="605" r:id="rId21"/>
    <p:sldId id="675" r:id="rId22"/>
    <p:sldId id="676" r:id="rId23"/>
    <p:sldId id="677" r:id="rId24"/>
    <p:sldId id="679" r:id="rId25"/>
    <p:sldId id="678" r:id="rId26"/>
    <p:sldId id="680" r:id="rId27"/>
    <p:sldId id="681" r:id="rId28"/>
    <p:sldId id="682" r:id="rId29"/>
    <p:sldId id="295" r:id="rId30"/>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07E"/>
    <a:srgbClr val="66FF66"/>
    <a:srgbClr val="F5F5F6"/>
    <a:srgbClr val="123E61"/>
    <a:srgbClr val="EFEFEF"/>
    <a:srgbClr val="0B2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606" y="114"/>
      </p:cViewPr>
      <p:guideLst>
        <p:guide orient="horz" pos="1620"/>
        <p:guide pos="2939"/>
      </p:guideLst>
    </p:cSldViewPr>
  </p:slideViewPr>
  <p:notesTextViewPr>
    <p:cViewPr>
      <p:scale>
        <a:sx n="100" d="100"/>
        <a:sy n="100" d="100"/>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010D82-7047-4CD6-8E7F-27AAC0BD12E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xfrm>
            <a:off x="2698750" y="509588"/>
            <a:ext cx="4530725" cy="2549525"/>
          </a:xfrm>
        </p:spPr>
      </p:sp>
      <p:sp>
        <p:nvSpPr>
          <p:cNvPr id="235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panose="02010600030101010101" pitchFamily="2" charset="-122"/>
            </a:endParaRPr>
          </a:p>
        </p:txBody>
      </p:sp>
      <p:sp>
        <p:nvSpPr>
          <p:cNvPr id="235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7395" indent="-287655" eaLnBrk="0" hangingPunct="0">
              <a:defRPr>
                <a:solidFill>
                  <a:schemeClr val="tx1"/>
                </a:solidFill>
                <a:latin typeface="Arial" panose="020B0604020202020204" pitchFamily="34" charset="0"/>
                <a:ea typeface="宋体" panose="02010600030101010101" pitchFamily="2" charset="-122"/>
              </a:defRPr>
            </a:lvl2pPr>
            <a:lvl3pPr marL="1149985" indent="-229870" eaLnBrk="0" hangingPunct="0">
              <a:defRPr>
                <a:solidFill>
                  <a:schemeClr val="tx1"/>
                </a:solidFill>
                <a:latin typeface="Arial" panose="020B0604020202020204" pitchFamily="34" charset="0"/>
                <a:ea typeface="宋体" panose="02010600030101010101" pitchFamily="2" charset="-122"/>
              </a:defRPr>
            </a:lvl3pPr>
            <a:lvl4pPr marL="1610360" indent="-229870" eaLnBrk="0" hangingPunct="0">
              <a:defRPr>
                <a:solidFill>
                  <a:schemeClr val="tx1"/>
                </a:solidFill>
                <a:latin typeface="Arial" panose="020B0604020202020204" pitchFamily="34" charset="0"/>
                <a:ea typeface="宋体" panose="02010600030101010101" pitchFamily="2" charset="-122"/>
              </a:defRPr>
            </a:lvl4pPr>
            <a:lvl5pPr marL="2070100" indent="-229870" eaLnBrk="0" hangingPunct="0">
              <a:defRPr>
                <a:solidFill>
                  <a:schemeClr val="tx1"/>
                </a:solidFill>
                <a:latin typeface="Arial" panose="020B0604020202020204" pitchFamily="34" charset="0"/>
                <a:ea typeface="宋体" panose="02010600030101010101" pitchFamily="2" charset="-122"/>
              </a:defRPr>
            </a:lvl5pPr>
            <a:lvl6pPr marL="253047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9021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0590"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096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52ED7B4-F601-4FE7-8D40-BC0DCD0AA251}" type="slidenum">
              <a:rPr lang="en-US" altLang="zh-CN" smtClean="0"/>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lumMod val="9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49879" y="185795"/>
            <a:ext cx="2395426" cy="1537536"/>
            <a:chOff x="333171" y="247650"/>
            <a:chExt cx="3193901" cy="2049415"/>
          </a:xfrm>
        </p:grpSpPr>
        <p:grpSp>
          <p:nvGrpSpPr>
            <p:cNvPr id="7" name="组合 6"/>
            <p:cNvGrpSpPr/>
            <p:nvPr userDrawn="1"/>
          </p:nvGrpSpPr>
          <p:grpSpPr>
            <a:xfrm>
              <a:off x="333171" y="247650"/>
              <a:ext cx="3193901" cy="2049415"/>
              <a:chOff x="1745241" y="2201394"/>
              <a:chExt cx="5017993" cy="3219871"/>
            </a:xfrm>
          </p:grpSpPr>
          <p:sp>
            <p:nvSpPr>
              <p:cNvPr id="8" name="矩形 7"/>
              <p:cNvSpPr/>
              <p:nvPr/>
            </p:nvSpPr>
            <p:spPr>
              <a:xfrm rot="1451767">
                <a:off x="2638553" y="3238839"/>
                <a:ext cx="4124681" cy="218242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endParaRPr>
              </a:p>
            </p:txBody>
          </p:sp>
          <p:sp>
            <p:nvSpPr>
              <p:cNvPr id="9" name="六边形 8"/>
              <p:cNvSpPr/>
              <p:nvPr/>
            </p:nvSpPr>
            <p:spPr>
              <a:xfrm rot="5400000">
                <a:off x="1593877" y="2352758"/>
                <a:ext cx="2194773" cy="1892046"/>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endParaRPr>
              </a:p>
            </p:txBody>
          </p:sp>
        </p:grpSp>
        <p:sp>
          <p:nvSpPr>
            <p:cNvPr id="10" name="矩形 9"/>
            <p:cNvSpPr/>
            <p:nvPr userDrawn="1"/>
          </p:nvSpPr>
          <p:spPr>
            <a:xfrm>
              <a:off x="519582" y="479501"/>
              <a:ext cx="831443" cy="1599944"/>
            </a:xfrm>
            <a:prstGeom prst="rect">
              <a:avLst/>
            </a:prstGeom>
          </p:spPr>
          <p:txBody>
            <a:bodyPr wrap="squar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你的题目</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7938" y="2027307"/>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166965" y="2475108"/>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09292" y="2027307"/>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481858" y="2475108"/>
            <a:ext cx="1153886" cy="1154242"/>
          </a:xfrm>
          <a:custGeom>
            <a:avLst/>
            <a:gdLst>
              <a:gd name="connsiteX0" fmla="*/ 769257 w 1538514"/>
              <a:gd name="connsiteY0" fmla="*/ 0 h 1538514"/>
              <a:gd name="connsiteX1" fmla="*/ 1538514 w 1538514"/>
              <a:gd name="connsiteY1" fmla="*/ 769257 h 1538514"/>
              <a:gd name="connsiteX2" fmla="*/ 769257 w 1538514"/>
              <a:gd name="connsiteY2" fmla="*/ 1538514 h 1538514"/>
              <a:gd name="connsiteX3" fmla="*/ 0 w 1538514"/>
              <a:gd name="connsiteY3" fmla="*/ 769257 h 1538514"/>
              <a:gd name="connsiteX4" fmla="*/ 769257 w 1538514"/>
              <a:gd name="connsiteY4" fmla="*/ 0 h 1538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514" h="1538514">
                <a:moveTo>
                  <a:pt x="769257" y="0"/>
                </a:moveTo>
                <a:cubicBezTo>
                  <a:pt x="1194106" y="0"/>
                  <a:pt x="1538514" y="344408"/>
                  <a:pt x="1538514" y="769257"/>
                </a:cubicBezTo>
                <a:cubicBezTo>
                  <a:pt x="1538514" y="1194106"/>
                  <a:pt x="1194106" y="1538514"/>
                  <a:pt x="769257" y="1538514"/>
                </a:cubicBezTo>
                <a:cubicBezTo>
                  <a:pt x="344408" y="1538514"/>
                  <a:pt x="0" y="1194106"/>
                  <a:pt x="0" y="769257"/>
                </a:cubicBezTo>
                <a:cubicBezTo>
                  <a:pt x="0" y="344408"/>
                  <a:pt x="344408" y="0"/>
                  <a:pt x="769257" y="0"/>
                </a:cubicBezTo>
                <a:close/>
              </a:path>
            </a:pathLst>
          </a:custGeom>
        </p:spPr>
        <p:txBody>
          <a:bodyPr wrap="square">
            <a:noAutofit/>
          </a:bodyPr>
          <a:lstStyle/>
          <a:p>
            <a:endParaRPr lang="zh-CN" alt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984757" y="2252576"/>
            <a:ext cx="1174487" cy="1174849"/>
          </a:xfrm>
          <a:custGeom>
            <a:avLst/>
            <a:gdLst>
              <a:gd name="connsiteX0" fmla="*/ 782991 w 1565982"/>
              <a:gd name="connsiteY0" fmla="*/ 0 h 1565982"/>
              <a:gd name="connsiteX1" fmla="*/ 1565982 w 1565982"/>
              <a:gd name="connsiteY1" fmla="*/ 782991 h 1565982"/>
              <a:gd name="connsiteX2" fmla="*/ 782991 w 1565982"/>
              <a:gd name="connsiteY2" fmla="*/ 1565982 h 1565982"/>
              <a:gd name="connsiteX3" fmla="*/ 0 w 1565982"/>
              <a:gd name="connsiteY3" fmla="*/ 782991 h 1565982"/>
              <a:gd name="connsiteX4" fmla="*/ 782991 w 1565982"/>
              <a:gd name="connsiteY4" fmla="*/ 0 h 156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982" h="1565982">
                <a:moveTo>
                  <a:pt x="782991" y="0"/>
                </a:moveTo>
                <a:cubicBezTo>
                  <a:pt x="1215425" y="0"/>
                  <a:pt x="1565982" y="350557"/>
                  <a:pt x="1565982" y="782991"/>
                </a:cubicBezTo>
                <a:cubicBezTo>
                  <a:pt x="1565982" y="1215425"/>
                  <a:pt x="1215425" y="1565982"/>
                  <a:pt x="782991" y="1565982"/>
                </a:cubicBezTo>
                <a:cubicBezTo>
                  <a:pt x="350557" y="1565982"/>
                  <a:pt x="0" y="1215425"/>
                  <a:pt x="0" y="782991"/>
                </a:cubicBezTo>
                <a:cubicBezTo>
                  <a:pt x="0" y="350557"/>
                  <a:pt x="350557" y="0"/>
                  <a:pt x="782991" y="0"/>
                </a:cubicBezTo>
                <a:close/>
              </a:path>
            </a:pathLst>
          </a:custGeom>
        </p:spPr>
        <p:txBody>
          <a:bodyPr wrap="square">
            <a:noAutofit/>
          </a:bodyPr>
          <a:lstStyle/>
          <a:p>
            <a:endParaRPr lang="zh-CN" alt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41076" y="4516244"/>
            <a:ext cx="9470827" cy="663173"/>
            <a:chOff x="-54769" y="5829300"/>
            <a:chExt cx="13885070" cy="1078877"/>
          </a:xfrm>
        </p:grpSpPr>
        <p:grpSp>
          <p:nvGrpSpPr>
            <p:cNvPr id="7" name="组合 6"/>
            <p:cNvGrpSpPr/>
            <p:nvPr/>
          </p:nvGrpSpPr>
          <p:grpSpPr>
            <a:xfrm>
              <a:off x="-54769" y="5943601"/>
              <a:ext cx="4641974" cy="950790"/>
              <a:chOff x="-54770" y="4178805"/>
              <a:chExt cx="12317593" cy="2735626"/>
            </a:xfrm>
          </p:grpSpPr>
          <p:sp>
            <p:nvSpPr>
              <p:cNvPr id="28" name="等腰三角形 2"/>
              <p:cNvSpPr/>
              <p:nvPr/>
            </p:nvSpPr>
            <p:spPr>
              <a:xfrm>
                <a:off x="-38100" y="4724400"/>
                <a:ext cx="1143000" cy="215265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Lst>
                <a:ahLst/>
                <a:cxnLst>
                  <a:cxn ang="0">
                    <a:pos x="connsiteX0-1" y="connsiteY0-2"/>
                  </a:cxn>
                  <a:cxn ang="0">
                    <a:pos x="connsiteX1-3" y="connsiteY1-4"/>
                  </a:cxn>
                  <a:cxn ang="0">
                    <a:pos x="connsiteX2-5" y="connsiteY2-6"/>
                  </a:cxn>
                  <a:cxn ang="0">
                    <a:pos x="connsiteX3-7" y="connsiteY3-8"/>
                  </a:cxn>
                </a:cxnLst>
                <a:rect l="l" t="t" r="r" b="b"/>
                <a:pathLst>
                  <a:path w="1143000" h="1790700">
                    <a:moveTo>
                      <a:pt x="0" y="1790700"/>
                    </a:moveTo>
                    <a:lnTo>
                      <a:pt x="0" y="0"/>
                    </a:lnTo>
                    <a:lnTo>
                      <a:pt x="1143000" y="628650"/>
                    </a:lnTo>
                    <a:lnTo>
                      <a:pt x="0" y="1790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9" name="等腰三角形 2"/>
              <p:cNvSpPr/>
              <p:nvPr/>
            </p:nvSpPr>
            <p:spPr>
              <a:xfrm>
                <a:off x="-54770" y="5482592"/>
                <a:ext cx="2668429" cy="140112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2668429"/>
                  <a:gd name="connsiteY0-66" fmla="*/ 1165539 h 1165539"/>
                  <a:gd name="connsiteX1-67" fmla="*/ 1155859 w 2668429"/>
                  <a:gd name="connsiteY1-68" fmla="*/ 0 h 1165539"/>
                  <a:gd name="connsiteX2-69" fmla="*/ 2668429 w 2668429"/>
                  <a:gd name="connsiteY2-70" fmla="*/ 346575 h 1165539"/>
                  <a:gd name="connsiteX3-71" fmla="*/ 0 w 2668429"/>
                  <a:gd name="connsiteY3-72" fmla="*/ 1165539 h 1165539"/>
                </a:gdLst>
                <a:ahLst/>
                <a:cxnLst>
                  <a:cxn ang="0">
                    <a:pos x="connsiteX0-1" y="connsiteY0-2"/>
                  </a:cxn>
                  <a:cxn ang="0">
                    <a:pos x="connsiteX1-3" y="connsiteY1-4"/>
                  </a:cxn>
                  <a:cxn ang="0">
                    <a:pos x="connsiteX2-5" y="connsiteY2-6"/>
                  </a:cxn>
                  <a:cxn ang="0">
                    <a:pos x="connsiteX3-7" y="connsiteY3-8"/>
                  </a:cxn>
                </a:cxnLst>
                <a:rect l="l" t="t" r="r" b="b"/>
                <a:pathLst>
                  <a:path w="2668429" h="1165539">
                    <a:moveTo>
                      <a:pt x="0" y="1165539"/>
                    </a:moveTo>
                    <a:lnTo>
                      <a:pt x="1155859" y="0"/>
                    </a:lnTo>
                    <a:lnTo>
                      <a:pt x="2668429" y="346575"/>
                    </a:lnTo>
                    <a:lnTo>
                      <a:pt x="0" y="11655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0" name="等腰三角形 2"/>
              <p:cNvSpPr/>
              <p:nvPr/>
            </p:nvSpPr>
            <p:spPr>
              <a:xfrm>
                <a:off x="-30480" y="5669282"/>
                <a:ext cx="4472940" cy="120396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Lst>
                <a:ahLst/>
                <a:cxnLst>
                  <a:cxn ang="0">
                    <a:pos x="connsiteX0-1" y="connsiteY0-2"/>
                  </a:cxn>
                  <a:cxn ang="0">
                    <a:pos x="connsiteX1-3" y="connsiteY1-4"/>
                  </a:cxn>
                  <a:cxn ang="0">
                    <a:pos x="connsiteX2-5" y="connsiteY2-6"/>
                  </a:cxn>
                  <a:cxn ang="0">
                    <a:pos x="connsiteX3-7" y="connsiteY3-8"/>
                  </a:cxn>
                </a:cxnLst>
                <a:rect l="l" t="t" r="r" b="b"/>
                <a:pathLst>
                  <a:path w="4472940" h="1001524">
                    <a:moveTo>
                      <a:pt x="0" y="1001524"/>
                    </a:moveTo>
                    <a:lnTo>
                      <a:pt x="3257550" y="0"/>
                    </a:lnTo>
                    <a:lnTo>
                      <a:pt x="4472940" y="993128"/>
                    </a:lnTo>
                    <a:lnTo>
                      <a:pt x="0" y="100152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1" name="等腰三角形 2"/>
              <p:cNvSpPr/>
              <p:nvPr/>
            </p:nvSpPr>
            <p:spPr>
              <a:xfrm>
                <a:off x="3188970" y="5433060"/>
                <a:ext cx="3562350" cy="142246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Lst>
                <a:ahLst/>
                <a:cxnLst>
                  <a:cxn ang="0">
                    <a:pos x="connsiteX0-1" y="connsiteY0-2"/>
                  </a:cxn>
                  <a:cxn ang="0">
                    <a:pos x="connsiteX1-3" y="connsiteY1-4"/>
                  </a:cxn>
                  <a:cxn ang="0">
                    <a:pos x="connsiteX2-5" y="connsiteY2-6"/>
                  </a:cxn>
                  <a:cxn ang="0">
                    <a:pos x="connsiteX3-7" y="connsiteY3-8"/>
                  </a:cxn>
                </a:cxnLst>
                <a:rect l="l" t="t" r="r" b="b"/>
                <a:pathLst>
                  <a:path w="3562350" h="1183291">
                    <a:moveTo>
                      <a:pt x="0" y="209179"/>
                    </a:moveTo>
                    <a:lnTo>
                      <a:pt x="3562350" y="0"/>
                    </a:lnTo>
                    <a:lnTo>
                      <a:pt x="1215390" y="1183291"/>
                    </a:lnTo>
                    <a:lnTo>
                      <a:pt x="0" y="2091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2" name="等腰三角形 2"/>
              <p:cNvSpPr/>
              <p:nvPr/>
            </p:nvSpPr>
            <p:spPr>
              <a:xfrm rot="10800000">
                <a:off x="4392931" y="5233036"/>
                <a:ext cx="3633787" cy="163201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3633787"/>
                  <a:gd name="connsiteY0-146" fmla="*/ 716280 h 1357607"/>
                  <a:gd name="connsiteX1-147" fmla="*/ 3633787 w 3633787"/>
                  <a:gd name="connsiteY1-148" fmla="*/ 0 h 1357607"/>
                  <a:gd name="connsiteX2-149" fmla="*/ 967740 w 3633787"/>
                  <a:gd name="connsiteY2-150" fmla="*/ 1357607 h 1357607"/>
                  <a:gd name="connsiteX3-151" fmla="*/ 0 w 3633787"/>
                  <a:gd name="connsiteY3-152" fmla="*/ 716280 h 1357607"/>
                </a:gdLst>
                <a:ahLst/>
                <a:cxnLst>
                  <a:cxn ang="0">
                    <a:pos x="connsiteX0-1" y="connsiteY0-2"/>
                  </a:cxn>
                  <a:cxn ang="0">
                    <a:pos x="connsiteX1-3" y="connsiteY1-4"/>
                  </a:cxn>
                  <a:cxn ang="0">
                    <a:pos x="connsiteX2-5" y="connsiteY2-6"/>
                  </a:cxn>
                  <a:cxn ang="0">
                    <a:pos x="connsiteX3-7" y="connsiteY3-8"/>
                  </a:cxn>
                </a:cxnLst>
                <a:rect l="l" t="t" r="r" b="b"/>
                <a:pathLst>
                  <a:path w="3633787" h="1357607">
                    <a:moveTo>
                      <a:pt x="0" y="716280"/>
                    </a:moveTo>
                    <a:lnTo>
                      <a:pt x="3633787" y="0"/>
                    </a:lnTo>
                    <a:lnTo>
                      <a:pt x="967740" y="1357607"/>
                    </a:lnTo>
                    <a:lnTo>
                      <a:pt x="0" y="7162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3" name="等腰三角形 2"/>
              <p:cNvSpPr/>
              <p:nvPr/>
            </p:nvSpPr>
            <p:spPr>
              <a:xfrm rot="10800000">
                <a:off x="4441506" y="5997509"/>
                <a:ext cx="5529263" cy="86620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529262"/>
                  <a:gd name="connsiteY0-178" fmla="*/ 0 h 720562"/>
                  <a:gd name="connsiteX1-179" fmla="*/ 5529262 w 5529262"/>
                  <a:gd name="connsiteY1-180" fmla="*/ 12678 h 720562"/>
                  <a:gd name="connsiteX2-181" fmla="*/ 1920240 w 5529262"/>
                  <a:gd name="connsiteY2-182" fmla="*/ 720562 h 720562"/>
                  <a:gd name="connsiteX3-183" fmla="*/ 0 w 5529262"/>
                  <a:gd name="connsiteY3-184" fmla="*/ 0 h 720562"/>
                  <a:gd name="connsiteX0-185" fmla="*/ 0 w 5524500"/>
                  <a:gd name="connsiteY0-186" fmla="*/ 0 h 720562"/>
                  <a:gd name="connsiteX1-187" fmla="*/ 5524500 w 5524500"/>
                  <a:gd name="connsiteY1-188" fmla="*/ 8716 h 720562"/>
                  <a:gd name="connsiteX2-189" fmla="*/ 1920240 w 5524500"/>
                  <a:gd name="connsiteY2-190" fmla="*/ 720562 h 720562"/>
                  <a:gd name="connsiteX3-191" fmla="*/ 0 w 5524500"/>
                  <a:gd name="connsiteY3-192" fmla="*/ 0 h 720562"/>
                  <a:gd name="connsiteX0-193" fmla="*/ 0 w 5529263"/>
                  <a:gd name="connsiteY0-194" fmla="*/ 0 h 720562"/>
                  <a:gd name="connsiteX1-195" fmla="*/ 5529263 w 5529263"/>
                  <a:gd name="connsiteY1-196" fmla="*/ 8716 h 720562"/>
                  <a:gd name="connsiteX2-197" fmla="*/ 1920240 w 5529263"/>
                  <a:gd name="connsiteY2-198" fmla="*/ 720562 h 720562"/>
                  <a:gd name="connsiteX3-199" fmla="*/ 0 w 5529263"/>
                  <a:gd name="connsiteY3-200" fmla="*/ 0 h 720562"/>
                </a:gdLst>
                <a:ahLst/>
                <a:cxnLst>
                  <a:cxn ang="0">
                    <a:pos x="connsiteX0-1" y="connsiteY0-2"/>
                  </a:cxn>
                  <a:cxn ang="0">
                    <a:pos x="connsiteX1-3" y="connsiteY1-4"/>
                  </a:cxn>
                  <a:cxn ang="0">
                    <a:pos x="connsiteX2-5" y="connsiteY2-6"/>
                  </a:cxn>
                  <a:cxn ang="0">
                    <a:pos x="connsiteX3-7" y="connsiteY3-8"/>
                  </a:cxn>
                </a:cxnLst>
                <a:rect l="l" t="t" r="r" b="b"/>
                <a:pathLst>
                  <a:path w="5529263" h="720562">
                    <a:moveTo>
                      <a:pt x="0" y="0"/>
                    </a:moveTo>
                    <a:lnTo>
                      <a:pt x="5529263" y="8716"/>
                    </a:lnTo>
                    <a:lnTo>
                      <a:pt x="1920240" y="72056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4" name="等腰三角形 2"/>
              <p:cNvSpPr/>
              <p:nvPr/>
            </p:nvSpPr>
            <p:spPr>
              <a:xfrm rot="10800000">
                <a:off x="8020049" y="4744302"/>
                <a:ext cx="3257550" cy="210445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310890"/>
                  <a:gd name="connsiteY0-194" fmla="*/ 0 h 1750611"/>
                  <a:gd name="connsiteX1-195" fmla="*/ 3310890 w 3310890"/>
                  <a:gd name="connsiteY1-196" fmla="*/ 728959 h 1750611"/>
                  <a:gd name="connsiteX2-197" fmla="*/ 0 w 3310890"/>
                  <a:gd name="connsiteY2-198" fmla="*/ 1750611 h 1750611"/>
                  <a:gd name="connsiteX3-199" fmla="*/ 1356360 w 3310890"/>
                  <a:gd name="connsiteY3-200" fmla="*/ 0 h 1750611"/>
                  <a:gd name="connsiteX0-201" fmla="*/ 1356360 w 3257550"/>
                  <a:gd name="connsiteY0-202" fmla="*/ 0 h 1750611"/>
                  <a:gd name="connsiteX1-203" fmla="*/ 3257550 w 3257550"/>
                  <a:gd name="connsiteY1-204" fmla="*/ 703604 h 1750611"/>
                  <a:gd name="connsiteX2-205" fmla="*/ 0 w 3257550"/>
                  <a:gd name="connsiteY2-206" fmla="*/ 1750611 h 1750611"/>
                  <a:gd name="connsiteX3-207" fmla="*/ 1356360 w 3257550"/>
                  <a:gd name="connsiteY3-208" fmla="*/ 0 h 1750611"/>
                </a:gdLst>
                <a:ahLst/>
                <a:cxnLst>
                  <a:cxn ang="0">
                    <a:pos x="connsiteX0-1" y="connsiteY0-2"/>
                  </a:cxn>
                  <a:cxn ang="0">
                    <a:pos x="connsiteX1-3" y="connsiteY1-4"/>
                  </a:cxn>
                  <a:cxn ang="0">
                    <a:pos x="connsiteX2-5" y="connsiteY2-6"/>
                  </a:cxn>
                  <a:cxn ang="0">
                    <a:pos x="connsiteX3-7" y="connsiteY3-8"/>
                  </a:cxn>
                </a:cxnLst>
                <a:rect l="l" t="t" r="r" b="b"/>
                <a:pathLst>
                  <a:path w="3257550" h="1750611">
                    <a:moveTo>
                      <a:pt x="1356360" y="0"/>
                    </a:moveTo>
                    <a:lnTo>
                      <a:pt x="3257550" y="703604"/>
                    </a:lnTo>
                    <a:lnTo>
                      <a:pt x="0" y="1750611"/>
                    </a:lnTo>
                    <a:lnTo>
                      <a:pt x="135636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5" name="等腰三角形 2"/>
              <p:cNvSpPr/>
              <p:nvPr/>
            </p:nvSpPr>
            <p:spPr>
              <a:xfrm rot="10800000">
                <a:off x="9898380" y="4186523"/>
                <a:ext cx="2324100" cy="266071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Lst>
                <a:ahLst/>
                <a:cxnLst>
                  <a:cxn ang="0">
                    <a:pos x="connsiteX0-1" y="connsiteY0-2"/>
                  </a:cxn>
                  <a:cxn ang="0">
                    <a:pos x="connsiteX1-3" y="connsiteY1-4"/>
                  </a:cxn>
                  <a:cxn ang="0">
                    <a:pos x="connsiteX2-5" y="connsiteY2-6"/>
                  </a:cxn>
                  <a:cxn ang="0">
                    <a:pos x="connsiteX3-7" y="connsiteY3-8"/>
                  </a:cxn>
                </a:cxnLst>
                <a:rect l="l" t="t" r="r" b="b"/>
                <a:pathLst>
                  <a:path w="2324100" h="2213339">
                    <a:moveTo>
                      <a:pt x="0" y="3168"/>
                    </a:moveTo>
                    <a:lnTo>
                      <a:pt x="2324100" y="0"/>
                    </a:lnTo>
                    <a:lnTo>
                      <a:pt x="567690" y="2213339"/>
                    </a:lnTo>
                    <a:lnTo>
                      <a:pt x="0" y="31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36" name="等腰三角形 2"/>
              <p:cNvSpPr/>
              <p:nvPr/>
            </p:nvSpPr>
            <p:spPr>
              <a:xfrm rot="10800000">
                <a:off x="11653838" y="4178805"/>
                <a:ext cx="608985" cy="273562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 name="connsiteX0-233" fmla="*/ 0 w 1619250"/>
                  <a:gd name="connsiteY0-234" fmla="*/ 779666 h 2989837"/>
                  <a:gd name="connsiteX1-235" fmla="*/ 1619250 w 1619250"/>
                  <a:gd name="connsiteY1-236" fmla="*/ 0 h 2989837"/>
                  <a:gd name="connsiteX2-237" fmla="*/ 567690 w 1619250"/>
                  <a:gd name="connsiteY2-238" fmla="*/ 2989837 h 2989837"/>
                  <a:gd name="connsiteX3-239" fmla="*/ 0 w 1619250"/>
                  <a:gd name="connsiteY3-240" fmla="*/ 779666 h 2989837"/>
                  <a:gd name="connsiteX0-241" fmla="*/ 0 w 2110740"/>
                  <a:gd name="connsiteY0-242" fmla="*/ 779666 h 2181645"/>
                  <a:gd name="connsiteX1-243" fmla="*/ 1619250 w 2110740"/>
                  <a:gd name="connsiteY1-244" fmla="*/ 0 h 2181645"/>
                  <a:gd name="connsiteX2-245" fmla="*/ 2110740 w 2110740"/>
                  <a:gd name="connsiteY2-246" fmla="*/ 2181645 h 2181645"/>
                  <a:gd name="connsiteX3-247" fmla="*/ 0 w 2110740"/>
                  <a:gd name="connsiteY3-248" fmla="*/ 779666 h 2181645"/>
                  <a:gd name="connsiteX0-249" fmla="*/ 0 w 2110740"/>
                  <a:gd name="connsiteY0-250" fmla="*/ 858901 h 2260880"/>
                  <a:gd name="connsiteX1-251" fmla="*/ 1600200 w 2110740"/>
                  <a:gd name="connsiteY1-252" fmla="*/ 0 h 2260880"/>
                  <a:gd name="connsiteX2-253" fmla="*/ 2110740 w 2110740"/>
                  <a:gd name="connsiteY2-254" fmla="*/ 2260880 h 2260880"/>
                  <a:gd name="connsiteX3-255" fmla="*/ 0 w 2110740"/>
                  <a:gd name="connsiteY3-256" fmla="*/ 858901 h 2260880"/>
                  <a:gd name="connsiteX0-257" fmla="*/ 0 w 529590"/>
                  <a:gd name="connsiteY0-258" fmla="*/ 1841409 h 2260880"/>
                  <a:gd name="connsiteX1-259" fmla="*/ 19050 w 529590"/>
                  <a:gd name="connsiteY1-260" fmla="*/ 0 h 2260880"/>
                  <a:gd name="connsiteX2-261" fmla="*/ 529590 w 529590"/>
                  <a:gd name="connsiteY2-262" fmla="*/ 2260880 h 2260880"/>
                  <a:gd name="connsiteX3-263" fmla="*/ 0 w 529590"/>
                  <a:gd name="connsiteY3-264" fmla="*/ 1841409 h 2260880"/>
                  <a:gd name="connsiteX0-265" fmla="*/ 0 w 553402"/>
                  <a:gd name="connsiteY0-266" fmla="*/ 1841409 h 2201455"/>
                  <a:gd name="connsiteX1-267" fmla="*/ 19050 w 553402"/>
                  <a:gd name="connsiteY1-268" fmla="*/ 0 h 2201455"/>
                  <a:gd name="connsiteX2-269" fmla="*/ 553402 w 553402"/>
                  <a:gd name="connsiteY2-270" fmla="*/ 2201455 h 2201455"/>
                  <a:gd name="connsiteX3-271" fmla="*/ 0 w 553402"/>
                  <a:gd name="connsiteY3-272" fmla="*/ 1841409 h 2201455"/>
                  <a:gd name="connsiteX0-273" fmla="*/ 0 w 608985"/>
                  <a:gd name="connsiteY0-274" fmla="*/ 1887782 h 2201455"/>
                  <a:gd name="connsiteX1-275" fmla="*/ 74633 w 608985"/>
                  <a:gd name="connsiteY1-276" fmla="*/ 0 h 2201455"/>
                  <a:gd name="connsiteX2-277" fmla="*/ 608985 w 608985"/>
                  <a:gd name="connsiteY2-278" fmla="*/ 2201455 h 2201455"/>
                  <a:gd name="connsiteX3-279" fmla="*/ 0 w 608985"/>
                  <a:gd name="connsiteY3-280" fmla="*/ 1887782 h 2201455"/>
                  <a:gd name="connsiteX0-281" fmla="*/ 0 w 608985"/>
                  <a:gd name="connsiteY0-282" fmla="*/ 1934156 h 2247829"/>
                  <a:gd name="connsiteX1-283" fmla="*/ 19050 w 608985"/>
                  <a:gd name="connsiteY1-284" fmla="*/ 0 h 2247829"/>
                  <a:gd name="connsiteX2-285" fmla="*/ 608985 w 608985"/>
                  <a:gd name="connsiteY2-286" fmla="*/ 2247829 h 2247829"/>
                  <a:gd name="connsiteX3-287" fmla="*/ 0 w 608985"/>
                  <a:gd name="connsiteY3-288" fmla="*/ 1934156 h 2247829"/>
                  <a:gd name="connsiteX0-289" fmla="*/ 0 w 608985"/>
                  <a:gd name="connsiteY0-290" fmla="*/ 1961980 h 2275653"/>
                  <a:gd name="connsiteX1-291" fmla="*/ 19050 w 608985"/>
                  <a:gd name="connsiteY1-292" fmla="*/ 0 h 2275653"/>
                  <a:gd name="connsiteX2-293" fmla="*/ 608985 w 608985"/>
                  <a:gd name="connsiteY2-294" fmla="*/ 2275653 h 2275653"/>
                  <a:gd name="connsiteX3-295" fmla="*/ 0 w 608985"/>
                  <a:gd name="connsiteY3-296" fmla="*/ 1961980 h 2275653"/>
                </a:gdLst>
                <a:ahLst/>
                <a:cxnLst>
                  <a:cxn ang="0">
                    <a:pos x="connsiteX0-1" y="connsiteY0-2"/>
                  </a:cxn>
                  <a:cxn ang="0">
                    <a:pos x="connsiteX1-3" y="connsiteY1-4"/>
                  </a:cxn>
                  <a:cxn ang="0">
                    <a:pos x="connsiteX2-5" y="connsiteY2-6"/>
                  </a:cxn>
                  <a:cxn ang="0">
                    <a:pos x="connsiteX3-7" y="connsiteY3-8"/>
                  </a:cxn>
                </a:cxnLst>
                <a:rect l="l" t="t" r="r" b="b"/>
                <a:pathLst>
                  <a:path w="608985" h="2275653">
                    <a:moveTo>
                      <a:pt x="0" y="1961980"/>
                    </a:moveTo>
                    <a:lnTo>
                      <a:pt x="19050" y="0"/>
                    </a:lnTo>
                    <a:lnTo>
                      <a:pt x="608985" y="2275653"/>
                    </a:lnTo>
                    <a:lnTo>
                      <a:pt x="0" y="196198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grpSp>
        <p:grpSp>
          <p:nvGrpSpPr>
            <p:cNvPr id="8" name="组合 7"/>
            <p:cNvGrpSpPr/>
            <p:nvPr/>
          </p:nvGrpSpPr>
          <p:grpSpPr>
            <a:xfrm>
              <a:off x="4574381" y="5864350"/>
              <a:ext cx="4645466" cy="1043827"/>
              <a:chOff x="-54770" y="4178801"/>
              <a:chExt cx="12326860" cy="2769823"/>
            </a:xfrm>
          </p:grpSpPr>
          <p:sp>
            <p:nvSpPr>
              <p:cNvPr id="19" name="等腰三角形 2"/>
              <p:cNvSpPr/>
              <p:nvPr/>
            </p:nvSpPr>
            <p:spPr>
              <a:xfrm>
                <a:off x="-38100" y="4724400"/>
                <a:ext cx="1143000" cy="215265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Lst>
                <a:ahLst/>
                <a:cxnLst>
                  <a:cxn ang="0">
                    <a:pos x="connsiteX0-1" y="connsiteY0-2"/>
                  </a:cxn>
                  <a:cxn ang="0">
                    <a:pos x="connsiteX1-3" y="connsiteY1-4"/>
                  </a:cxn>
                  <a:cxn ang="0">
                    <a:pos x="connsiteX2-5" y="connsiteY2-6"/>
                  </a:cxn>
                  <a:cxn ang="0">
                    <a:pos x="connsiteX3-7" y="connsiteY3-8"/>
                  </a:cxn>
                </a:cxnLst>
                <a:rect l="l" t="t" r="r" b="b"/>
                <a:pathLst>
                  <a:path w="1143000" h="1790700">
                    <a:moveTo>
                      <a:pt x="0" y="1790700"/>
                    </a:moveTo>
                    <a:lnTo>
                      <a:pt x="0" y="0"/>
                    </a:lnTo>
                    <a:lnTo>
                      <a:pt x="1143000" y="628650"/>
                    </a:lnTo>
                    <a:lnTo>
                      <a:pt x="0" y="1790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0" name="等腰三角形 2"/>
              <p:cNvSpPr/>
              <p:nvPr/>
            </p:nvSpPr>
            <p:spPr>
              <a:xfrm>
                <a:off x="-54770" y="5482592"/>
                <a:ext cx="2668429" cy="140112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2668429"/>
                  <a:gd name="connsiteY0-66" fmla="*/ 1165539 h 1165539"/>
                  <a:gd name="connsiteX1-67" fmla="*/ 1155859 w 2668429"/>
                  <a:gd name="connsiteY1-68" fmla="*/ 0 h 1165539"/>
                  <a:gd name="connsiteX2-69" fmla="*/ 2668429 w 2668429"/>
                  <a:gd name="connsiteY2-70" fmla="*/ 346575 h 1165539"/>
                  <a:gd name="connsiteX3-71" fmla="*/ 0 w 2668429"/>
                  <a:gd name="connsiteY3-72" fmla="*/ 1165539 h 1165539"/>
                </a:gdLst>
                <a:ahLst/>
                <a:cxnLst>
                  <a:cxn ang="0">
                    <a:pos x="connsiteX0-1" y="connsiteY0-2"/>
                  </a:cxn>
                  <a:cxn ang="0">
                    <a:pos x="connsiteX1-3" y="connsiteY1-4"/>
                  </a:cxn>
                  <a:cxn ang="0">
                    <a:pos x="connsiteX2-5" y="connsiteY2-6"/>
                  </a:cxn>
                  <a:cxn ang="0">
                    <a:pos x="connsiteX3-7" y="connsiteY3-8"/>
                  </a:cxn>
                </a:cxnLst>
                <a:rect l="l" t="t" r="r" b="b"/>
                <a:pathLst>
                  <a:path w="2668429" h="1165539">
                    <a:moveTo>
                      <a:pt x="0" y="1165539"/>
                    </a:moveTo>
                    <a:lnTo>
                      <a:pt x="1155859" y="0"/>
                    </a:lnTo>
                    <a:lnTo>
                      <a:pt x="2668429" y="346575"/>
                    </a:lnTo>
                    <a:lnTo>
                      <a:pt x="0" y="11655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1" name="等腰三角形 2"/>
              <p:cNvSpPr/>
              <p:nvPr/>
            </p:nvSpPr>
            <p:spPr>
              <a:xfrm>
                <a:off x="-30480" y="5669282"/>
                <a:ext cx="4472940" cy="120396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Lst>
                <a:ahLst/>
                <a:cxnLst>
                  <a:cxn ang="0">
                    <a:pos x="connsiteX0-1" y="connsiteY0-2"/>
                  </a:cxn>
                  <a:cxn ang="0">
                    <a:pos x="connsiteX1-3" y="connsiteY1-4"/>
                  </a:cxn>
                  <a:cxn ang="0">
                    <a:pos x="connsiteX2-5" y="connsiteY2-6"/>
                  </a:cxn>
                  <a:cxn ang="0">
                    <a:pos x="connsiteX3-7" y="connsiteY3-8"/>
                  </a:cxn>
                </a:cxnLst>
                <a:rect l="l" t="t" r="r" b="b"/>
                <a:pathLst>
                  <a:path w="4472940" h="1001524">
                    <a:moveTo>
                      <a:pt x="0" y="1001524"/>
                    </a:moveTo>
                    <a:lnTo>
                      <a:pt x="3257550" y="0"/>
                    </a:lnTo>
                    <a:lnTo>
                      <a:pt x="4472940" y="993128"/>
                    </a:lnTo>
                    <a:lnTo>
                      <a:pt x="0" y="100152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2" name="等腰三角形 2"/>
              <p:cNvSpPr/>
              <p:nvPr/>
            </p:nvSpPr>
            <p:spPr>
              <a:xfrm>
                <a:off x="3188970" y="5433060"/>
                <a:ext cx="3562350" cy="142246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Lst>
                <a:ahLst/>
                <a:cxnLst>
                  <a:cxn ang="0">
                    <a:pos x="connsiteX0-1" y="connsiteY0-2"/>
                  </a:cxn>
                  <a:cxn ang="0">
                    <a:pos x="connsiteX1-3" y="connsiteY1-4"/>
                  </a:cxn>
                  <a:cxn ang="0">
                    <a:pos x="connsiteX2-5" y="connsiteY2-6"/>
                  </a:cxn>
                  <a:cxn ang="0">
                    <a:pos x="connsiteX3-7" y="connsiteY3-8"/>
                  </a:cxn>
                </a:cxnLst>
                <a:rect l="l" t="t" r="r" b="b"/>
                <a:pathLst>
                  <a:path w="3562350" h="1183291">
                    <a:moveTo>
                      <a:pt x="0" y="209179"/>
                    </a:moveTo>
                    <a:lnTo>
                      <a:pt x="3562350" y="0"/>
                    </a:lnTo>
                    <a:lnTo>
                      <a:pt x="1215390" y="1183291"/>
                    </a:lnTo>
                    <a:lnTo>
                      <a:pt x="0" y="2091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3" name="等腰三角形 2"/>
              <p:cNvSpPr/>
              <p:nvPr/>
            </p:nvSpPr>
            <p:spPr>
              <a:xfrm rot="10800000">
                <a:off x="4392931" y="5233036"/>
                <a:ext cx="3633787" cy="163201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3633787"/>
                  <a:gd name="connsiteY0-146" fmla="*/ 716280 h 1357607"/>
                  <a:gd name="connsiteX1-147" fmla="*/ 3633787 w 3633787"/>
                  <a:gd name="connsiteY1-148" fmla="*/ 0 h 1357607"/>
                  <a:gd name="connsiteX2-149" fmla="*/ 967740 w 3633787"/>
                  <a:gd name="connsiteY2-150" fmla="*/ 1357607 h 1357607"/>
                  <a:gd name="connsiteX3-151" fmla="*/ 0 w 3633787"/>
                  <a:gd name="connsiteY3-152" fmla="*/ 716280 h 1357607"/>
                </a:gdLst>
                <a:ahLst/>
                <a:cxnLst>
                  <a:cxn ang="0">
                    <a:pos x="connsiteX0-1" y="connsiteY0-2"/>
                  </a:cxn>
                  <a:cxn ang="0">
                    <a:pos x="connsiteX1-3" y="connsiteY1-4"/>
                  </a:cxn>
                  <a:cxn ang="0">
                    <a:pos x="connsiteX2-5" y="connsiteY2-6"/>
                  </a:cxn>
                  <a:cxn ang="0">
                    <a:pos x="connsiteX3-7" y="connsiteY3-8"/>
                  </a:cxn>
                </a:cxnLst>
                <a:rect l="l" t="t" r="r" b="b"/>
                <a:pathLst>
                  <a:path w="3633787" h="1357607">
                    <a:moveTo>
                      <a:pt x="0" y="716280"/>
                    </a:moveTo>
                    <a:lnTo>
                      <a:pt x="3633787" y="0"/>
                    </a:lnTo>
                    <a:lnTo>
                      <a:pt x="967740" y="1357607"/>
                    </a:lnTo>
                    <a:lnTo>
                      <a:pt x="0" y="7162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4" name="等腰三角形 2"/>
              <p:cNvSpPr/>
              <p:nvPr/>
            </p:nvSpPr>
            <p:spPr>
              <a:xfrm rot="10800000">
                <a:off x="4441506" y="5997509"/>
                <a:ext cx="5529263" cy="86620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529262"/>
                  <a:gd name="connsiteY0-178" fmla="*/ 0 h 720562"/>
                  <a:gd name="connsiteX1-179" fmla="*/ 5529262 w 5529262"/>
                  <a:gd name="connsiteY1-180" fmla="*/ 12678 h 720562"/>
                  <a:gd name="connsiteX2-181" fmla="*/ 1920240 w 5529262"/>
                  <a:gd name="connsiteY2-182" fmla="*/ 720562 h 720562"/>
                  <a:gd name="connsiteX3-183" fmla="*/ 0 w 5529262"/>
                  <a:gd name="connsiteY3-184" fmla="*/ 0 h 720562"/>
                  <a:gd name="connsiteX0-185" fmla="*/ 0 w 5524500"/>
                  <a:gd name="connsiteY0-186" fmla="*/ 0 h 720562"/>
                  <a:gd name="connsiteX1-187" fmla="*/ 5524500 w 5524500"/>
                  <a:gd name="connsiteY1-188" fmla="*/ 8716 h 720562"/>
                  <a:gd name="connsiteX2-189" fmla="*/ 1920240 w 5524500"/>
                  <a:gd name="connsiteY2-190" fmla="*/ 720562 h 720562"/>
                  <a:gd name="connsiteX3-191" fmla="*/ 0 w 5524500"/>
                  <a:gd name="connsiteY3-192" fmla="*/ 0 h 720562"/>
                  <a:gd name="connsiteX0-193" fmla="*/ 0 w 5529263"/>
                  <a:gd name="connsiteY0-194" fmla="*/ 0 h 720562"/>
                  <a:gd name="connsiteX1-195" fmla="*/ 5529263 w 5529263"/>
                  <a:gd name="connsiteY1-196" fmla="*/ 8716 h 720562"/>
                  <a:gd name="connsiteX2-197" fmla="*/ 1920240 w 5529263"/>
                  <a:gd name="connsiteY2-198" fmla="*/ 720562 h 720562"/>
                  <a:gd name="connsiteX3-199" fmla="*/ 0 w 5529263"/>
                  <a:gd name="connsiteY3-200" fmla="*/ 0 h 720562"/>
                </a:gdLst>
                <a:ahLst/>
                <a:cxnLst>
                  <a:cxn ang="0">
                    <a:pos x="connsiteX0-1" y="connsiteY0-2"/>
                  </a:cxn>
                  <a:cxn ang="0">
                    <a:pos x="connsiteX1-3" y="connsiteY1-4"/>
                  </a:cxn>
                  <a:cxn ang="0">
                    <a:pos x="connsiteX2-5" y="connsiteY2-6"/>
                  </a:cxn>
                  <a:cxn ang="0">
                    <a:pos x="connsiteX3-7" y="connsiteY3-8"/>
                  </a:cxn>
                </a:cxnLst>
                <a:rect l="l" t="t" r="r" b="b"/>
                <a:pathLst>
                  <a:path w="5529263" h="720562">
                    <a:moveTo>
                      <a:pt x="0" y="0"/>
                    </a:moveTo>
                    <a:lnTo>
                      <a:pt x="5529263" y="8716"/>
                    </a:lnTo>
                    <a:lnTo>
                      <a:pt x="1920240" y="72056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5" name="等腰三角形 2"/>
              <p:cNvSpPr/>
              <p:nvPr/>
            </p:nvSpPr>
            <p:spPr>
              <a:xfrm rot="10800000">
                <a:off x="8020049" y="4744302"/>
                <a:ext cx="3257550" cy="210445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310890"/>
                  <a:gd name="connsiteY0-194" fmla="*/ 0 h 1750611"/>
                  <a:gd name="connsiteX1-195" fmla="*/ 3310890 w 3310890"/>
                  <a:gd name="connsiteY1-196" fmla="*/ 728959 h 1750611"/>
                  <a:gd name="connsiteX2-197" fmla="*/ 0 w 3310890"/>
                  <a:gd name="connsiteY2-198" fmla="*/ 1750611 h 1750611"/>
                  <a:gd name="connsiteX3-199" fmla="*/ 1356360 w 3310890"/>
                  <a:gd name="connsiteY3-200" fmla="*/ 0 h 1750611"/>
                  <a:gd name="connsiteX0-201" fmla="*/ 1356360 w 3257550"/>
                  <a:gd name="connsiteY0-202" fmla="*/ 0 h 1750611"/>
                  <a:gd name="connsiteX1-203" fmla="*/ 3257550 w 3257550"/>
                  <a:gd name="connsiteY1-204" fmla="*/ 703604 h 1750611"/>
                  <a:gd name="connsiteX2-205" fmla="*/ 0 w 3257550"/>
                  <a:gd name="connsiteY2-206" fmla="*/ 1750611 h 1750611"/>
                  <a:gd name="connsiteX3-207" fmla="*/ 1356360 w 3257550"/>
                  <a:gd name="connsiteY3-208" fmla="*/ 0 h 1750611"/>
                </a:gdLst>
                <a:ahLst/>
                <a:cxnLst>
                  <a:cxn ang="0">
                    <a:pos x="connsiteX0-1" y="connsiteY0-2"/>
                  </a:cxn>
                  <a:cxn ang="0">
                    <a:pos x="connsiteX1-3" y="connsiteY1-4"/>
                  </a:cxn>
                  <a:cxn ang="0">
                    <a:pos x="connsiteX2-5" y="connsiteY2-6"/>
                  </a:cxn>
                  <a:cxn ang="0">
                    <a:pos x="connsiteX3-7" y="connsiteY3-8"/>
                  </a:cxn>
                </a:cxnLst>
                <a:rect l="l" t="t" r="r" b="b"/>
                <a:pathLst>
                  <a:path w="3257550" h="1750611">
                    <a:moveTo>
                      <a:pt x="1356360" y="0"/>
                    </a:moveTo>
                    <a:lnTo>
                      <a:pt x="3257550" y="703604"/>
                    </a:lnTo>
                    <a:lnTo>
                      <a:pt x="0" y="1750611"/>
                    </a:lnTo>
                    <a:lnTo>
                      <a:pt x="135636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6" name="等腰三角形 2"/>
              <p:cNvSpPr/>
              <p:nvPr/>
            </p:nvSpPr>
            <p:spPr>
              <a:xfrm rot="10800000">
                <a:off x="9898380" y="4186523"/>
                <a:ext cx="2324100" cy="266071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Lst>
                <a:ahLst/>
                <a:cxnLst>
                  <a:cxn ang="0">
                    <a:pos x="connsiteX0-1" y="connsiteY0-2"/>
                  </a:cxn>
                  <a:cxn ang="0">
                    <a:pos x="connsiteX1-3" y="connsiteY1-4"/>
                  </a:cxn>
                  <a:cxn ang="0">
                    <a:pos x="connsiteX2-5" y="connsiteY2-6"/>
                  </a:cxn>
                  <a:cxn ang="0">
                    <a:pos x="connsiteX3-7" y="connsiteY3-8"/>
                  </a:cxn>
                </a:cxnLst>
                <a:rect l="l" t="t" r="r" b="b"/>
                <a:pathLst>
                  <a:path w="2324100" h="2213339">
                    <a:moveTo>
                      <a:pt x="0" y="3168"/>
                    </a:moveTo>
                    <a:lnTo>
                      <a:pt x="2324100" y="0"/>
                    </a:lnTo>
                    <a:lnTo>
                      <a:pt x="567690" y="2213339"/>
                    </a:lnTo>
                    <a:lnTo>
                      <a:pt x="0" y="31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27" name="等腰三角形 2"/>
              <p:cNvSpPr/>
              <p:nvPr/>
            </p:nvSpPr>
            <p:spPr>
              <a:xfrm rot="10800000">
                <a:off x="11653841" y="4178801"/>
                <a:ext cx="618249" cy="2769823"/>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 name="connsiteX0-233" fmla="*/ 0 w 1619250"/>
                  <a:gd name="connsiteY0-234" fmla="*/ 779666 h 2989837"/>
                  <a:gd name="connsiteX1-235" fmla="*/ 1619250 w 1619250"/>
                  <a:gd name="connsiteY1-236" fmla="*/ 0 h 2989837"/>
                  <a:gd name="connsiteX2-237" fmla="*/ 567690 w 1619250"/>
                  <a:gd name="connsiteY2-238" fmla="*/ 2989837 h 2989837"/>
                  <a:gd name="connsiteX3-239" fmla="*/ 0 w 1619250"/>
                  <a:gd name="connsiteY3-240" fmla="*/ 779666 h 2989837"/>
                  <a:gd name="connsiteX0-241" fmla="*/ 0 w 2110740"/>
                  <a:gd name="connsiteY0-242" fmla="*/ 779666 h 2181645"/>
                  <a:gd name="connsiteX1-243" fmla="*/ 1619250 w 2110740"/>
                  <a:gd name="connsiteY1-244" fmla="*/ 0 h 2181645"/>
                  <a:gd name="connsiteX2-245" fmla="*/ 2110740 w 2110740"/>
                  <a:gd name="connsiteY2-246" fmla="*/ 2181645 h 2181645"/>
                  <a:gd name="connsiteX3-247" fmla="*/ 0 w 2110740"/>
                  <a:gd name="connsiteY3-248" fmla="*/ 779666 h 2181645"/>
                  <a:gd name="connsiteX0-249" fmla="*/ 0 w 2110740"/>
                  <a:gd name="connsiteY0-250" fmla="*/ 858901 h 2260880"/>
                  <a:gd name="connsiteX1-251" fmla="*/ 1600200 w 2110740"/>
                  <a:gd name="connsiteY1-252" fmla="*/ 0 h 2260880"/>
                  <a:gd name="connsiteX2-253" fmla="*/ 2110740 w 2110740"/>
                  <a:gd name="connsiteY2-254" fmla="*/ 2260880 h 2260880"/>
                  <a:gd name="connsiteX3-255" fmla="*/ 0 w 2110740"/>
                  <a:gd name="connsiteY3-256" fmla="*/ 858901 h 2260880"/>
                  <a:gd name="connsiteX0-257" fmla="*/ 0 w 529590"/>
                  <a:gd name="connsiteY0-258" fmla="*/ 1841409 h 2260880"/>
                  <a:gd name="connsiteX1-259" fmla="*/ 19050 w 529590"/>
                  <a:gd name="connsiteY1-260" fmla="*/ 0 h 2260880"/>
                  <a:gd name="connsiteX2-261" fmla="*/ 529590 w 529590"/>
                  <a:gd name="connsiteY2-262" fmla="*/ 2260880 h 2260880"/>
                  <a:gd name="connsiteX3-263" fmla="*/ 0 w 529590"/>
                  <a:gd name="connsiteY3-264" fmla="*/ 1841409 h 2260880"/>
                  <a:gd name="connsiteX0-265" fmla="*/ 0 w 553402"/>
                  <a:gd name="connsiteY0-266" fmla="*/ 1841409 h 2201455"/>
                  <a:gd name="connsiteX1-267" fmla="*/ 19050 w 553402"/>
                  <a:gd name="connsiteY1-268" fmla="*/ 0 h 2201455"/>
                  <a:gd name="connsiteX2-269" fmla="*/ 553402 w 553402"/>
                  <a:gd name="connsiteY2-270" fmla="*/ 2201455 h 2201455"/>
                  <a:gd name="connsiteX3-271" fmla="*/ 0 w 553402"/>
                  <a:gd name="connsiteY3-272" fmla="*/ 1841409 h 2201455"/>
                  <a:gd name="connsiteX0-273" fmla="*/ 0 w 618248"/>
                  <a:gd name="connsiteY0-274" fmla="*/ 1790086 h 2201455"/>
                  <a:gd name="connsiteX1-275" fmla="*/ 83896 w 618248"/>
                  <a:gd name="connsiteY1-276" fmla="*/ 0 h 2201455"/>
                  <a:gd name="connsiteX2-277" fmla="*/ 618248 w 618248"/>
                  <a:gd name="connsiteY2-278" fmla="*/ 2201455 h 2201455"/>
                  <a:gd name="connsiteX3-279" fmla="*/ 0 w 618248"/>
                  <a:gd name="connsiteY3-280" fmla="*/ 1790086 h 2201455"/>
                  <a:gd name="connsiteX0-281" fmla="*/ 0 w 618248"/>
                  <a:gd name="connsiteY0-282" fmla="*/ 1892731 h 2304100"/>
                  <a:gd name="connsiteX1-283" fmla="*/ 28314 w 618248"/>
                  <a:gd name="connsiteY1-284" fmla="*/ 0 h 2304100"/>
                  <a:gd name="connsiteX2-285" fmla="*/ 618248 w 618248"/>
                  <a:gd name="connsiteY2-286" fmla="*/ 2304100 h 2304100"/>
                  <a:gd name="connsiteX3-287" fmla="*/ 0 w 618248"/>
                  <a:gd name="connsiteY3-288" fmla="*/ 1892731 h 2304100"/>
                </a:gdLst>
                <a:ahLst/>
                <a:cxnLst>
                  <a:cxn ang="0">
                    <a:pos x="connsiteX0-1" y="connsiteY0-2"/>
                  </a:cxn>
                  <a:cxn ang="0">
                    <a:pos x="connsiteX1-3" y="connsiteY1-4"/>
                  </a:cxn>
                  <a:cxn ang="0">
                    <a:pos x="connsiteX2-5" y="connsiteY2-6"/>
                  </a:cxn>
                  <a:cxn ang="0">
                    <a:pos x="connsiteX3-7" y="connsiteY3-8"/>
                  </a:cxn>
                </a:cxnLst>
                <a:rect l="l" t="t" r="r" b="b"/>
                <a:pathLst>
                  <a:path w="618248" h="2304100">
                    <a:moveTo>
                      <a:pt x="0" y="1892731"/>
                    </a:moveTo>
                    <a:lnTo>
                      <a:pt x="28314" y="0"/>
                    </a:lnTo>
                    <a:lnTo>
                      <a:pt x="618248" y="2304100"/>
                    </a:lnTo>
                    <a:lnTo>
                      <a:pt x="0" y="18927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grpSp>
        <p:grpSp>
          <p:nvGrpSpPr>
            <p:cNvPr id="9" name="组合 8"/>
            <p:cNvGrpSpPr/>
            <p:nvPr/>
          </p:nvGrpSpPr>
          <p:grpSpPr>
            <a:xfrm>
              <a:off x="9203531" y="5829300"/>
              <a:ext cx="4626770" cy="1054417"/>
              <a:chOff x="-54770" y="4178801"/>
              <a:chExt cx="12277250" cy="2704917"/>
            </a:xfrm>
          </p:grpSpPr>
          <p:sp>
            <p:nvSpPr>
              <p:cNvPr id="10" name="等腰三角形 2"/>
              <p:cNvSpPr/>
              <p:nvPr/>
            </p:nvSpPr>
            <p:spPr>
              <a:xfrm>
                <a:off x="-38100" y="4724400"/>
                <a:ext cx="1143000" cy="215265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Lst>
                <a:ahLst/>
                <a:cxnLst>
                  <a:cxn ang="0">
                    <a:pos x="connsiteX0-1" y="connsiteY0-2"/>
                  </a:cxn>
                  <a:cxn ang="0">
                    <a:pos x="connsiteX1-3" y="connsiteY1-4"/>
                  </a:cxn>
                  <a:cxn ang="0">
                    <a:pos x="connsiteX2-5" y="connsiteY2-6"/>
                  </a:cxn>
                  <a:cxn ang="0">
                    <a:pos x="connsiteX3-7" y="connsiteY3-8"/>
                  </a:cxn>
                </a:cxnLst>
                <a:rect l="l" t="t" r="r" b="b"/>
                <a:pathLst>
                  <a:path w="1143000" h="1790700">
                    <a:moveTo>
                      <a:pt x="0" y="1790700"/>
                    </a:moveTo>
                    <a:lnTo>
                      <a:pt x="0" y="0"/>
                    </a:lnTo>
                    <a:lnTo>
                      <a:pt x="1143000" y="628650"/>
                    </a:lnTo>
                    <a:lnTo>
                      <a:pt x="0" y="1790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1" name="等腰三角形 2"/>
              <p:cNvSpPr/>
              <p:nvPr/>
            </p:nvSpPr>
            <p:spPr>
              <a:xfrm>
                <a:off x="-54770" y="5482592"/>
                <a:ext cx="2668429" cy="140112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2668429"/>
                  <a:gd name="connsiteY0-66" fmla="*/ 1165539 h 1165539"/>
                  <a:gd name="connsiteX1-67" fmla="*/ 1155859 w 2668429"/>
                  <a:gd name="connsiteY1-68" fmla="*/ 0 h 1165539"/>
                  <a:gd name="connsiteX2-69" fmla="*/ 2668429 w 2668429"/>
                  <a:gd name="connsiteY2-70" fmla="*/ 346575 h 1165539"/>
                  <a:gd name="connsiteX3-71" fmla="*/ 0 w 2668429"/>
                  <a:gd name="connsiteY3-72" fmla="*/ 1165539 h 1165539"/>
                </a:gdLst>
                <a:ahLst/>
                <a:cxnLst>
                  <a:cxn ang="0">
                    <a:pos x="connsiteX0-1" y="connsiteY0-2"/>
                  </a:cxn>
                  <a:cxn ang="0">
                    <a:pos x="connsiteX1-3" y="connsiteY1-4"/>
                  </a:cxn>
                  <a:cxn ang="0">
                    <a:pos x="connsiteX2-5" y="connsiteY2-6"/>
                  </a:cxn>
                  <a:cxn ang="0">
                    <a:pos x="connsiteX3-7" y="connsiteY3-8"/>
                  </a:cxn>
                </a:cxnLst>
                <a:rect l="l" t="t" r="r" b="b"/>
                <a:pathLst>
                  <a:path w="2668429" h="1165539">
                    <a:moveTo>
                      <a:pt x="0" y="1165539"/>
                    </a:moveTo>
                    <a:lnTo>
                      <a:pt x="1155859" y="0"/>
                    </a:lnTo>
                    <a:lnTo>
                      <a:pt x="2668429" y="346575"/>
                    </a:lnTo>
                    <a:lnTo>
                      <a:pt x="0" y="11655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2" name="等腰三角形 2"/>
              <p:cNvSpPr/>
              <p:nvPr/>
            </p:nvSpPr>
            <p:spPr>
              <a:xfrm>
                <a:off x="-30480" y="5669282"/>
                <a:ext cx="4472940" cy="1203960"/>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Lst>
                <a:ahLst/>
                <a:cxnLst>
                  <a:cxn ang="0">
                    <a:pos x="connsiteX0-1" y="connsiteY0-2"/>
                  </a:cxn>
                  <a:cxn ang="0">
                    <a:pos x="connsiteX1-3" y="connsiteY1-4"/>
                  </a:cxn>
                  <a:cxn ang="0">
                    <a:pos x="connsiteX2-5" y="connsiteY2-6"/>
                  </a:cxn>
                  <a:cxn ang="0">
                    <a:pos x="connsiteX3-7" y="connsiteY3-8"/>
                  </a:cxn>
                </a:cxnLst>
                <a:rect l="l" t="t" r="r" b="b"/>
                <a:pathLst>
                  <a:path w="4472940" h="1001524">
                    <a:moveTo>
                      <a:pt x="0" y="1001524"/>
                    </a:moveTo>
                    <a:lnTo>
                      <a:pt x="3257550" y="0"/>
                    </a:lnTo>
                    <a:lnTo>
                      <a:pt x="4472940" y="993128"/>
                    </a:lnTo>
                    <a:lnTo>
                      <a:pt x="0" y="100152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3" name="等腰三角形 2"/>
              <p:cNvSpPr/>
              <p:nvPr/>
            </p:nvSpPr>
            <p:spPr>
              <a:xfrm>
                <a:off x="3188970" y="5433060"/>
                <a:ext cx="3562350" cy="142246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Lst>
                <a:ahLst/>
                <a:cxnLst>
                  <a:cxn ang="0">
                    <a:pos x="connsiteX0-1" y="connsiteY0-2"/>
                  </a:cxn>
                  <a:cxn ang="0">
                    <a:pos x="connsiteX1-3" y="connsiteY1-4"/>
                  </a:cxn>
                  <a:cxn ang="0">
                    <a:pos x="connsiteX2-5" y="connsiteY2-6"/>
                  </a:cxn>
                  <a:cxn ang="0">
                    <a:pos x="connsiteX3-7" y="connsiteY3-8"/>
                  </a:cxn>
                </a:cxnLst>
                <a:rect l="l" t="t" r="r" b="b"/>
                <a:pathLst>
                  <a:path w="3562350" h="1183291">
                    <a:moveTo>
                      <a:pt x="0" y="209179"/>
                    </a:moveTo>
                    <a:lnTo>
                      <a:pt x="3562350" y="0"/>
                    </a:lnTo>
                    <a:lnTo>
                      <a:pt x="1215390" y="1183291"/>
                    </a:lnTo>
                    <a:lnTo>
                      <a:pt x="0" y="2091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4" name="等腰三角形 2"/>
              <p:cNvSpPr/>
              <p:nvPr/>
            </p:nvSpPr>
            <p:spPr>
              <a:xfrm rot="10800000">
                <a:off x="4392931" y="5233036"/>
                <a:ext cx="3633787" cy="1632017"/>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3633787"/>
                  <a:gd name="connsiteY0-146" fmla="*/ 716280 h 1357607"/>
                  <a:gd name="connsiteX1-147" fmla="*/ 3633787 w 3633787"/>
                  <a:gd name="connsiteY1-148" fmla="*/ 0 h 1357607"/>
                  <a:gd name="connsiteX2-149" fmla="*/ 967740 w 3633787"/>
                  <a:gd name="connsiteY2-150" fmla="*/ 1357607 h 1357607"/>
                  <a:gd name="connsiteX3-151" fmla="*/ 0 w 3633787"/>
                  <a:gd name="connsiteY3-152" fmla="*/ 716280 h 1357607"/>
                </a:gdLst>
                <a:ahLst/>
                <a:cxnLst>
                  <a:cxn ang="0">
                    <a:pos x="connsiteX0-1" y="connsiteY0-2"/>
                  </a:cxn>
                  <a:cxn ang="0">
                    <a:pos x="connsiteX1-3" y="connsiteY1-4"/>
                  </a:cxn>
                  <a:cxn ang="0">
                    <a:pos x="connsiteX2-5" y="connsiteY2-6"/>
                  </a:cxn>
                  <a:cxn ang="0">
                    <a:pos x="connsiteX3-7" y="connsiteY3-8"/>
                  </a:cxn>
                </a:cxnLst>
                <a:rect l="l" t="t" r="r" b="b"/>
                <a:pathLst>
                  <a:path w="3633787" h="1357607">
                    <a:moveTo>
                      <a:pt x="0" y="716280"/>
                    </a:moveTo>
                    <a:lnTo>
                      <a:pt x="3633787" y="0"/>
                    </a:lnTo>
                    <a:lnTo>
                      <a:pt x="967740" y="1357607"/>
                    </a:lnTo>
                    <a:lnTo>
                      <a:pt x="0" y="7162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5" name="等腰三角形 2"/>
              <p:cNvSpPr/>
              <p:nvPr/>
            </p:nvSpPr>
            <p:spPr>
              <a:xfrm rot="10800000">
                <a:off x="4441506" y="5997509"/>
                <a:ext cx="5529263" cy="86620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529262"/>
                  <a:gd name="connsiteY0-178" fmla="*/ 0 h 720562"/>
                  <a:gd name="connsiteX1-179" fmla="*/ 5529262 w 5529262"/>
                  <a:gd name="connsiteY1-180" fmla="*/ 12678 h 720562"/>
                  <a:gd name="connsiteX2-181" fmla="*/ 1920240 w 5529262"/>
                  <a:gd name="connsiteY2-182" fmla="*/ 720562 h 720562"/>
                  <a:gd name="connsiteX3-183" fmla="*/ 0 w 5529262"/>
                  <a:gd name="connsiteY3-184" fmla="*/ 0 h 720562"/>
                  <a:gd name="connsiteX0-185" fmla="*/ 0 w 5524500"/>
                  <a:gd name="connsiteY0-186" fmla="*/ 0 h 720562"/>
                  <a:gd name="connsiteX1-187" fmla="*/ 5524500 w 5524500"/>
                  <a:gd name="connsiteY1-188" fmla="*/ 8716 h 720562"/>
                  <a:gd name="connsiteX2-189" fmla="*/ 1920240 w 5524500"/>
                  <a:gd name="connsiteY2-190" fmla="*/ 720562 h 720562"/>
                  <a:gd name="connsiteX3-191" fmla="*/ 0 w 5524500"/>
                  <a:gd name="connsiteY3-192" fmla="*/ 0 h 720562"/>
                  <a:gd name="connsiteX0-193" fmla="*/ 0 w 5529263"/>
                  <a:gd name="connsiteY0-194" fmla="*/ 0 h 720562"/>
                  <a:gd name="connsiteX1-195" fmla="*/ 5529263 w 5529263"/>
                  <a:gd name="connsiteY1-196" fmla="*/ 8716 h 720562"/>
                  <a:gd name="connsiteX2-197" fmla="*/ 1920240 w 5529263"/>
                  <a:gd name="connsiteY2-198" fmla="*/ 720562 h 720562"/>
                  <a:gd name="connsiteX3-199" fmla="*/ 0 w 5529263"/>
                  <a:gd name="connsiteY3-200" fmla="*/ 0 h 720562"/>
                </a:gdLst>
                <a:ahLst/>
                <a:cxnLst>
                  <a:cxn ang="0">
                    <a:pos x="connsiteX0-1" y="connsiteY0-2"/>
                  </a:cxn>
                  <a:cxn ang="0">
                    <a:pos x="connsiteX1-3" y="connsiteY1-4"/>
                  </a:cxn>
                  <a:cxn ang="0">
                    <a:pos x="connsiteX2-5" y="connsiteY2-6"/>
                  </a:cxn>
                  <a:cxn ang="0">
                    <a:pos x="connsiteX3-7" y="connsiteY3-8"/>
                  </a:cxn>
                </a:cxnLst>
                <a:rect l="l" t="t" r="r" b="b"/>
                <a:pathLst>
                  <a:path w="5529263" h="720562">
                    <a:moveTo>
                      <a:pt x="0" y="0"/>
                    </a:moveTo>
                    <a:lnTo>
                      <a:pt x="5529263" y="8716"/>
                    </a:lnTo>
                    <a:lnTo>
                      <a:pt x="1920240" y="72056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6" name="等腰三角形 2"/>
              <p:cNvSpPr/>
              <p:nvPr/>
            </p:nvSpPr>
            <p:spPr>
              <a:xfrm rot="10800000">
                <a:off x="8020049" y="4744302"/>
                <a:ext cx="3257550" cy="2104458"/>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310890"/>
                  <a:gd name="connsiteY0-194" fmla="*/ 0 h 1750611"/>
                  <a:gd name="connsiteX1-195" fmla="*/ 3310890 w 3310890"/>
                  <a:gd name="connsiteY1-196" fmla="*/ 728959 h 1750611"/>
                  <a:gd name="connsiteX2-197" fmla="*/ 0 w 3310890"/>
                  <a:gd name="connsiteY2-198" fmla="*/ 1750611 h 1750611"/>
                  <a:gd name="connsiteX3-199" fmla="*/ 1356360 w 3310890"/>
                  <a:gd name="connsiteY3-200" fmla="*/ 0 h 1750611"/>
                  <a:gd name="connsiteX0-201" fmla="*/ 1356360 w 3257550"/>
                  <a:gd name="connsiteY0-202" fmla="*/ 0 h 1750611"/>
                  <a:gd name="connsiteX1-203" fmla="*/ 3257550 w 3257550"/>
                  <a:gd name="connsiteY1-204" fmla="*/ 703604 h 1750611"/>
                  <a:gd name="connsiteX2-205" fmla="*/ 0 w 3257550"/>
                  <a:gd name="connsiteY2-206" fmla="*/ 1750611 h 1750611"/>
                  <a:gd name="connsiteX3-207" fmla="*/ 1356360 w 3257550"/>
                  <a:gd name="connsiteY3-208" fmla="*/ 0 h 1750611"/>
                </a:gdLst>
                <a:ahLst/>
                <a:cxnLst>
                  <a:cxn ang="0">
                    <a:pos x="connsiteX0-1" y="connsiteY0-2"/>
                  </a:cxn>
                  <a:cxn ang="0">
                    <a:pos x="connsiteX1-3" y="connsiteY1-4"/>
                  </a:cxn>
                  <a:cxn ang="0">
                    <a:pos x="connsiteX2-5" y="connsiteY2-6"/>
                  </a:cxn>
                  <a:cxn ang="0">
                    <a:pos x="connsiteX3-7" y="connsiteY3-8"/>
                  </a:cxn>
                </a:cxnLst>
                <a:rect l="l" t="t" r="r" b="b"/>
                <a:pathLst>
                  <a:path w="3257550" h="1750611">
                    <a:moveTo>
                      <a:pt x="1356360" y="0"/>
                    </a:moveTo>
                    <a:lnTo>
                      <a:pt x="3257550" y="703604"/>
                    </a:lnTo>
                    <a:lnTo>
                      <a:pt x="0" y="1750611"/>
                    </a:lnTo>
                    <a:lnTo>
                      <a:pt x="135636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7" name="等腰三角形 2"/>
              <p:cNvSpPr/>
              <p:nvPr/>
            </p:nvSpPr>
            <p:spPr>
              <a:xfrm rot="10800000">
                <a:off x="9898380" y="4186523"/>
                <a:ext cx="2324100" cy="2660716"/>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Lst>
                <a:ahLst/>
                <a:cxnLst>
                  <a:cxn ang="0">
                    <a:pos x="connsiteX0-1" y="connsiteY0-2"/>
                  </a:cxn>
                  <a:cxn ang="0">
                    <a:pos x="connsiteX1-3" y="connsiteY1-4"/>
                  </a:cxn>
                  <a:cxn ang="0">
                    <a:pos x="connsiteX2-5" y="connsiteY2-6"/>
                  </a:cxn>
                  <a:cxn ang="0">
                    <a:pos x="connsiteX3-7" y="connsiteY3-8"/>
                  </a:cxn>
                </a:cxnLst>
                <a:rect l="l" t="t" r="r" b="b"/>
                <a:pathLst>
                  <a:path w="2324100" h="2213339">
                    <a:moveTo>
                      <a:pt x="0" y="3168"/>
                    </a:moveTo>
                    <a:lnTo>
                      <a:pt x="2324100" y="0"/>
                    </a:lnTo>
                    <a:lnTo>
                      <a:pt x="567690" y="2213339"/>
                    </a:lnTo>
                    <a:lnTo>
                      <a:pt x="0" y="31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sp>
            <p:nvSpPr>
              <p:cNvPr id="18" name="等腰三角形 2"/>
              <p:cNvSpPr/>
              <p:nvPr/>
            </p:nvSpPr>
            <p:spPr>
              <a:xfrm rot="10800000">
                <a:off x="11653837" y="4178801"/>
                <a:ext cx="553402" cy="2646431"/>
              </a:xfrm>
              <a:custGeom>
                <a:avLst/>
                <a:gdLst>
                  <a:gd name="connsiteX0" fmla="*/ 0 w 1562100"/>
                  <a:gd name="connsiteY0" fmla="*/ 2095500 h 2095500"/>
                  <a:gd name="connsiteX1" fmla="*/ 781050 w 1562100"/>
                  <a:gd name="connsiteY1" fmla="*/ 0 h 2095500"/>
                  <a:gd name="connsiteX2" fmla="*/ 1562100 w 1562100"/>
                  <a:gd name="connsiteY2" fmla="*/ 2095500 h 2095500"/>
                  <a:gd name="connsiteX3" fmla="*/ 0 w 1562100"/>
                  <a:gd name="connsiteY3" fmla="*/ 2095500 h 2095500"/>
                  <a:gd name="connsiteX0-1" fmla="*/ 0 w 1600200"/>
                  <a:gd name="connsiteY0-2" fmla="*/ 3848100 h 3848100"/>
                  <a:gd name="connsiteX1-3" fmla="*/ 819150 w 1600200"/>
                  <a:gd name="connsiteY1-4" fmla="*/ 0 h 3848100"/>
                  <a:gd name="connsiteX2-5" fmla="*/ 1600200 w 1600200"/>
                  <a:gd name="connsiteY2-6" fmla="*/ 2095500 h 3848100"/>
                  <a:gd name="connsiteX3-7" fmla="*/ 0 w 1600200"/>
                  <a:gd name="connsiteY3-8" fmla="*/ 3848100 h 3848100"/>
                  <a:gd name="connsiteX0-9" fmla="*/ 0 w 1600200"/>
                  <a:gd name="connsiteY0-10" fmla="*/ 1790700 h 1790700"/>
                  <a:gd name="connsiteX1-11" fmla="*/ 0 w 1600200"/>
                  <a:gd name="connsiteY1-12" fmla="*/ 0 h 1790700"/>
                  <a:gd name="connsiteX2-13" fmla="*/ 1600200 w 1600200"/>
                  <a:gd name="connsiteY2-14" fmla="*/ 38100 h 1790700"/>
                  <a:gd name="connsiteX3-15" fmla="*/ 0 w 1600200"/>
                  <a:gd name="connsiteY3-16" fmla="*/ 1790700 h 1790700"/>
                  <a:gd name="connsiteX0-17" fmla="*/ 0 w 1143000"/>
                  <a:gd name="connsiteY0-18" fmla="*/ 1790700 h 1790700"/>
                  <a:gd name="connsiteX1-19" fmla="*/ 0 w 1143000"/>
                  <a:gd name="connsiteY1-20" fmla="*/ 0 h 1790700"/>
                  <a:gd name="connsiteX2-21" fmla="*/ 1143000 w 1143000"/>
                  <a:gd name="connsiteY2-22" fmla="*/ 628650 h 1790700"/>
                  <a:gd name="connsiteX3-23" fmla="*/ 0 w 1143000"/>
                  <a:gd name="connsiteY3-24" fmla="*/ 1790700 h 1790700"/>
                  <a:gd name="connsiteX0-25" fmla="*/ 0 w 2971800"/>
                  <a:gd name="connsiteY0-26" fmla="*/ 1790700 h 1790700"/>
                  <a:gd name="connsiteX1-27" fmla="*/ 1828800 w 2971800"/>
                  <a:gd name="connsiteY1-28" fmla="*/ 0 h 1790700"/>
                  <a:gd name="connsiteX2-29" fmla="*/ 2971800 w 2971800"/>
                  <a:gd name="connsiteY2-30" fmla="*/ 628650 h 1790700"/>
                  <a:gd name="connsiteX3-31" fmla="*/ 0 w 2971800"/>
                  <a:gd name="connsiteY3-32" fmla="*/ 1790700 h 1790700"/>
                  <a:gd name="connsiteX0-33" fmla="*/ 0 w 2971800"/>
                  <a:gd name="connsiteY0-34" fmla="*/ 1162050 h 1162050"/>
                  <a:gd name="connsiteX1-35" fmla="*/ 1162050 w 2971800"/>
                  <a:gd name="connsiteY1-36" fmla="*/ 52767 h 1162050"/>
                  <a:gd name="connsiteX2-37" fmla="*/ 2971800 w 2971800"/>
                  <a:gd name="connsiteY2-38" fmla="*/ 0 h 1162050"/>
                  <a:gd name="connsiteX3-39" fmla="*/ 0 w 2971800"/>
                  <a:gd name="connsiteY3-40" fmla="*/ 1162050 h 1162050"/>
                  <a:gd name="connsiteX0-41" fmla="*/ 0 w 2628900"/>
                  <a:gd name="connsiteY0-42" fmla="*/ 1109283 h 1109283"/>
                  <a:gd name="connsiteX1-43" fmla="*/ 1162050 w 2628900"/>
                  <a:gd name="connsiteY1-44" fmla="*/ 0 h 1109283"/>
                  <a:gd name="connsiteX2-45" fmla="*/ 2628900 w 2628900"/>
                  <a:gd name="connsiteY2-46" fmla="*/ 295865 h 1109283"/>
                  <a:gd name="connsiteX3-47" fmla="*/ 0 w 2628900"/>
                  <a:gd name="connsiteY3-48" fmla="*/ 1109283 h 1109283"/>
                  <a:gd name="connsiteX0-49" fmla="*/ 0 w 2628900"/>
                  <a:gd name="connsiteY0-50" fmla="*/ 1159993 h 1159993"/>
                  <a:gd name="connsiteX1-51" fmla="*/ 1116330 w 2628900"/>
                  <a:gd name="connsiteY1-52" fmla="*/ 0 h 1159993"/>
                  <a:gd name="connsiteX2-53" fmla="*/ 2628900 w 2628900"/>
                  <a:gd name="connsiteY2-54" fmla="*/ 346575 h 1159993"/>
                  <a:gd name="connsiteX3-55" fmla="*/ 0 w 2628900"/>
                  <a:gd name="connsiteY3-56" fmla="*/ 1159993 h 1159993"/>
                  <a:gd name="connsiteX0-57" fmla="*/ 0 w 2651760"/>
                  <a:gd name="connsiteY0-58" fmla="*/ 1153654 h 1153654"/>
                  <a:gd name="connsiteX1-59" fmla="*/ 1139190 w 2651760"/>
                  <a:gd name="connsiteY1-60" fmla="*/ 0 h 1153654"/>
                  <a:gd name="connsiteX2-61" fmla="*/ 2651760 w 2651760"/>
                  <a:gd name="connsiteY2-62" fmla="*/ 346575 h 1153654"/>
                  <a:gd name="connsiteX3-63" fmla="*/ 0 w 2651760"/>
                  <a:gd name="connsiteY3-64" fmla="*/ 1153654 h 1153654"/>
                  <a:gd name="connsiteX0-65" fmla="*/ 0 w 4617720"/>
                  <a:gd name="connsiteY0-66" fmla="*/ 1166332 h 1166332"/>
                  <a:gd name="connsiteX1-67" fmla="*/ 3105150 w 4617720"/>
                  <a:gd name="connsiteY1-68" fmla="*/ 0 h 1166332"/>
                  <a:gd name="connsiteX2-69" fmla="*/ 4617720 w 4617720"/>
                  <a:gd name="connsiteY2-70" fmla="*/ 346575 h 1166332"/>
                  <a:gd name="connsiteX3-71" fmla="*/ 0 w 4617720"/>
                  <a:gd name="connsiteY3-72" fmla="*/ 1166332 h 1166332"/>
                  <a:gd name="connsiteX0-73" fmla="*/ 0 w 4617720"/>
                  <a:gd name="connsiteY0-74" fmla="*/ 893765 h 893765"/>
                  <a:gd name="connsiteX1-75" fmla="*/ 3272790 w 4617720"/>
                  <a:gd name="connsiteY1-76" fmla="*/ 0 h 893765"/>
                  <a:gd name="connsiteX2-77" fmla="*/ 4617720 w 4617720"/>
                  <a:gd name="connsiteY2-78" fmla="*/ 74008 h 893765"/>
                  <a:gd name="connsiteX3-79" fmla="*/ 0 w 4617720"/>
                  <a:gd name="connsiteY3-80" fmla="*/ 893765 h 893765"/>
                  <a:gd name="connsiteX0-81" fmla="*/ 0 w 4617720"/>
                  <a:gd name="connsiteY0-82" fmla="*/ 1001524 h 1001524"/>
                  <a:gd name="connsiteX1-83" fmla="*/ 3257550 w 4617720"/>
                  <a:gd name="connsiteY1-84" fmla="*/ 0 h 1001524"/>
                  <a:gd name="connsiteX2-85" fmla="*/ 4617720 w 4617720"/>
                  <a:gd name="connsiteY2-86" fmla="*/ 181767 h 1001524"/>
                  <a:gd name="connsiteX3-87" fmla="*/ 0 w 4617720"/>
                  <a:gd name="connsiteY3-88" fmla="*/ 1001524 h 1001524"/>
                  <a:gd name="connsiteX0-89" fmla="*/ 0 w 4472940"/>
                  <a:gd name="connsiteY0-90" fmla="*/ 1001524 h 1001524"/>
                  <a:gd name="connsiteX1-91" fmla="*/ 3257550 w 4472940"/>
                  <a:gd name="connsiteY1-92" fmla="*/ 0 h 1001524"/>
                  <a:gd name="connsiteX2-93" fmla="*/ 4472940 w 4472940"/>
                  <a:gd name="connsiteY2-94" fmla="*/ 993128 h 1001524"/>
                  <a:gd name="connsiteX3-95" fmla="*/ 0 w 4472940"/>
                  <a:gd name="connsiteY3-96" fmla="*/ 1001524 h 1001524"/>
                  <a:gd name="connsiteX0-97" fmla="*/ 0 w 5025390"/>
                  <a:gd name="connsiteY0-98" fmla="*/ 668739 h 993128"/>
                  <a:gd name="connsiteX1-99" fmla="*/ 3810000 w 5025390"/>
                  <a:gd name="connsiteY1-100" fmla="*/ 0 h 993128"/>
                  <a:gd name="connsiteX2-101" fmla="*/ 5025390 w 5025390"/>
                  <a:gd name="connsiteY2-102" fmla="*/ 993128 h 993128"/>
                  <a:gd name="connsiteX3-103" fmla="*/ 0 w 5025390"/>
                  <a:gd name="connsiteY3-104" fmla="*/ 668739 h 993128"/>
                  <a:gd name="connsiteX0-105" fmla="*/ 0 w 3810000"/>
                  <a:gd name="connsiteY0-106" fmla="*/ 668739 h 1642851"/>
                  <a:gd name="connsiteX1-107" fmla="*/ 3810000 w 3810000"/>
                  <a:gd name="connsiteY1-108" fmla="*/ 0 h 1642851"/>
                  <a:gd name="connsiteX2-109" fmla="*/ 1215390 w 3810000"/>
                  <a:gd name="connsiteY2-110" fmla="*/ 1642851 h 1642851"/>
                  <a:gd name="connsiteX3-111" fmla="*/ 0 w 3810000"/>
                  <a:gd name="connsiteY3-112" fmla="*/ 668739 h 1642851"/>
                  <a:gd name="connsiteX0-113" fmla="*/ 0 w 2419350"/>
                  <a:gd name="connsiteY0-114" fmla="*/ 335954 h 1310066"/>
                  <a:gd name="connsiteX1-115" fmla="*/ 2419350 w 2419350"/>
                  <a:gd name="connsiteY1-116" fmla="*/ 0 h 1310066"/>
                  <a:gd name="connsiteX2-117" fmla="*/ 1215390 w 2419350"/>
                  <a:gd name="connsiteY2-118" fmla="*/ 1310066 h 1310066"/>
                  <a:gd name="connsiteX3-119" fmla="*/ 0 w 2419350"/>
                  <a:gd name="connsiteY3-120" fmla="*/ 335954 h 1310066"/>
                  <a:gd name="connsiteX0-121" fmla="*/ 0 w 3562350"/>
                  <a:gd name="connsiteY0-122" fmla="*/ 209179 h 1183291"/>
                  <a:gd name="connsiteX1-123" fmla="*/ 3562350 w 3562350"/>
                  <a:gd name="connsiteY1-124" fmla="*/ 0 h 1183291"/>
                  <a:gd name="connsiteX2-125" fmla="*/ 1215390 w 3562350"/>
                  <a:gd name="connsiteY2-126" fmla="*/ 1183291 h 1183291"/>
                  <a:gd name="connsiteX3-127" fmla="*/ 0 w 3562350"/>
                  <a:gd name="connsiteY3-128" fmla="*/ 209179 h 1183291"/>
                  <a:gd name="connsiteX0-129" fmla="*/ 0 w 3867150"/>
                  <a:gd name="connsiteY0-130" fmla="*/ 383495 h 1357607"/>
                  <a:gd name="connsiteX1-131" fmla="*/ 3867150 w 3867150"/>
                  <a:gd name="connsiteY1-132" fmla="*/ 0 h 1357607"/>
                  <a:gd name="connsiteX2-133" fmla="*/ 1215390 w 3867150"/>
                  <a:gd name="connsiteY2-134" fmla="*/ 1357607 h 1357607"/>
                  <a:gd name="connsiteX3-135" fmla="*/ 0 w 3867150"/>
                  <a:gd name="connsiteY3-136" fmla="*/ 383495 h 1357607"/>
                  <a:gd name="connsiteX0-137" fmla="*/ 0 w 3619500"/>
                  <a:gd name="connsiteY0-138" fmla="*/ 716280 h 1357607"/>
                  <a:gd name="connsiteX1-139" fmla="*/ 3619500 w 3619500"/>
                  <a:gd name="connsiteY1-140" fmla="*/ 0 h 1357607"/>
                  <a:gd name="connsiteX2-141" fmla="*/ 967740 w 3619500"/>
                  <a:gd name="connsiteY2-142" fmla="*/ 1357607 h 1357607"/>
                  <a:gd name="connsiteX3-143" fmla="*/ 0 w 3619500"/>
                  <a:gd name="connsiteY3-144" fmla="*/ 716280 h 1357607"/>
                  <a:gd name="connsiteX0-145" fmla="*/ 0 w 5886450"/>
                  <a:gd name="connsiteY0-146" fmla="*/ 747974 h 1389301"/>
                  <a:gd name="connsiteX1-147" fmla="*/ 5886450 w 5886450"/>
                  <a:gd name="connsiteY1-148" fmla="*/ 0 h 1389301"/>
                  <a:gd name="connsiteX2-149" fmla="*/ 967740 w 5886450"/>
                  <a:gd name="connsiteY2-150" fmla="*/ 1389301 h 1389301"/>
                  <a:gd name="connsiteX3-151" fmla="*/ 0 w 5886450"/>
                  <a:gd name="connsiteY3-152" fmla="*/ 747974 h 1389301"/>
                  <a:gd name="connsiteX0-153" fmla="*/ 0 w 5886450"/>
                  <a:gd name="connsiteY0-154" fmla="*/ 747974 h 771272"/>
                  <a:gd name="connsiteX1-155" fmla="*/ 5886450 w 5886450"/>
                  <a:gd name="connsiteY1-156" fmla="*/ 0 h 771272"/>
                  <a:gd name="connsiteX2-157" fmla="*/ 2586990 w 5886450"/>
                  <a:gd name="connsiteY2-158" fmla="*/ 771272 h 771272"/>
                  <a:gd name="connsiteX3-159" fmla="*/ 0 w 5886450"/>
                  <a:gd name="connsiteY3-160" fmla="*/ 747974 h 771272"/>
                  <a:gd name="connsiteX0-161" fmla="*/ 0 w 5486400"/>
                  <a:gd name="connsiteY0-162" fmla="*/ 0 h 783950"/>
                  <a:gd name="connsiteX1-163" fmla="*/ 5486400 w 5486400"/>
                  <a:gd name="connsiteY1-164" fmla="*/ 12678 h 783950"/>
                  <a:gd name="connsiteX2-165" fmla="*/ 2186940 w 5486400"/>
                  <a:gd name="connsiteY2-166" fmla="*/ 783950 h 783950"/>
                  <a:gd name="connsiteX3-167" fmla="*/ 0 w 5486400"/>
                  <a:gd name="connsiteY3-168" fmla="*/ 0 h 783950"/>
                  <a:gd name="connsiteX0-169" fmla="*/ 0 w 5486400"/>
                  <a:gd name="connsiteY0-170" fmla="*/ 0 h 720562"/>
                  <a:gd name="connsiteX1-171" fmla="*/ 5486400 w 5486400"/>
                  <a:gd name="connsiteY1-172" fmla="*/ 12678 h 720562"/>
                  <a:gd name="connsiteX2-173" fmla="*/ 1920240 w 5486400"/>
                  <a:gd name="connsiteY2-174" fmla="*/ 720562 h 720562"/>
                  <a:gd name="connsiteX3-175" fmla="*/ 0 w 5486400"/>
                  <a:gd name="connsiteY3-176" fmla="*/ 0 h 720562"/>
                  <a:gd name="connsiteX0-177" fmla="*/ 0 w 5276850"/>
                  <a:gd name="connsiteY0-178" fmla="*/ 320106 h 1040668"/>
                  <a:gd name="connsiteX1-179" fmla="*/ 5276850 w 5276850"/>
                  <a:gd name="connsiteY1-180" fmla="*/ 0 h 1040668"/>
                  <a:gd name="connsiteX2-181" fmla="*/ 1920240 w 5276850"/>
                  <a:gd name="connsiteY2-182" fmla="*/ 1040668 h 1040668"/>
                  <a:gd name="connsiteX3-183" fmla="*/ 0 w 5276850"/>
                  <a:gd name="connsiteY3-184" fmla="*/ 320106 h 1040668"/>
                  <a:gd name="connsiteX0-185" fmla="*/ 1356360 w 3356610"/>
                  <a:gd name="connsiteY0-186" fmla="*/ 0 h 1750611"/>
                  <a:gd name="connsiteX1-187" fmla="*/ 3356610 w 3356610"/>
                  <a:gd name="connsiteY1-188" fmla="*/ 709943 h 1750611"/>
                  <a:gd name="connsiteX2-189" fmla="*/ 0 w 3356610"/>
                  <a:gd name="connsiteY2-190" fmla="*/ 1750611 h 1750611"/>
                  <a:gd name="connsiteX3-191" fmla="*/ 1356360 w 3356610"/>
                  <a:gd name="connsiteY3-192" fmla="*/ 0 h 1750611"/>
                  <a:gd name="connsiteX0-193" fmla="*/ 1356360 w 3737610"/>
                  <a:gd name="connsiteY0-194" fmla="*/ 98249 h 1848860"/>
                  <a:gd name="connsiteX1-195" fmla="*/ 3737610 w 3737610"/>
                  <a:gd name="connsiteY1-196" fmla="*/ 0 h 1848860"/>
                  <a:gd name="connsiteX2-197" fmla="*/ 0 w 3737610"/>
                  <a:gd name="connsiteY2-198" fmla="*/ 1848860 h 1848860"/>
                  <a:gd name="connsiteX3-199" fmla="*/ 1356360 w 3737610"/>
                  <a:gd name="connsiteY3-200" fmla="*/ 98249 h 1848860"/>
                  <a:gd name="connsiteX0-201" fmla="*/ 0 w 2381250"/>
                  <a:gd name="connsiteY0-202" fmla="*/ 98249 h 2213339"/>
                  <a:gd name="connsiteX1-203" fmla="*/ 2381250 w 2381250"/>
                  <a:gd name="connsiteY1-204" fmla="*/ 0 h 2213339"/>
                  <a:gd name="connsiteX2-205" fmla="*/ 624840 w 2381250"/>
                  <a:gd name="connsiteY2-206" fmla="*/ 2213339 h 2213339"/>
                  <a:gd name="connsiteX3-207" fmla="*/ 0 w 2381250"/>
                  <a:gd name="connsiteY3-208" fmla="*/ 98249 h 2213339"/>
                  <a:gd name="connsiteX0-209" fmla="*/ 0 w 1962150"/>
                  <a:gd name="connsiteY0-210" fmla="*/ 0 h 2226018"/>
                  <a:gd name="connsiteX1-211" fmla="*/ 1962150 w 1962150"/>
                  <a:gd name="connsiteY1-212" fmla="*/ 12679 h 2226018"/>
                  <a:gd name="connsiteX2-213" fmla="*/ 205740 w 1962150"/>
                  <a:gd name="connsiteY2-214" fmla="*/ 2226018 h 2226018"/>
                  <a:gd name="connsiteX3-215" fmla="*/ 0 w 1962150"/>
                  <a:gd name="connsiteY3-216" fmla="*/ 0 h 2226018"/>
                  <a:gd name="connsiteX0-217" fmla="*/ 0 w 2247900"/>
                  <a:gd name="connsiteY0-218" fmla="*/ 3168 h 2213339"/>
                  <a:gd name="connsiteX1-219" fmla="*/ 2247900 w 2247900"/>
                  <a:gd name="connsiteY1-220" fmla="*/ 0 h 2213339"/>
                  <a:gd name="connsiteX2-221" fmla="*/ 491490 w 2247900"/>
                  <a:gd name="connsiteY2-222" fmla="*/ 2213339 h 2213339"/>
                  <a:gd name="connsiteX3-223" fmla="*/ 0 w 2247900"/>
                  <a:gd name="connsiteY3-224" fmla="*/ 3168 h 2213339"/>
                  <a:gd name="connsiteX0-225" fmla="*/ 0 w 2324100"/>
                  <a:gd name="connsiteY0-226" fmla="*/ 3168 h 2213339"/>
                  <a:gd name="connsiteX1-227" fmla="*/ 2324100 w 2324100"/>
                  <a:gd name="connsiteY1-228" fmla="*/ 0 h 2213339"/>
                  <a:gd name="connsiteX2-229" fmla="*/ 567690 w 2324100"/>
                  <a:gd name="connsiteY2-230" fmla="*/ 2213339 h 2213339"/>
                  <a:gd name="connsiteX3-231" fmla="*/ 0 w 2324100"/>
                  <a:gd name="connsiteY3-232" fmla="*/ 3168 h 2213339"/>
                  <a:gd name="connsiteX0-233" fmla="*/ 0 w 1619250"/>
                  <a:gd name="connsiteY0-234" fmla="*/ 779666 h 2989837"/>
                  <a:gd name="connsiteX1-235" fmla="*/ 1619250 w 1619250"/>
                  <a:gd name="connsiteY1-236" fmla="*/ 0 h 2989837"/>
                  <a:gd name="connsiteX2-237" fmla="*/ 567690 w 1619250"/>
                  <a:gd name="connsiteY2-238" fmla="*/ 2989837 h 2989837"/>
                  <a:gd name="connsiteX3-239" fmla="*/ 0 w 1619250"/>
                  <a:gd name="connsiteY3-240" fmla="*/ 779666 h 2989837"/>
                  <a:gd name="connsiteX0-241" fmla="*/ 0 w 2110740"/>
                  <a:gd name="connsiteY0-242" fmla="*/ 779666 h 2181645"/>
                  <a:gd name="connsiteX1-243" fmla="*/ 1619250 w 2110740"/>
                  <a:gd name="connsiteY1-244" fmla="*/ 0 h 2181645"/>
                  <a:gd name="connsiteX2-245" fmla="*/ 2110740 w 2110740"/>
                  <a:gd name="connsiteY2-246" fmla="*/ 2181645 h 2181645"/>
                  <a:gd name="connsiteX3-247" fmla="*/ 0 w 2110740"/>
                  <a:gd name="connsiteY3-248" fmla="*/ 779666 h 2181645"/>
                  <a:gd name="connsiteX0-249" fmla="*/ 0 w 2110740"/>
                  <a:gd name="connsiteY0-250" fmla="*/ 858901 h 2260880"/>
                  <a:gd name="connsiteX1-251" fmla="*/ 1600200 w 2110740"/>
                  <a:gd name="connsiteY1-252" fmla="*/ 0 h 2260880"/>
                  <a:gd name="connsiteX2-253" fmla="*/ 2110740 w 2110740"/>
                  <a:gd name="connsiteY2-254" fmla="*/ 2260880 h 2260880"/>
                  <a:gd name="connsiteX3-255" fmla="*/ 0 w 2110740"/>
                  <a:gd name="connsiteY3-256" fmla="*/ 858901 h 2260880"/>
                  <a:gd name="connsiteX0-257" fmla="*/ 0 w 529590"/>
                  <a:gd name="connsiteY0-258" fmla="*/ 1841409 h 2260880"/>
                  <a:gd name="connsiteX1-259" fmla="*/ 19050 w 529590"/>
                  <a:gd name="connsiteY1-260" fmla="*/ 0 h 2260880"/>
                  <a:gd name="connsiteX2-261" fmla="*/ 529590 w 529590"/>
                  <a:gd name="connsiteY2-262" fmla="*/ 2260880 h 2260880"/>
                  <a:gd name="connsiteX3-263" fmla="*/ 0 w 529590"/>
                  <a:gd name="connsiteY3-264" fmla="*/ 1841409 h 2260880"/>
                  <a:gd name="connsiteX0-265" fmla="*/ 0 w 553402"/>
                  <a:gd name="connsiteY0-266" fmla="*/ 1841409 h 2201455"/>
                  <a:gd name="connsiteX1-267" fmla="*/ 19050 w 553402"/>
                  <a:gd name="connsiteY1-268" fmla="*/ 0 h 2201455"/>
                  <a:gd name="connsiteX2-269" fmla="*/ 553402 w 553402"/>
                  <a:gd name="connsiteY2-270" fmla="*/ 2201455 h 2201455"/>
                  <a:gd name="connsiteX3-271" fmla="*/ 0 w 553402"/>
                  <a:gd name="connsiteY3-272" fmla="*/ 1841409 h 2201455"/>
                </a:gdLst>
                <a:ahLst/>
                <a:cxnLst>
                  <a:cxn ang="0">
                    <a:pos x="connsiteX0-1" y="connsiteY0-2"/>
                  </a:cxn>
                  <a:cxn ang="0">
                    <a:pos x="connsiteX1-3" y="connsiteY1-4"/>
                  </a:cxn>
                  <a:cxn ang="0">
                    <a:pos x="connsiteX2-5" y="connsiteY2-6"/>
                  </a:cxn>
                  <a:cxn ang="0">
                    <a:pos x="connsiteX3-7" y="connsiteY3-8"/>
                  </a:cxn>
                </a:cxnLst>
                <a:rect l="l" t="t" r="r" b="b"/>
                <a:pathLst>
                  <a:path w="553402" h="2201455">
                    <a:moveTo>
                      <a:pt x="0" y="1841409"/>
                    </a:moveTo>
                    <a:lnTo>
                      <a:pt x="19050" y="0"/>
                    </a:lnTo>
                    <a:lnTo>
                      <a:pt x="553402" y="2201455"/>
                    </a:lnTo>
                    <a:lnTo>
                      <a:pt x="0" y="184140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50">
                  <a:solidFill>
                    <a:prstClr val="white"/>
                  </a:solidFill>
                </a:endParaRPr>
              </a:p>
            </p:txBody>
          </p:sp>
        </p:grpSp>
      </p:grpSp>
      <p:pic>
        <p:nvPicPr>
          <p:cNvPr id="37" name="图片 36" descr="刘2 拷贝"/>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0" r="100000">
                        <a14:backgroundMark x1="25000" y1="32237" x2="25000" y2="32237"/>
                      </a14:backgroundRemoval>
                    </a14:imgEffect>
                  </a14:imgLayer>
                </a14:imgProps>
              </a:ext>
            </a:extLst>
          </a:blip>
          <a:srcRect/>
          <a:stretch>
            <a:fillRect/>
          </a:stretch>
        </p:blipFill>
        <p:spPr bwMode="auto">
          <a:xfrm>
            <a:off x="8162146" y="87501"/>
            <a:ext cx="887777" cy="833233"/>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3543300" y="273929"/>
            <a:ext cx="1965960" cy="315511"/>
          </a:xfrm>
          <a:prstGeom prst="rect">
            <a:avLst/>
          </a:prstGeom>
        </p:spPr>
        <p:txBody>
          <a:bodyPr/>
          <a:lstStyle>
            <a:lvl1pPr marL="0" indent="0">
              <a:buNone/>
              <a:defRPr sz="1800" b="1"/>
            </a:lvl1pPr>
          </a:lstStyle>
          <a:p>
            <a:pPr lvl="0"/>
            <a:r>
              <a:rPr lang="zh-CN" altLang="en-US" dirty="0" smtClean="0"/>
              <a:t>点击此处添加标题</a:t>
            </a:r>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标题 1"/>
          <p:cNvSpPr>
            <a:spLocks noGrp="1"/>
          </p:cNvSpPr>
          <p:nvPr>
            <p:ph type="title"/>
          </p:nvPr>
        </p:nvSpPr>
        <p:spPr>
          <a:xfrm>
            <a:off x="395290" y="195323"/>
            <a:ext cx="8353424" cy="540710"/>
          </a:xfrm>
          <a:prstGeom prst="rect">
            <a:avLst/>
          </a:prstGeom>
        </p:spPr>
        <p:txBody>
          <a:bodyPr/>
          <a:lstStyle>
            <a:lvl1pPr>
              <a:defRPr>
                <a:solidFill>
                  <a:schemeClr val="accent1"/>
                </a:solidFill>
              </a:defRPr>
            </a:lvl1pPr>
          </a:lstStyle>
          <a:p>
            <a:r>
              <a:rPr lang="zh-CN" altLang="en-US"/>
              <a:t>单击此处编辑母版标题样式</a:t>
            </a:r>
            <a:endParaRPr lang="zh-CN" altLang="en-US" dirty="0"/>
          </a:p>
        </p:txBody>
      </p:sp>
      <p:sp>
        <p:nvSpPr>
          <p:cNvPr id="3" name="页脚占位符 2"/>
          <p:cNvSpPr>
            <a:spLocks noGrp="1"/>
          </p:cNvSpPr>
          <p:nvPr>
            <p:ph type="ftr" sz="quarter" idx="10"/>
          </p:nvPr>
        </p:nvSpPr>
        <p:spPr>
          <a:xfrm>
            <a:off x="8243888" y="5009315"/>
            <a:ext cx="900112" cy="123863"/>
          </a:xfrm>
        </p:spPr>
        <p:txBody>
          <a:bodyPr/>
          <a:lstStyle>
            <a:lvl1pPr>
              <a:defRPr/>
            </a:lvl1pPr>
          </a:lstStyle>
          <a:p>
            <a:pPr>
              <a:defRPr/>
            </a:pPr>
            <a:r>
              <a:rPr lang="en-US" altLang="zh-CN"/>
              <a:t>/    11</a:t>
            </a:r>
            <a:endParaRPr lang="zh-CN" altLang="en-US" dirty="0"/>
          </a:p>
        </p:txBody>
      </p:sp>
      <p:sp>
        <p:nvSpPr>
          <p:cNvPr id="4" name="灯片编号占位符 3"/>
          <p:cNvSpPr>
            <a:spLocks noGrp="1"/>
          </p:cNvSpPr>
          <p:nvPr>
            <p:ph type="sldNum" sz="quarter" idx="11"/>
          </p:nvPr>
        </p:nvSpPr>
        <p:spPr>
          <a:xfrm>
            <a:off x="6502400" y="5023607"/>
            <a:ext cx="1773238" cy="126245"/>
          </a:xfrm>
        </p:spPr>
        <p:txBody>
          <a:bodyPr/>
          <a:lstStyle>
            <a:lvl1pPr>
              <a:defRPr smtClean="0"/>
            </a:lvl1pPr>
          </a:lstStyle>
          <a:p>
            <a:pPr>
              <a:defRPr/>
            </a:pPr>
            <a:fld id="{8D9E98EC-DEAB-4F03-A8D3-FC75165FA317}" type="slidenum">
              <a:rPr lang="en-US" altLang="zh-CN"/>
            </a:fld>
            <a:endParaRPr lang="zh-CN" alt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 name="弦形 6"/>
          <p:cNvSpPr/>
          <p:nvPr userDrawn="1"/>
        </p:nvSpPr>
        <p:spPr>
          <a:xfrm rot="6746465">
            <a:off x="4301274" y="4839299"/>
            <a:ext cx="539073" cy="540677"/>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cxnSp>
        <p:nvCxnSpPr>
          <p:cNvPr id="3" name="直接连接符 7"/>
          <p:cNvCxnSpPr/>
          <p:nvPr userDrawn="1"/>
        </p:nvCxnSpPr>
        <p:spPr>
          <a:xfrm>
            <a:off x="4915912" y="5057833"/>
            <a:ext cx="4225708"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4" name="直接连接符 8"/>
          <p:cNvCxnSpPr/>
          <p:nvPr userDrawn="1"/>
        </p:nvCxnSpPr>
        <p:spPr>
          <a:xfrm>
            <a:off x="0" y="5057833"/>
            <a:ext cx="4225709"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5" name="TextBox 15"/>
          <p:cNvSpPr txBox="1"/>
          <p:nvPr userDrawn="1"/>
        </p:nvSpPr>
        <p:spPr>
          <a:xfrm>
            <a:off x="4269739" y="4867286"/>
            <a:ext cx="593813" cy="299085"/>
          </a:xfrm>
          <a:prstGeom prst="rect">
            <a:avLst/>
          </a:prstGeom>
          <a:noFill/>
        </p:spPr>
        <p:txBody>
          <a:bodyPr>
            <a:spAutoFit/>
          </a:bodyPr>
          <a:lstStyle/>
          <a:p>
            <a:pPr algn="ctr" fontAlgn="auto">
              <a:spcBef>
                <a:spcPts val="0"/>
              </a:spcBef>
              <a:spcAft>
                <a:spcPts val="0"/>
              </a:spcAft>
              <a:defRPr/>
            </a:pPr>
            <a:fld id="{7499C7E7-FEED-44A1-B995-3E9C2821F3C4}" type="slidenum">
              <a:rPr lang="zh-CN" altLang="en-US" sz="1350">
                <a:solidFill>
                  <a:schemeClr val="bg1"/>
                </a:solidFill>
                <a:latin typeface="Arial Unicode MS" panose="020B0604020202020204" charset="-122"/>
                <a:ea typeface="Arial Unicode MS" panose="020B0604020202020204" charset="-122"/>
                <a:cs typeface="Arial Unicode MS" panose="020B0604020202020204" charset="-122"/>
              </a:rPr>
            </a:fld>
            <a:r>
              <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rPr>
              <a:t> </a:t>
            </a:r>
            <a:endPar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1" name="弧形 15"/>
          <p:cNvSpPr/>
          <p:nvPr userDrawn="1"/>
        </p:nvSpPr>
        <p:spPr>
          <a:xfrm>
            <a:off x="4219758" y="4758912"/>
            <a:ext cx="702103" cy="701452"/>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350"/>
          </a:p>
        </p:txBody>
      </p:sp>
      <p:cxnSp>
        <p:nvCxnSpPr>
          <p:cNvPr id="13" name="直接连接符 3"/>
          <p:cNvCxnSpPr>
            <a:stCxn id="3" idx="1"/>
            <a:endCxn id="3" idx="3"/>
          </p:cNvCxnSpPr>
          <p:nvPr userDrawn="1"/>
        </p:nvCxnSpPr>
        <p:spPr>
          <a:xfrm>
            <a:off x="-1190" y="2193673"/>
            <a:ext cx="9145190"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14" name="椭圆 4"/>
          <p:cNvSpPr/>
          <p:nvPr userDrawn="1"/>
        </p:nvSpPr>
        <p:spPr>
          <a:xfrm>
            <a:off x="1061485" y="978935"/>
            <a:ext cx="2428801" cy="2429475"/>
          </a:xfrm>
          <a:prstGeom prst="ellipse">
            <a:avLst/>
          </a:prstGeom>
          <a:solidFill>
            <a:schemeClr val="bg1"/>
          </a:solidFill>
          <a:ln w="190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Impact" panose="020B0806030902050204" pitchFamily="34" charset="0"/>
            </a:endParaRPr>
          </a:p>
        </p:txBody>
      </p:sp>
      <p:sp>
        <p:nvSpPr>
          <p:cNvPr id="15" name="矩形 6"/>
          <p:cNvSpPr/>
          <p:nvPr userDrawn="1"/>
        </p:nvSpPr>
        <p:spPr>
          <a:xfrm>
            <a:off x="8621588" y="4694603"/>
            <a:ext cx="522412" cy="331075"/>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6" name="TextBox 15"/>
          <p:cNvSpPr txBox="1"/>
          <p:nvPr userDrawn="1"/>
        </p:nvSpPr>
        <p:spPr>
          <a:xfrm>
            <a:off x="8790569" y="4732712"/>
            <a:ext cx="416560" cy="275590"/>
          </a:xfrm>
          <a:prstGeom prst="rect">
            <a:avLst/>
          </a:prstGeom>
          <a:noFill/>
        </p:spPr>
        <p:txBody>
          <a:bodyPr wrap="none">
            <a:spAutoFit/>
          </a:bodyPr>
          <a:lstStyle/>
          <a:p>
            <a:pPr fontAlgn="auto">
              <a:spcBef>
                <a:spcPts val="0"/>
              </a:spcBef>
              <a:spcAft>
                <a:spcPts val="0"/>
              </a:spcAft>
              <a:defRPr/>
            </a:pPr>
            <a:fld id="{6CDE7EAC-34C0-498B-97B6-A17B805E3E87}" type="slidenum">
              <a:rPr lang="zh-CN" altLang="en-US" sz="1200">
                <a:solidFill>
                  <a:schemeClr val="bg1"/>
                </a:solidFill>
                <a:latin typeface="+mn-lt"/>
                <a:ea typeface="+mn-ea"/>
              </a:rPr>
            </a:fld>
            <a:r>
              <a:rPr lang="zh-CN" altLang="en-US" sz="1200" dirty="0">
                <a:solidFill>
                  <a:schemeClr val="bg1"/>
                </a:solidFill>
                <a:latin typeface="+mn-lt"/>
                <a:ea typeface="+mn-ea"/>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五边形 13"/>
          <p:cNvSpPr/>
          <p:nvPr userDrawn="1"/>
        </p:nvSpPr>
        <p:spPr>
          <a:xfrm>
            <a:off x="0" y="258430"/>
            <a:ext cx="2466881" cy="323930"/>
          </a:xfrm>
          <a:prstGeom prst="homePlate">
            <a:avLst>
              <a:gd name="adj" fmla="val 26606"/>
            </a:avLst>
          </a:prstGeom>
          <a:solidFill>
            <a:srgbClr val="00B0F0"/>
          </a:solidFill>
          <a:ln w="9525">
            <a:noFill/>
            <a:round/>
          </a:ln>
        </p:spPr>
        <p:txBody>
          <a:bodyPr/>
          <a:lstStyle/>
          <a:p>
            <a:pPr fontAlgn="auto">
              <a:spcBef>
                <a:spcPts val="0"/>
              </a:spcBef>
              <a:spcAft>
                <a:spcPts val="0"/>
              </a:spcAft>
              <a:defRPr/>
            </a:pPr>
            <a:endParaRPr lang="zh-CN" altLang="en-US" sz="1350">
              <a:latin typeface="+mn-lt"/>
              <a:ea typeface="+mn-ea"/>
            </a:endParaRPr>
          </a:p>
        </p:txBody>
      </p:sp>
      <p:sp>
        <p:nvSpPr>
          <p:cNvPr id="18" name="燕尾形 14"/>
          <p:cNvSpPr/>
          <p:nvPr userDrawn="1"/>
        </p:nvSpPr>
        <p:spPr>
          <a:xfrm>
            <a:off x="2457361" y="258430"/>
            <a:ext cx="163030" cy="323930"/>
          </a:xfrm>
          <a:prstGeom prst="chevron">
            <a:avLst/>
          </a:prstGeom>
          <a:solidFill>
            <a:srgbClr val="00B0F0"/>
          </a:solidFill>
          <a:ln w="9525">
            <a:noFill/>
            <a:round/>
          </a:ln>
        </p:spPr>
        <p:txBody>
          <a:bodyPr/>
          <a:lstStyle/>
          <a:p>
            <a:pPr fontAlgn="auto">
              <a:spcBef>
                <a:spcPts val="0"/>
              </a:spcBef>
              <a:spcAft>
                <a:spcPts val="0"/>
              </a:spcAft>
              <a:defRPr/>
            </a:pPr>
            <a:endParaRPr lang="zh-CN" altLang="en-US" sz="1350">
              <a:latin typeface="+mn-lt"/>
              <a:ea typeface="+mn-ea"/>
            </a:endParaRPr>
          </a:p>
        </p:txBody>
      </p:sp>
      <p:sp>
        <p:nvSpPr>
          <p:cNvPr id="19" name="燕尾形 15"/>
          <p:cNvSpPr/>
          <p:nvPr userDrawn="1"/>
        </p:nvSpPr>
        <p:spPr>
          <a:xfrm>
            <a:off x="2612062" y="258430"/>
            <a:ext cx="161841" cy="323930"/>
          </a:xfrm>
          <a:prstGeom prst="chevron">
            <a:avLst/>
          </a:prstGeom>
          <a:solidFill>
            <a:srgbClr val="00B0F0"/>
          </a:solidFill>
          <a:ln w="9525">
            <a:noFill/>
            <a:round/>
          </a:ln>
        </p:spPr>
        <p:txBody>
          <a:bodyPr/>
          <a:lstStyle/>
          <a:p>
            <a:pPr fontAlgn="auto">
              <a:spcBef>
                <a:spcPts val="0"/>
              </a:spcBef>
              <a:spcAft>
                <a:spcPts val="0"/>
              </a:spcAft>
              <a:defRPr/>
            </a:pPr>
            <a:endParaRPr lang="zh-CN" altLang="en-US" sz="1350">
              <a:latin typeface="+mn-lt"/>
              <a:ea typeface="+mn-ea"/>
            </a:endParaRPr>
          </a:p>
        </p:txBody>
      </p:sp>
      <p:sp>
        <p:nvSpPr>
          <p:cNvPr id="20" name="燕尾形 1"/>
          <p:cNvSpPr/>
          <p:nvPr userDrawn="1"/>
        </p:nvSpPr>
        <p:spPr>
          <a:xfrm>
            <a:off x="8886959" y="2274655"/>
            <a:ext cx="80920" cy="21674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21" name="燕尾形 22"/>
          <p:cNvSpPr/>
          <p:nvPr userDrawn="1"/>
        </p:nvSpPr>
        <p:spPr>
          <a:xfrm>
            <a:off x="8971450" y="2274655"/>
            <a:ext cx="80920" cy="21674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弦形 6"/>
          <p:cNvSpPr/>
          <p:nvPr userDrawn="1"/>
        </p:nvSpPr>
        <p:spPr>
          <a:xfrm rot="6746465">
            <a:off x="4301274" y="4839299"/>
            <a:ext cx="539073" cy="540677"/>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cxnSp>
        <p:nvCxnSpPr>
          <p:cNvPr id="3" name="直接连接符 7"/>
          <p:cNvCxnSpPr/>
          <p:nvPr userDrawn="1"/>
        </p:nvCxnSpPr>
        <p:spPr>
          <a:xfrm>
            <a:off x="4915912" y="5057833"/>
            <a:ext cx="4225708"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4" name="直接连接符 8"/>
          <p:cNvCxnSpPr/>
          <p:nvPr userDrawn="1"/>
        </p:nvCxnSpPr>
        <p:spPr>
          <a:xfrm>
            <a:off x="0" y="5057833"/>
            <a:ext cx="4225709"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5" name="TextBox 15"/>
          <p:cNvSpPr txBox="1"/>
          <p:nvPr userDrawn="1"/>
        </p:nvSpPr>
        <p:spPr>
          <a:xfrm>
            <a:off x="4269739" y="4867286"/>
            <a:ext cx="593813" cy="299085"/>
          </a:xfrm>
          <a:prstGeom prst="rect">
            <a:avLst/>
          </a:prstGeom>
          <a:noFill/>
        </p:spPr>
        <p:txBody>
          <a:bodyPr>
            <a:spAutoFit/>
          </a:bodyPr>
          <a:lstStyle/>
          <a:p>
            <a:pPr algn="ctr" fontAlgn="auto">
              <a:spcBef>
                <a:spcPts val="0"/>
              </a:spcBef>
              <a:spcAft>
                <a:spcPts val="0"/>
              </a:spcAft>
              <a:defRPr/>
            </a:pPr>
            <a:fld id="{2C724A88-E4AF-4DD3-BD34-8B59E4B3763E}" type="slidenum">
              <a:rPr lang="zh-CN" altLang="en-US" sz="1350">
                <a:solidFill>
                  <a:schemeClr val="bg1"/>
                </a:solidFill>
                <a:latin typeface="Arial Unicode MS" panose="020B0604020202020204" charset="-122"/>
                <a:ea typeface="Arial Unicode MS" panose="020B0604020202020204" charset="-122"/>
                <a:cs typeface="Arial Unicode MS" panose="020B0604020202020204" charset="-122"/>
              </a:rPr>
            </a:fld>
            <a:r>
              <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rPr>
              <a:t> </a:t>
            </a:r>
            <a:endPar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1" name="弧形 15"/>
          <p:cNvSpPr/>
          <p:nvPr userDrawn="1"/>
        </p:nvSpPr>
        <p:spPr>
          <a:xfrm>
            <a:off x="4219758" y="4758912"/>
            <a:ext cx="702103" cy="701452"/>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350"/>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2" name="弦形 6"/>
          <p:cNvSpPr/>
          <p:nvPr userDrawn="1"/>
        </p:nvSpPr>
        <p:spPr>
          <a:xfrm rot="6746465">
            <a:off x="4301274" y="4839299"/>
            <a:ext cx="539073" cy="540677"/>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cxnSp>
        <p:nvCxnSpPr>
          <p:cNvPr id="3" name="直接连接符 7"/>
          <p:cNvCxnSpPr/>
          <p:nvPr userDrawn="1"/>
        </p:nvCxnSpPr>
        <p:spPr>
          <a:xfrm>
            <a:off x="4915912" y="5057833"/>
            <a:ext cx="4225708"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4" name="直接连接符 8"/>
          <p:cNvCxnSpPr/>
          <p:nvPr userDrawn="1"/>
        </p:nvCxnSpPr>
        <p:spPr>
          <a:xfrm>
            <a:off x="0" y="5057833"/>
            <a:ext cx="4225709"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5" name="TextBox 15"/>
          <p:cNvSpPr txBox="1"/>
          <p:nvPr userDrawn="1"/>
        </p:nvSpPr>
        <p:spPr>
          <a:xfrm>
            <a:off x="4269739" y="4867286"/>
            <a:ext cx="593813" cy="299085"/>
          </a:xfrm>
          <a:prstGeom prst="rect">
            <a:avLst/>
          </a:prstGeom>
          <a:noFill/>
        </p:spPr>
        <p:txBody>
          <a:bodyPr>
            <a:spAutoFit/>
          </a:bodyPr>
          <a:lstStyle/>
          <a:p>
            <a:pPr algn="ctr" fontAlgn="auto">
              <a:spcBef>
                <a:spcPts val="0"/>
              </a:spcBef>
              <a:spcAft>
                <a:spcPts val="0"/>
              </a:spcAft>
              <a:defRPr/>
            </a:pPr>
            <a:fld id="{127D90D7-E123-482F-AE27-47AF3A4A7A9C}" type="slidenum">
              <a:rPr lang="zh-CN" altLang="en-US" sz="1350">
                <a:solidFill>
                  <a:schemeClr val="bg1"/>
                </a:solidFill>
                <a:latin typeface="Arial Unicode MS" panose="020B0604020202020204" charset="-122"/>
                <a:ea typeface="Arial Unicode MS" panose="020B0604020202020204" charset="-122"/>
                <a:cs typeface="Arial Unicode MS" panose="020B0604020202020204" charset="-122"/>
              </a:rPr>
            </a:fld>
            <a:r>
              <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rPr>
              <a:t> </a:t>
            </a:r>
            <a:endParaRPr lang="zh-CN" altLang="en-US" sz="1350" dirty="0">
              <a:solidFill>
                <a:schemeClr val="bg1"/>
              </a:solidFill>
              <a:latin typeface="Arial Unicode MS" panose="020B0604020202020204" charset="-122"/>
              <a:ea typeface="Arial Unicode MS" panose="020B0604020202020204" charset="-122"/>
              <a:cs typeface="Arial Unicode MS" panose="020B0604020202020204" charset="-122"/>
            </a:endParaRPr>
          </a:p>
        </p:txBody>
      </p:sp>
      <p:sp>
        <p:nvSpPr>
          <p:cNvPr id="11" name="弧形 15"/>
          <p:cNvSpPr/>
          <p:nvPr userDrawn="1"/>
        </p:nvSpPr>
        <p:spPr>
          <a:xfrm>
            <a:off x="4219758" y="4758912"/>
            <a:ext cx="702103" cy="701452"/>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35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fld>
            <a:endParaRPr lang="zh-CN" altLang="en-US"/>
          </a:p>
        </p:txBody>
      </p:sp>
      <p:sp>
        <p:nvSpPr>
          <p:cNvPr id="11" name="矩形 10"/>
          <p:cNvSpPr/>
          <p:nvPr userDrawn="1"/>
        </p:nvSpPr>
        <p:spPr>
          <a:xfrm>
            <a:off x="6948264" y="4768788"/>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fld>
            <a:endParaRPr lang="zh-CN" altLang="en-US"/>
          </a:p>
        </p:txBody>
      </p:sp>
      <p:pic>
        <p:nvPicPr>
          <p:cNvPr id="40" name="图片 39"/>
          <p:cNvPicPr>
            <a:picLocks noChangeAspect="1"/>
          </p:cNvPicPr>
          <p:nvPr userDrawn="1"/>
        </p:nvPicPr>
        <p:blipFill>
          <a:blip r:embed="rId2" cstate="screen"/>
          <a:stretch>
            <a:fillRect/>
          </a:stretch>
        </p:blipFill>
        <p:spPr>
          <a:xfrm>
            <a:off x="276339" y="195023"/>
            <a:ext cx="681886" cy="477320"/>
          </a:xfrm>
          <a:prstGeom prst="rect">
            <a:avLst/>
          </a:prstGeom>
        </p:spPr>
      </p:pic>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49ED60E-3B8D-47C1-9682-1C12509BF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49ED60E-3B8D-47C1-9682-1C12509BF99F}" type="datetimeFigureOut">
              <a:rPr lang="zh-CN" altLang="en-US" smtClean="0"/>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24B006D-818D-47B3-9EBE-C5AB269A17A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jpeg"/><Relationship Id="rId2" Type="http://schemas.openxmlformats.org/officeDocument/2006/relationships/tags" Target="../tags/tag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2.xml"/><Relationship Id="rId7" Type="http://schemas.openxmlformats.org/officeDocument/2006/relationships/image" Target="../media/image16.wmf"/><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emf"/><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emf"/><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vmlDrawing" Target="../drawings/vmlDrawing1.vml"/><Relationship Id="rId6"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9         _4"/>
          <p:cNvSpPr/>
          <p:nvPr/>
        </p:nvSpPr>
        <p:spPr>
          <a:xfrm>
            <a:off x="1403648" y="2012226"/>
            <a:ext cx="6394370" cy="1938020"/>
          </a:xfrm>
          <a:prstGeom prst="rect">
            <a:avLst/>
          </a:prstGeom>
          <a:noFill/>
        </p:spPr>
        <p:txBody>
          <a:bodyPr wrap="square" rtlCol="0">
            <a:spAutoFit/>
          </a:bodyPr>
          <a:lstStyle/>
          <a:p>
            <a:pPr algn="ctr" fontAlgn="base">
              <a:lnSpc>
                <a:spcPct val="150000"/>
              </a:lnSpc>
              <a:spcBef>
                <a:spcPct val="0"/>
              </a:spcBef>
              <a:spcAft>
                <a:spcPct val="0"/>
              </a:spcAft>
            </a:pPr>
            <a:r>
              <a:rPr lang="zh-CN" altLang="en-US" sz="4000" b="1" spc="300" dirty="0" smtClean="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永磁同步电动机节能</a:t>
            </a:r>
            <a:br>
              <a:rPr lang="zh-CN" altLang="en-US" sz="4000" b="1" spc="300" dirty="0" smtClean="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br>
            <a:r>
              <a:rPr lang="zh-CN" altLang="en-US" sz="4000" b="1" spc="300" dirty="0" smtClean="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及能效标准化</a:t>
            </a:r>
            <a:endParaRPr lang="zh-CN" altLang="en-US" sz="4000" b="1" spc="300" dirty="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27" name="45345          _2"/>
          <p:cNvGrpSpPr/>
          <p:nvPr/>
        </p:nvGrpSpPr>
        <p:grpSpPr>
          <a:xfrm>
            <a:off x="2915817" y="4579660"/>
            <a:ext cx="3155654" cy="321945"/>
            <a:chOff x="4119516" y="4224785"/>
            <a:chExt cx="4208510" cy="429359"/>
          </a:xfrm>
        </p:grpSpPr>
        <p:sp>
          <p:nvSpPr>
            <p:cNvPr id="28" name="Oval 15"/>
            <p:cNvSpPr/>
            <p:nvPr/>
          </p:nvSpPr>
          <p:spPr bwMode="auto">
            <a:xfrm>
              <a:off x="6733798" y="4265768"/>
              <a:ext cx="219347" cy="219347"/>
            </a:xfrm>
            <a:prstGeom prst="ellipse">
              <a:avLst/>
            </a:prstGeom>
            <a:solidFill>
              <a:srgbClr val="123E61"/>
            </a:solidFill>
            <a:ln>
              <a:noFill/>
            </a:ln>
            <a:effectLst/>
          </p:spPr>
          <p:txBody>
            <a:bodyPr wrap="none" anchor="ctr"/>
            <a:lstStyle/>
            <a:p>
              <a:pPr algn="ctr" fontAlgn="base">
                <a:lnSpc>
                  <a:spcPct val="150000"/>
                </a:lnSpc>
                <a:spcBef>
                  <a:spcPct val="0"/>
                </a:spcBef>
                <a:spcAft>
                  <a:spcPct val="0"/>
                </a:spcAft>
              </a:pPr>
              <a:endParaRPr lang="zh-CN" altLang="en-US" sz="600" dirty="0">
                <a:solidFill>
                  <a:srgbClr val="FFFDEF"/>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29" name="Group 16"/>
            <p:cNvGrpSpPr/>
            <p:nvPr/>
          </p:nvGrpSpPr>
          <p:grpSpPr bwMode="auto">
            <a:xfrm>
              <a:off x="6804182" y="4309707"/>
              <a:ext cx="78599" cy="126335"/>
              <a:chOff x="5746" y="3144"/>
              <a:chExt cx="215" cy="345"/>
            </a:xfrm>
            <a:solidFill>
              <a:schemeClr val="accent1"/>
            </a:solidFill>
          </p:grpSpPr>
          <p:sp>
            <p:nvSpPr>
              <p:cNvPr id="36" name="Freeform 17"/>
              <p:cNvSpPr/>
              <p:nvPr/>
            </p:nvSpPr>
            <p:spPr bwMode="auto">
              <a:xfrm>
                <a:off x="5779"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lnSpc>
                    <a:spcPct val="150000"/>
                  </a:lnSpc>
                  <a:spcBef>
                    <a:spcPct val="0"/>
                  </a:spcBef>
                  <a:spcAft>
                    <a:spcPct val="0"/>
                  </a:spcAft>
                </a:pPr>
                <a:endParaRPr lang="zh-CN" altLang="en-US" sz="1200" dirty="0">
                  <a:solidFill>
                    <a:prstClr val="black">
                      <a:lumMod val="65000"/>
                      <a:lumOff val="35000"/>
                    </a:prstClr>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7" name="Freeform 18"/>
              <p:cNvSpPr/>
              <p:nvPr/>
            </p:nvSpPr>
            <p:spPr bwMode="auto">
              <a:xfrm>
                <a:off x="5746"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lnSpc>
                    <a:spcPct val="150000"/>
                  </a:lnSpc>
                  <a:spcBef>
                    <a:spcPct val="0"/>
                  </a:spcBef>
                  <a:spcAft>
                    <a:spcPct val="0"/>
                  </a:spcAft>
                </a:pPr>
                <a:endParaRPr lang="zh-CN" altLang="en-US" sz="1200" dirty="0">
                  <a:solidFill>
                    <a:prstClr val="black">
                      <a:lumMod val="65000"/>
                      <a:lumOff val="35000"/>
                    </a:prstClr>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sp>
          <p:nvSpPr>
            <p:cNvPr id="30" name="Text Box 20"/>
            <p:cNvSpPr txBox="1"/>
            <p:nvPr/>
          </p:nvSpPr>
          <p:spPr bwMode="auto">
            <a:xfrm>
              <a:off x="6959497" y="4224785"/>
              <a:ext cx="1368529" cy="42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lang="zh-CN" altLang="en-US" sz="1000"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日期：</a:t>
              </a:r>
              <a:r>
                <a:rPr lang="en-US" altLang="zh-CN" sz="10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2020.05.26</a:t>
              </a:r>
              <a:endParaRPr lang="en-US" altLang="zh-CN" sz="1000"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1" name="Oval 10"/>
            <p:cNvSpPr/>
            <p:nvPr/>
          </p:nvSpPr>
          <p:spPr bwMode="auto">
            <a:xfrm>
              <a:off x="4119516" y="4259514"/>
              <a:ext cx="219347" cy="219348"/>
            </a:xfrm>
            <a:prstGeom prst="ellipse">
              <a:avLst/>
            </a:prstGeom>
            <a:solidFill>
              <a:srgbClr val="123E61"/>
            </a:solidFill>
            <a:ln>
              <a:noFill/>
            </a:ln>
            <a:effectLst/>
          </p:spPr>
          <p:txBody>
            <a:bodyPr wrap="none" anchor="ctr"/>
            <a:lstStyle/>
            <a:p>
              <a:pPr algn="ctr" fontAlgn="base">
                <a:lnSpc>
                  <a:spcPct val="150000"/>
                </a:lnSpc>
                <a:spcBef>
                  <a:spcPct val="0"/>
                </a:spcBef>
                <a:spcAft>
                  <a:spcPct val="0"/>
                </a:spcAft>
              </a:pPr>
              <a:endParaRPr lang="zh-CN" altLang="en-US" sz="600" dirty="0">
                <a:solidFill>
                  <a:srgbClr val="FFFDEF"/>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32" name="组合 31"/>
            <p:cNvGrpSpPr/>
            <p:nvPr/>
          </p:nvGrpSpPr>
          <p:grpSpPr>
            <a:xfrm>
              <a:off x="4611357" y="4307395"/>
              <a:ext cx="100336" cy="114060"/>
              <a:chOff x="860980" y="3583766"/>
              <a:chExt cx="100336" cy="114060"/>
            </a:xfrm>
            <a:solidFill>
              <a:schemeClr val="accent1"/>
            </a:solidFill>
          </p:grpSpPr>
          <p:sp>
            <p:nvSpPr>
              <p:cNvPr id="34"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lnSpc>
                    <a:spcPct val="150000"/>
                  </a:lnSpc>
                  <a:spcBef>
                    <a:spcPct val="0"/>
                  </a:spcBef>
                  <a:spcAft>
                    <a:spcPct val="0"/>
                  </a:spcAft>
                </a:pPr>
                <a:endParaRPr lang="zh-CN" altLang="en-US" sz="1200" dirty="0">
                  <a:solidFill>
                    <a:prstClr val="black">
                      <a:lumMod val="65000"/>
                      <a:lumOff val="35000"/>
                    </a:prstClr>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5"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dist" fontAlgn="base">
                  <a:lnSpc>
                    <a:spcPct val="150000"/>
                  </a:lnSpc>
                  <a:spcBef>
                    <a:spcPct val="0"/>
                  </a:spcBef>
                  <a:spcAft>
                    <a:spcPct val="0"/>
                  </a:spcAft>
                </a:pPr>
                <a:endParaRPr lang="zh-CN" altLang="en-US" sz="1200" dirty="0">
                  <a:solidFill>
                    <a:prstClr val="black">
                      <a:lumMod val="65000"/>
                      <a:lumOff val="35000"/>
                    </a:prstClr>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sp>
          <p:nvSpPr>
            <p:cNvPr id="33" name="矩形 32"/>
            <p:cNvSpPr/>
            <p:nvPr/>
          </p:nvSpPr>
          <p:spPr>
            <a:xfrm>
              <a:off x="4338727" y="4224785"/>
              <a:ext cx="2059158" cy="38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50000"/>
                </a:lnSpc>
                <a:spcBef>
                  <a:spcPct val="0"/>
                </a:spcBef>
                <a:spcAft>
                  <a:spcPct val="0"/>
                </a:spcAft>
              </a:pPr>
              <a:r>
                <a:rPr lang="zh-CN" altLang="en-US" sz="10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中国标准化研究院   刘韧</a:t>
              </a:r>
              <a:endParaRPr lang="zh-CN" altLang="en-US" sz="1000"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pic>
        <p:nvPicPr>
          <p:cNvPr id="39" name="图片 38"/>
          <p:cNvPicPr>
            <a:picLocks noChangeAspect="1"/>
          </p:cNvPicPr>
          <p:nvPr/>
        </p:nvPicPr>
        <p:blipFill>
          <a:blip r:embed="rId1"/>
          <a:stretch>
            <a:fillRect/>
          </a:stretch>
        </p:blipFill>
        <p:spPr>
          <a:xfrm>
            <a:off x="-144016" y="3709330"/>
            <a:ext cx="9468544" cy="627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1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6" presetClass="entr" presetSubtype="37" fill="hold" nodeType="withEffect">
                                  <p:stCondLst>
                                    <p:cond delay="375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par>
                                <p:cTn id="13" presetID="42" presetClass="entr" presetSubtype="0" fill="hold" nodeType="withEffect">
                                  <p:stCondLst>
                                    <p:cond delay="4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MH_Other_1"/>
          <p:cNvCxnSpPr/>
          <p:nvPr>
            <p:custDataLst>
              <p:tags r:id="rId1"/>
            </p:custDataLst>
          </p:nvPr>
        </p:nvCxnSpPr>
        <p:spPr>
          <a:xfrm rot="16200000" flipV="1">
            <a:off x="382240" y="3017347"/>
            <a:ext cx="2710793" cy="0"/>
          </a:xfrm>
          <a:prstGeom prst="line">
            <a:avLst/>
          </a:prstGeom>
          <a:ln>
            <a:solidFill>
              <a:srgbClr val="8FBF82"/>
            </a:solidFill>
          </a:ln>
        </p:spPr>
        <p:style>
          <a:lnRef idx="1">
            <a:schemeClr val="accent1"/>
          </a:lnRef>
          <a:fillRef idx="0">
            <a:schemeClr val="accent1"/>
          </a:fillRef>
          <a:effectRef idx="0">
            <a:schemeClr val="accent1"/>
          </a:effectRef>
          <a:fontRef idx="minor">
            <a:schemeClr val="tx1"/>
          </a:fontRef>
        </p:style>
      </p:cxnSp>
      <p:sp>
        <p:nvSpPr>
          <p:cNvPr id="49" name="MH_Other_2"/>
          <p:cNvSpPr/>
          <p:nvPr>
            <p:custDataLst>
              <p:tags r:id="rId2"/>
            </p:custDataLst>
          </p:nvPr>
        </p:nvSpPr>
        <p:spPr>
          <a:xfrm rot="19071886">
            <a:off x="1403649" y="1308675"/>
            <a:ext cx="419337" cy="77740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E87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dirty="0">
                <a:solidFill>
                  <a:srgbClr val="FEFFFF"/>
                </a:solidFill>
                <a:latin typeface="Agency FB" panose="020B0503020202020204" pitchFamily="34" charset="0"/>
                <a:ea typeface="黑体" panose="02010609060101010101" pitchFamily="49" charset="-122"/>
                <a:sym typeface="Agency FB" panose="020B0503020202020204" pitchFamily="34" charset="0"/>
              </a:rPr>
              <a:t>01</a:t>
            </a:r>
            <a:endParaRPr lang="zh-CN" altLang="en-US" dirty="0">
              <a:solidFill>
                <a:srgbClr val="FE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9" name="MH_Other_3"/>
          <p:cNvSpPr/>
          <p:nvPr>
            <p:custDataLst>
              <p:tags r:id="rId3"/>
            </p:custDataLst>
          </p:nvPr>
        </p:nvSpPr>
        <p:spPr>
          <a:xfrm rot="16200000">
            <a:off x="2506888" y="1383557"/>
            <a:ext cx="27008" cy="1458450"/>
          </a:xfrm>
          <a:prstGeom prst="rect">
            <a:avLst/>
          </a:prstGeom>
          <a:solidFill>
            <a:srgbClr val="E87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sp>
        <p:nvSpPr>
          <p:cNvPr id="60" name="MH_SubTitle_1"/>
          <p:cNvSpPr txBox="1"/>
          <p:nvPr>
            <p:custDataLst>
              <p:tags r:id="rId4"/>
            </p:custDataLst>
          </p:nvPr>
        </p:nvSpPr>
        <p:spPr>
          <a:xfrm>
            <a:off x="1871700" y="880356"/>
            <a:ext cx="1122979" cy="1458450"/>
          </a:xfrm>
          <a:prstGeom prst="rect">
            <a:avLst/>
          </a:prstGeom>
          <a:noFill/>
        </p:spPr>
        <p:txBody>
          <a:bodyPr wrap="square" rtlCol="0" anchor="ctr">
            <a:normAutofit/>
          </a:bodyPr>
          <a:lstStyle/>
          <a:p>
            <a:pPr lvl="0">
              <a:lnSpc>
                <a:spcPct val="150000"/>
              </a:lnSpc>
            </a:pPr>
            <a:r>
              <a:rPr lang="zh-CN" altLang="en-US" sz="1600" b="1" dirty="0" smtClean="0">
                <a:latin typeface="Agency FB" panose="020B0503020202020204" pitchFamily="34" charset="0"/>
                <a:ea typeface="黑体" panose="02010609060101010101" pitchFamily="49" charset="-122"/>
                <a:sym typeface="Agency FB" panose="020B0503020202020204" pitchFamily="34" charset="0"/>
              </a:rPr>
              <a:t>能效标准</a:t>
            </a:r>
            <a:endParaRPr lang="zh-CN" altLang="en-US" sz="1600" b="1" dirty="0">
              <a:latin typeface="Agency FB" panose="020B0503020202020204" pitchFamily="34" charset="0"/>
              <a:ea typeface="黑体" panose="02010609060101010101" pitchFamily="49" charset="-122"/>
              <a:sym typeface="Agency FB" panose="020B0503020202020204" pitchFamily="34" charset="0"/>
            </a:endParaRPr>
          </a:p>
        </p:txBody>
      </p:sp>
      <p:sp>
        <p:nvSpPr>
          <p:cNvPr id="3" name="MH_PageTitle"/>
          <p:cNvSpPr>
            <a:spLocks noGrp="1"/>
          </p:cNvSpPr>
          <p:nvPr>
            <p:ph type="title"/>
            <p:custDataLst>
              <p:tags r:id="rId5"/>
            </p:custDataLst>
          </p:nvPr>
        </p:nvSpPr>
        <p:spPr>
          <a:xfrm>
            <a:off x="246881" y="160276"/>
            <a:ext cx="4478312" cy="857515"/>
          </a:xfrm>
        </p:spPr>
        <p:txBody>
          <a:bodyPr>
            <a:normAutofit/>
          </a:bodyPr>
          <a:lstStyle/>
          <a:p>
            <a:pPr>
              <a:lnSpc>
                <a:spcPct val="150000"/>
              </a:lnSpc>
            </a:pPr>
            <a:r>
              <a:rPr lang="zh-CN" altLang="en-US" sz="2000" b="1" dirty="0">
                <a:solidFill>
                  <a:srgbClr val="157E9F"/>
                </a:solidFill>
                <a:latin typeface="Agency FB" panose="020B0503020202020204" pitchFamily="34" charset="0"/>
                <a:ea typeface="黑体" panose="02010609060101010101" pitchFamily="49" charset="-122"/>
                <a:sym typeface="Agency FB" panose="020B0503020202020204" pitchFamily="34" charset="0"/>
              </a:rPr>
              <a:t>强制性节能标准精简整合</a:t>
            </a:r>
            <a:endParaRPr lang="en-US" altLang="zh-CN" sz="2000" b="1" dirty="0">
              <a:solidFill>
                <a:srgbClr val="157E9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25" name="MH_Other_4"/>
          <p:cNvSpPr/>
          <p:nvPr>
            <p:custDataLst>
              <p:tags r:id="rId6"/>
            </p:custDataLst>
          </p:nvPr>
        </p:nvSpPr>
        <p:spPr>
          <a:xfrm rot="19071886">
            <a:off x="1403649" y="3702652"/>
            <a:ext cx="419337" cy="777402"/>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EEC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zh-CN" dirty="0">
                <a:solidFill>
                  <a:srgbClr val="FEFFFF"/>
                </a:solidFill>
                <a:latin typeface="Agency FB" panose="020B0503020202020204" pitchFamily="34" charset="0"/>
                <a:ea typeface="黑体" panose="02010609060101010101" pitchFamily="49" charset="-122"/>
                <a:sym typeface="Agency FB" panose="020B0503020202020204" pitchFamily="34" charset="0"/>
              </a:rPr>
              <a:t>02</a:t>
            </a:r>
            <a:endParaRPr lang="zh-CN" altLang="en-US" dirty="0">
              <a:solidFill>
                <a:srgbClr val="FE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29" name="MH_Other_5"/>
          <p:cNvSpPr/>
          <p:nvPr>
            <p:custDataLst>
              <p:tags r:id="rId7"/>
            </p:custDataLst>
          </p:nvPr>
        </p:nvSpPr>
        <p:spPr>
          <a:xfrm rot="16200000">
            <a:off x="2506888" y="3777534"/>
            <a:ext cx="27008" cy="1458450"/>
          </a:xfrm>
          <a:prstGeom prst="rect">
            <a:avLst/>
          </a:prstGeom>
          <a:solidFill>
            <a:srgbClr val="EEC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sp>
        <p:nvSpPr>
          <p:cNvPr id="33" name="MH_SubTitle_2"/>
          <p:cNvSpPr txBox="1"/>
          <p:nvPr>
            <p:custDataLst>
              <p:tags r:id="rId8"/>
            </p:custDataLst>
          </p:nvPr>
        </p:nvSpPr>
        <p:spPr>
          <a:xfrm>
            <a:off x="1871700" y="3274334"/>
            <a:ext cx="1122979" cy="1458450"/>
          </a:xfrm>
          <a:prstGeom prst="rect">
            <a:avLst/>
          </a:prstGeom>
          <a:noFill/>
        </p:spPr>
        <p:txBody>
          <a:bodyPr wrap="square" rtlCol="0" anchor="ctr">
            <a:normAutofit/>
          </a:bodyPr>
          <a:lstStyle/>
          <a:p>
            <a:pPr lvl="0">
              <a:lnSpc>
                <a:spcPct val="150000"/>
              </a:lnSpc>
            </a:pPr>
            <a:r>
              <a:rPr lang="zh-CN" altLang="en-US" sz="1600" b="1" dirty="0" smtClean="0">
                <a:latin typeface="Agency FB" panose="020B0503020202020204" pitchFamily="34" charset="0"/>
                <a:ea typeface="黑体" panose="02010609060101010101" pitchFamily="49" charset="-122"/>
                <a:sym typeface="Agency FB" panose="020B0503020202020204" pitchFamily="34" charset="0"/>
              </a:rPr>
              <a:t>能耗限额标准</a:t>
            </a:r>
            <a:endParaRPr lang="zh-CN" altLang="en-US" sz="1600" b="1" dirty="0">
              <a:latin typeface="Agency FB" panose="020B0503020202020204" pitchFamily="34" charset="0"/>
              <a:ea typeface="黑体" panose="02010609060101010101" pitchFamily="49" charset="-122"/>
              <a:sym typeface="Agency FB" panose="020B0503020202020204" pitchFamily="34" charset="0"/>
            </a:endParaRPr>
          </a:p>
        </p:txBody>
      </p:sp>
      <p:sp>
        <p:nvSpPr>
          <p:cNvPr id="6" name="矩形 5"/>
          <p:cNvSpPr/>
          <p:nvPr/>
        </p:nvSpPr>
        <p:spPr>
          <a:xfrm>
            <a:off x="3249617" y="1417847"/>
            <a:ext cx="5734342" cy="78098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600" dirty="0">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方便使用，国际接轨</a:t>
            </a:r>
            <a:endParaRPr lang="zh-CN" altLang="en-US" sz="1600" dirty="0">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a:p>
            <a:pPr marL="171450" indent="-171450">
              <a:lnSpc>
                <a:spcPct val="150000"/>
              </a:lnSpc>
              <a:buFont typeface="Arial" panose="020B0604020202020204" pitchFamily="34" charset="0"/>
              <a:buChar char="•"/>
            </a:pPr>
            <a:r>
              <a:rPr lang="zh-CN" altLang="en-US" sz="1600" dirty="0">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删除“节能评价值”等推荐性内容</a:t>
            </a:r>
            <a:endParaRPr lang="zh-CN" altLang="en-US" sz="1600" dirty="0">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7" name="矩形 6"/>
          <p:cNvSpPr/>
          <p:nvPr/>
        </p:nvSpPr>
        <p:spPr>
          <a:xfrm>
            <a:off x="3339936" y="3188680"/>
            <a:ext cx="4572000" cy="1519647"/>
          </a:xfrm>
          <a:prstGeom prst="rect">
            <a:avLst/>
          </a:prstGeom>
        </p:spPr>
        <p:txBody>
          <a:bodyPr>
            <a:spAutoFit/>
          </a:bodyPr>
          <a:lstStyle/>
          <a:p>
            <a:pPr marL="285750" lvl="0" indent="-285750">
              <a:lnSpc>
                <a:spcPct val="150000"/>
              </a:lnSpc>
              <a:buFont typeface="Arial" panose="020B0604020202020204" pitchFamily="34" charset="0"/>
              <a:buChar char="•"/>
            </a:pPr>
            <a:r>
              <a:rPr lang="zh-CN" altLang="en-US" sz="1600" dirty="0">
                <a:latin typeface="Agency FB" panose="020B0503020202020204" pitchFamily="34" charset="0"/>
                <a:ea typeface="黑体" panose="02010609060101010101" pitchFamily="49" charset="-122"/>
                <a:sym typeface="Agency FB" panose="020B0503020202020204" pitchFamily="34" charset="0"/>
              </a:rPr>
              <a:t>方便使用，按类归并</a:t>
            </a:r>
            <a:endParaRPr lang="zh-CN" altLang="en-US" sz="1600" dirty="0">
              <a:latin typeface="Agency FB" panose="020B0503020202020204" pitchFamily="34" charset="0"/>
              <a:ea typeface="黑体" panose="02010609060101010101" pitchFamily="49" charset="-122"/>
              <a:sym typeface="Agency FB" panose="020B0503020202020204" pitchFamily="34" charset="0"/>
            </a:endParaRPr>
          </a:p>
          <a:p>
            <a:pPr marL="285750" lvl="0" indent="-285750">
              <a:lnSpc>
                <a:spcPct val="150000"/>
              </a:lnSpc>
              <a:buFont typeface="Arial" panose="020B0604020202020204" pitchFamily="34" charset="0"/>
              <a:buChar char="•"/>
            </a:pPr>
            <a:r>
              <a:rPr lang="zh-CN" altLang="en-US" sz="1600" dirty="0">
                <a:latin typeface="Agency FB" panose="020B0503020202020204" pitchFamily="34" charset="0"/>
                <a:ea typeface="黑体" panose="02010609060101010101" pitchFamily="49" charset="-122"/>
                <a:sym typeface="Agency FB" panose="020B0503020202020204" pitchFamily="34" charset="0"/>
              </a:rPr>
              <a:t>删除“先进值” ，“节能技术与管理措施”等推荐性内容，增加能耗限额等级，</a:t>
            </a:r>
            <a:r>
              <a:rPr lang="en-US" altLang="zh-CN" sz="1600" dirty="0">
                <a:latin typeface="Agency FB" panose="020B0503020202020204" pitchFamily="34" charset="0"/>
                <a:ea typeface="黑体" panose="02010609060101010101" pitchFamily="49" charset="-122"/>
                <a:sym typeface="Agency FB" panose="020B0503020202020204" pitchFamily="34" charset="0"/>
              </a:rPr>
              <a:t>3</a:t>
            </a:r>
            <a:r>
              <a:rPr lang="zh-CN" altLang="en-US" sz="1600" dirty="0">
                <a:latin typeface="Agency FB" panose="020B0503020202020204" pitchFamily="34" charset="0"/>
                <a:ea typeface="黑体" panose="02010609060101010101" pitchFamily="49" charset="-122"/>
                <a:sym typeface="Agency FB" panose="020B0503020202020204" pitchFamily="34" charset="0"/>
              </a:rPr>
              <a:t>级为限定值，</a:t>
            </a:r>
            <a:r>
              <a:rPr lang="en-US" altLang="zh-CN" sz="1600" dirty="0">
                <a:latin typeface="Agency FB" panose="020B0503020202020204" pitchFamily="34" charset="0"/>
                <a:ea typeface="黑体" panose="02010609060101010101" pitchFamily="49" charset="-122"/>
                <a:sym typeface="Agency FB" panose="020B0503020202020204" pitchFamily="34" charset="0"/>
              </a:rPr>
              <a:t>2</a:t>
            </a:r>
            <a:r>
              <a:rPr lang="zh-CN" altLang="en-US" sz="1600" dirty="0">
                <a:latin typeface="Agency FB" panose="020B0503020202020204" pitchFamily="34" charset="0"/>
                <a:ea typeface="黑体" panose="02010609060101010101" pitchFamily="49" charset="-122"/>
                <a:sym typeface="Agency FB" panose="020B0503020202020204" pitchFamily="34" charset="0"/>
              </a:rPr>
              <a:t>级为准入值，</a:t>
            </a:r>
            <a:r>
              <a:rPr lang="en-US" altLang="zh-CN" sz="1600" dirty="0">
                <a:latin typeface="Agency FB" panose="020B0503020202020204" pitchFamily="34" charset="0"/>
                <a:ea typeface="黑体" panose="02010609060101010101" pitchFamily="49" charset="-122"/>
                <a:sym typeface="Agency FB" panose="020B0503020202020204" pitchFamily="34" charset="0"/>
              </a:rPr>
              <a:t>1</a:t>
            </a:r>
            <a:r>
              <a:rPr lang="zh-CN" altLang="en-US" sz="1600" dirty="0">
                <a:latin typeface="Agency FB" panose="020B0503020202020204" pitchFamily="34" charset="0"/>
                <a:ea typeface="黑体" panose="02010609060101010101" pitchFamily="49" charset="-122"/>
                <a:sym typeface="Agency FB" panose="020B0503020202020204" pitchFamily="34" charset="0"/>
              </a:rPr>
              <a:t>级能耗最低</a:t>
            </a:r>
            <a:endParaRPr lang="zh-CN" altLang="en-US" sz="1600" dirty="0">
              <a:latin typeface="Agency FB" panose="020B0503020202020204" pitchFamily="34" charset="0"/>
              <a:ea typeface="黑体" panose="02010609060101010101" pitchFamily="49" charset="-122"/>
              <a:sym typeface="Agency FB" panose="020B0503020202020204" pitchFamily="34" charset="0"/>
            </a:endParaRPr>
          </a:p>
        </p:txBody>
      </p:sp>
    </p:spTree>
    <p:custDataLst>
      <p:tags r:id="rId9"/>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screen"/>
          <a:stretch>
            <a:fillRect/>
          </a:stretch>
        </p:blipFill>
        <p:spPr>
          <a:xfrm>
            <a:off x="575556" y="946541"/>
            <a:ext cx="3394663" cy="2376265"/>
          </a:xfrm>
          <a:prstGeom prst="rect">
            <a:avLst/>
          </a:prstGeom>
        </p:spPr>
      </p:pic>
      <p:sp>
        <p:nvSpPr>
          <p:cNvPr id="30" name="Rectangle 4"/>
          <p:cNvSpPr txBox="1">
            <a:spLocks noChangeArrowheads="1"/>
          </p:cNvSpPr>
          <p:nvPr/>
        </p:nvSpPr>
        <p:spPr bwMode="auto">
          <a:xfrm>
            <a:off x="1689102" y="1589705"/>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50000"/>
              </a:lnSpc>
            </a:pPr>
            <a:r>
              <a:rPr lang="en-US" altLang="zh-CN" sz="8000" b="0" spc="300" dirty="0" smtClean="0">
                <a:solidFill>
                  <a:srgbClr val="F5F5F6"/>
                </a:solidFill>
                <a:latin typeface="Agency FB" panose="020B0503020202020204" pitchFamily="34" charset="0"/>
                <a:ea typeface="黑体" panose="02010609060101010101" pitchFamily="49" charset="-122"/>
                <a:cs typeface="+mn-ea"/>
                <a:sym typeface="Agency FB" panose="020B0503020202020204" pitchFamily="34" charset="0"/>
              </a:rPr>
              <a:t>02</a:t>
            </a:r>
            <a:endParaRPr lang="zh-CN" altLang="en-US" sz="7200" b="0" dirty="0">
              <a:solidFill>
                <a:srgbClr val="F5F5F6"/>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1" name="矩形 30"/>
          <p:cNvSpPr/>
          <p:nvPr/>
        </p:nvSpPr>
        <p:spPr>
          <a:xfrm>
            <a:off x="4210791" y="1331487"/>
            <a:ext cx="3396615" cy="1753235"/>
          </a:xfrm>
          <a:prstGeom prst="rect">
            <a:avLst/>
          </a:prstGeom>
        </p:spPr>
        <p:txBody>
          <a:bodyPr wrap="none">
            <a:spAutoFit/>
          </a:bodyPr>
          <a:lstStyle/>
          <a:p>
            <a:pPr algn="ctr">
              <a:lnSpc>
                <a:spcPct val="150000"/>
              </a:lnSpc>
            </a:pPr>
            <a:r>
              <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rPr>
              <a:t>永磁同步电动机</a:t>
            </a:r>
            <a:br>
              <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rPr>
            </a:br>
            <a:r>
              <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rPr>
              <a:t>能效标准解读</a:t>
            </a:r>
            <a:endPar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3" name="TextBox 64"/>
          <p:cNvSpPr txBox="1"/>
          <p:nvPr/>
        </p:nvSpPr>
        <p:spPr>
          <a:xfrm>
            <a:off x="3747414" y="3200182"/>
            <a:ext cx="4323080" cy="414020"/>
          </a:xfrm>
          <a:prstGeom prst="rect">
            <a:avLst/>
          </a:prstGeom>
          <a:noFill/>
        </p:spPr>
        <p:txBody>
          <a:bodyPr wrap="none" rtlCol="0">
            <a:spAutoFit/>
          </a:bodyPr>
          <a:lstStyle/>
          <a:p>
            <a:pPr algn="ctr">
              <a:lnSpc>
                <a:spcPct val="150000"/>
              </a:lnSpc>
            </a:pPr>
            <a:r>
              <a:rPr lang="en-US" altLang="zh-CN" sz="14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Standard Interpretation of E&amp;E of Permanent Magnet Synchronous Motors</a:t>
            </a:r>
            <a:endParaRPr lang="en-US" altLang="zh-CN" sz="14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00"/>
                                        <p:tgtEl>
                                          <p:spTgt spid="30"/>
                                        </p:tgtEl>
                                      </p:cBhvr>
                                    </p:animEffect>
                                  </p:childTnLst>
                                </p:cTn>
                              </p:par>
                              <p:par>
                                <p:cTn id="8" presetID="41" presetClass="entr" presetSubtype="0" fill="hold" grpId="0" nodeType="withEffect">
                                  <p:stCondLst>
                                    <p:cond delay="3000"/>
                                  </p:stCondLst>
                                  <p:iterate type="lt">
                                    <p:tmPct val="10000"/>
                                  </p:iterate>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1"/>
                                        </p:tgtEl>
                                        <p:attrNameLst>
                                          <p:attrName>ppt_y</p:attrName>
                                        </p:attrNameLst>
                                      </p:cBhvr>
                                      <p:tavLst>
                                        <p:tav tm="0">
                                          <p:val>
                                            <p:strVal val="#ppt_y"/>
                                          </p:val>
                                        </p:tav>
                                        <p:tav tm="100000">
                                          <p:val>
                                            <p:strVal val="#ppt_y"/>
                                          </p:val>
                                        </p:tav>
                                      </p:tavLst>
                                    </p:anim>
                                    <p:anim calcmode="lin" valueType="num">
                                      <p:cBhvr>
                                        <p:cTn id="1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1"/>
                                        </p:tgtEl>
                                      </p:cBhvr>
                                    </p:animEffec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14528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永磁同步电动机的特点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21509" name="矩形 21508"/>
          <p:cNvSpPr/>
          <p:nvPr/>
        </p:nvSpPr>
        <p:spPr>
          <a:xfrm>
            <a:off x="230505" y="1052195"/>
            <a:ext cx="3433445" cy="269049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30000"/>
              </a:lnSpc>
              <a:buNone/>
            </a:pPr>
            <a:r>
              <a:rPr lang="en-US" altLang="zh-CN" sz="2800" dirty="0"/>
              <a:t> </a:t>
            </a:r>
            <a:r>
              <a:rPr lang="zh-CN" altLang="en-US" sz="1600" dirty="0">
                <a:latin typeface="Agency FB" panose="020B0503020202020204" pitchFamily="34" charset="0"/>
                <a:ea typeface="黑体" panose="02010609060101010101" pitchFamily="49" charset="-122"/>
              </a:rPr>
              <a:t>由永磁材料产生磁场</a:t>
            </a:r>
            <a:endParaRPr lang="zh-CN" altLang="en-US" sz="1600" dirty="0">
              <a:latin typeface="Agency FB" panose="020B0503020202020204" pitchFamily="34" charset="0"/>
              <a:ea typeface="黑体" panose="02010609060101010101" pitchFamily="49" charset="-122"/>
            </a:endParaRPr>
          </a:p>
          <a:p>
            <a:pPr lvl="0">
              <a:lnSpc>
                <a:spcPct val="130000"/>
              </a:lnSpc>
              <a:buNone/>
            </a:pPr>
            <a:r>
              <a:rPr lang="zh-CN" altLang="en-US" sz="1600" dirty="0">
                <a:latin typeface="Agency FB" panose="020B0503020202020204" pitchFamily="34" charset="0"/>
                <a:ea typeface="黑体" panose="02010609060101010101" pitchFamily="49" charset="-122"/>
              </a:rPr>
              <a:t>       无需励磁电流，没有励磁绕组</a:t>
            </a:r>
            <a:endParaRPr lang="zh-CN" altLang="en-US" sz="1600" dirty="0">
              <a:latin typeface="Agency FB" panose="020B0503020202020204" pitchFamily="34" charset="0"/>
              <a:ea typeface="黑体" panose="02010609060101010101" pitchFamily="49" charset="-122"/>
            </a:endParaRPr>
          </a:p>
          <a:p>
            <a:pPr lvl="0">
              <a:lnSpc>
                <a:spcPct val="130000"/>
              </a:lnSpc>
              <a:buNone/>
            </a:pPr>
            <a:r>
              <a:rPr lang="zh-CN" altLang="en-US" sz="1600" dirty="0">
                <a:latin typeface="Agency FB" panose="020B0503020202020204" pitchFamily="34" charset="0"/>
                <a:ea typeface="黑体" panose="02010609060101010101" pitchFamily="49" charset="-122"/>
              </a:rPr>
              <a:t>            既节约能量，又简化电机结构</a:t>
            </a:r>
            <a:endParaRPr lang="zh-CN" altLang="en-US" sz="1600" dirty="0">
              <a:latin typeface="Agency FB" panose="020B0503020202020204" pitchFamily="34" charset="0"/>
              <a:ea typeface="黑体" panose="02010609060101010101" pitchFamily="49" charset="-122"/>
            </a:endParaRPr>
          </a:p>
        </p:txBody>
      </p:sp>
      <p:pic>
        <p:nvPicPr>
          <p:cNvPr id="24581" name="图片 24580" descr="4"/>
          <p:cNvPicPr>
            <a:picLocks noChangeAspect="1"/>
          </p:cNvPicPr>
          <p:nvPr>
            <p:custDataLst>
              <p:tags r:id="rId2"/>
            </p:custDataLst>
          </p:nvPr>
        </p:nvPicPr>
        <p:blipFill>
          <a:blip r:embed="rId3"/>
          <a:srcRect l="19405" t="12813" r="19405" b="54778"/>
          <a:stretch>
            <a:fillRect/>
          </a:stretch>
        </p:blipFill>
        <p:spPr>
          <a:xfrm>
            <a:off x="3784600" y="1123950"/>
            <a:ext cx="5022215" cy="3761740"/>
          </a:xfrm>
          <a:prstGeom prst="rect">
            <a:avLst/>
          </a:prstGeom>
          <a:noFill/>
          <a:ln w="9525">
            <a:noFill/>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14528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永磁同步电动机的原理</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25603" name="文本占位符 25602"/>
          <p:cNvSpPr>
            <a:spLocks noGrp="1"/>
          </p:cNvSpPr>
          <p:nvPr>
            <p:ph type="body" sz="half" idx="1"/>
          </p:nvPr>
        </p:nvSpPr>
        <p:spPr>
          <a:xfrm>
            <a:off x="323850" y="1196975"/>
            <a:ext cx="8778240" cy="2100580"/>
          </a:xfrm>
        </p:spPr>
        <p:txBody>
          <a:bodyPr/>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转速恒定，为同步转速。</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功率因数高：通过合理设计能达到极限值1.0。</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体积小，重量轻，噪声低。</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效率高：正常运转时，转子无绕组铜耗；高功率因数，可使定子电流较小，定子绕组铜耗小。</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转速与电机频率保持恒定，可简化控制系统。</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电机可制成多级、低速大转矩，以直驱式取消齿轮箱，实现无齿化传动。</a:t>
            </a:r>
            <a:endParaRPr lang="zh-CN" altLang="en-US" sz="1600" dirty="0">
              <a:latin typeface="Agency FB" panose="020B0503020202020204" pitchFamily="34" charset="0"/>
              <a:ea typeface="黑体" panose="02010609060101010101" pitchFamily="49" charset="-122"/>
            </a:endParaRPr>
          </a:p>
          <a:p>
            <a:pPr>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rPr>
              <a:t>具有宽的经济运行范围</a:t>
            </a:r>
            <a:endParaRPr lang="zh-CN" altLang="en-US" sz="2400" b="1" dirty="0"/>
          </a:p>
        </p:txBody>
      </p:sp>
      <p:graphicFrame>
        <p:nvGraphicFramePr>
          <p:cNvPr id="25642" name="表格 25641"/>
          <p:cNvGraphicFramePr/>
          <p:nvPr>
            <p:custDataLst>
              <p:tags r:id="rId2"/>
            </p:custDataLst>
          </p:nvPr>
        </p:nvGraphicFramePr>
        <p:xfrm>
          <a:off x="719773" y="3421698"/>
          <a:ext cx="7704138" cy="1197292"/>
        </p:xfrm>
        <a:graphic>
          <a:graphicData uri="http://schemas.openxmlformats.org/drawingml/2006/table">
            <a:tbl>
              <a:tblPr firstRow="1" firstCol="1">
                <a:tableStyleId>{69012ECD-51FC-41F1-AA8D-1B2483CD663E}</a:tableStyleId>
              </a:tblPr>
              <a:tblGrid>
                <a:gridCol w="1584325"/>
                <a:gridCol w="1727200"/>
                <a:gridCol w="1584325"/>
                <a:gridCol w="2808288"/>
              </a:tblGrid>
              <a:tr h="395605">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电动机类别</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经济运行区</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效率下降点</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25%负载时COSΦ情况</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r>
              <a:tr h="401637">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异步电动机</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60%~100%</a:t>
                      </a:r>
                      <a:endParaRPr lang="zh-CN" altLang="en-US" sz="1600" dirty="0">
                        <a:latin typeface="Agency FB" panose="020B0503020202020204" pitchFamily="34" charset="0"/>
                        <a:ea typeface="黑体" panose="02010609060101010101" pitchFamily="49" charset="-122"/>
                      </a:endParaRPr>
                    </a:p>
                  </a:txBody>
                  <a:tcP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35%</a:t>
                      </a:r>
                      <a:endParaRPr lang="zh-CN" altLang="en-US" sz="1600" dirty="0">
                        <a:latin typeface="Agency FB" panose="020B0503020202020204" pitchFamily="34" charset="0"/>
                        <a:ea typeface="黑体" panose="02010609060101010101" pitchFamily="49" charset="-122"/>
                      </a:endParaRPr>
                    </a:p>
                  </a:txBody>
                  <a:tcP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由0.85下降至0.5左右</a:t>
                      </a:r>
                      <a:endParaRPr lang="zh-CN" altLang="en-US" sz="1600" dirty="0">
                        <a:latin typeface="Agency FB" panose="020B0503020202020204" pitchFamily="34" charset="0"/>
                        <a:ea typeface="黑体" panose="02010609060101010101" pitchFamily="49" charset="-122"/>
                      </a:endParaRPr>
                    </a:p>
                  </a:txBody>
                  <a:tcPr>
                    <a:noFill/>
                  </a:tcPr>
                </a:tc>
              </a:tr>
              <a:tr h="400050">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0" dirty="0">
                          <a:latin typeface="Agency FB" panose="020B0503020202020204" pitchFamily="34" charset="0"/>
                          <a:ea typeface="黑体" panose="02010609060101010101" pitchFamily="49" charset="-122"/>
                        </a:rPr>
                        <a:t>永磁电动机</a:t>
                      </a:r>
                      <a:endParaRPr lang="zh-CN" altLang="en-US" sz="1600" b="0" dirty="0">
                        <a:latin typeface="Agency FB" panose="020B0503020202020204" pitchFamily="34" charset="0"/>
                        <a:ea typeface="黑体" panose="02010609060101010101" pitchFamily="49" charset="-122"/>
                      </a:endParaRPr>
                    </a:p>
                  </a:txBody>
                  <a:tcPr>
                    <a:solidFill>
                      <a:schemeClr val="accent2">
                        <a:lumMod val="40000"/>
                        <a:lumOff val="60000"/>
                      </a:schemeClr>
                    </a:solid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25%~120%</a:t>
                      </a:r>
                      <a:endParaRPr lang="zh-CN" altLang="en-US" sz="1600" dirty="0">
                        <a:latin typeface="Agency FB" panose="020B0503020202020204" pitchFamily="34" charset="0"/>
                        <a:ea typeface="黑体" panose="02010609060101010101" pitchFamily="49" charset="-122"/>
                      </a:endParaRPr>
                    </a:p>
                  </a:txBody>
                  <a:tcP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15%</a:t>
                      </a:r>
                      <a:endParaRPr lang="zh-CN" altLang="en-US" sz="1600" dirty="0">
                        <a:latin typeface="Agency FB" panose="020B0503020202020204" pitchFamily="34" charset="0"/>
                        <a:ea typeface="黑体" panose="02010609060101010101" pitchFamily="49" charset="-122"/>
                      </a:endParaRPr>
                    </a:p>
                  </a:txBody>
                  <a:tcP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dirty="0">
                          <a:latin typeface="Agency FB" panose="020B0503020202020204" pitchFamily="34" charset="0"/>
                          <a:ea typeface="黑体" panose="02010609060101010101" pitchFamily="49" charset="-122"/>
                        </a:rPr>
                        <a:t>在0.9以上</a:t>
                      </a:r>
                      <a:endParaRPr lang="zh-CN" altLang="en-US" sz="1600" dirty="0">
                        <a:latin typeface="Agency FB" panose="020B0503020202020204" pitchFamily="34" charset="0"/>
                        <a:ea typeface="黑体" panose="02010609060101010101" pitchFamily="49" charset="-122"/>
                      </a:endParaRPr>
                    </a:p>
                  </a:txBody>
                  <a:tcPr>
                    <a:noFill/>
                  </a:tcPr>
                </a:tc>
              </a:tr>
            </a:tbl>
          </a:graphicData>
        </a:graphic>
      </p:graphicFrame>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14528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永磁同步电动机的能效</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文本占位符 2"/>
          <p:cNvSpPr>
            <a:spLocks noGrp="1"/>
          </p:cNvSpPr>
          <p:nvPr>
            <p:ph type="body" idx="1"/>
          </p:nvPr>
        </p:nvSpPr>
        <p:spPr>
          <a:xfrm>
            <a:off x="869315" y="1129665"/>
            <a:ext cx="4999355" cy="352425"/>
          </a:xfrm>
        </p:spPr>
        <p:txBody>
          <a:bodyPr>
            <a:noAutofit/>
          </a:bodyPr>
          <a:p>
            <a:pPr>
              <a:lnSpc>
                <a:spcPct val="90000"/>
              </a:lnSpc>
              <a:buNone/>
            </a:pPr>
            <a:r>
              <a:rPr lang="zh-CN" altLang="en-US" sz="1600" dirty="0">
                <a:latin typeface="Agency FB" panose="020B0503020202020204" pitchFamily="34" charset="0"/>
                <a:ea typeface="黑体" panose="02010609060101010101" pitchFamily="49" charset="-122"/>
              </a:rPr>
              <a:t>稀土永磁同步电动机和异步电动机功率流量图</a:t>
            </a:r>
            <a:endParaRPr lang="zh-CN" altLang="en-US" sz="1600" dirty="0">
              <a:latin typeface="Agency FB" panose="020B0503020202020204" pitchFamily="34" charset="0"/>
              <a:ea typeface="黑体" panose="02010609060101010101" pitchFamily="49" charset="-122"/>
            </a:endParaRPr>
          </a:p>
        </p:txBody>
      </p:sp>
      <p:pic>
        <p:nvPicPr>
          <p:cNvPr id="31748" name="图片 7"/>
          <p:cNvPicPr>
            <a:picLocks noChangeAspect="1"/>
          </p:cNvPicPr>
          <p:nvPr/>
        </p:nvPicPr>
        <p:blipFill>
          <a:blip r:embed="rId2"/>
          <a:stretch>
            <a:fillRect/>
          </a:stretch>
        </p:blipFill>
        <p:spPr>
          <a:xfrm>
            <a:off x="1434783" y="1673225"/>
            <a:ext cx="2209800" cy="1495425"/>
          </a:xfrm>
          <a:prstGeom prst="rect">
            <a:avLst/>
          </a:prstGeom>
          <a:noFill/>
          <a:ln w="9525">
            <a:noFill/>
          </a:ln>
        </p:spPr>
      </p:pic>
      <p:pic>
        <p:nvPicPr>
          <p:cNvPr id="31749" name="图片 6"/>
          <p:cNvPicPr>
            <a:picLocks noChangeAspect="1"/>
          </p:cNvPicPr>
          <p:nvPr/>
        </p:nvPicPr>
        <p:blipFill>
          <a:blip r:embed="rId3"/>
          <a:stretch>
            <a:fillRect/>
          </a:stretch>
        </p:blipFill>
        <p:spPr>
          <a:xfrm>
            <a:off x="4603433" y="1673225"/>
            <a:ext cx="2209800" cy="1495425"/>
          </a:xfrm>
          <a:prstGeom prst="rect">
            <a:avLst/>
          </a:prstGeom>
          <a:noFill/>
          <a:ln w="9525">
            <a:noFill/>
          </a:ln>
        </p:spPr>
      </p:pic>
      <p:sp>
        <p:nvSpPr>
          <p:cNvPr id="6" name="文本框 5"/>
          <p:cNvSpPr txBox="1"/>
          <p:nvPr/>
        </p:nvSpPr>
        <p:spPr>
          <a:xfrm>
            <a:off x="1546225" y="3303270"/>
            <a:ext cx="2615565" cy="337185"/>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sym typeface="+mn-ea"/>
              </a:rPr>
              <a:t>（a）永磁电动机</a:t>
            </a:r>
            <a:endParaRPr lang="zh-CN" altLang="en-US" sz="1600" dirty="0">
              <a:latin typeface="Agency FB" panose="020B0503020202020204" pitchFamily="34" charset="0"/>
              <a:ea typeface="黑体" panose="02010609060101010101" pitchFamily="49" charset="-122"/>
              <a:sym typeface="+mn-ea"/>
            </a:endParaRPr>
          </a:p>
        </p:txBody>
      </p:sp>
      <p:sp>
        <p:nvSpPr>
          <p:cNvPr id="8" name="文本框 7"/>
          <p:cNvSpPr txBox="1"/>
          <p:nvPr/>
        </p:nvSpPr>
        <p:spPr>
          <a:xfrm>
            <a:off x="4751070" y="3303270"/>
            <a:ext cx="1799590" cy="337185"/>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sym typeface="+mn-ea"/>
              </a:rPr>
              <a:t>（b）异步电动机</a:t>
            </a:r>
            <a:endParaRPr lang="zh-CN" altLang="en-US" sz="1600" dirty="0">
              <a:latin typeface="Agency FB" panose="020B0503020202020204" pitchFamily="34" charset="0"/>
              <a:ea typeface="黑体" panose="02010609060101010101" pitchFamily="49" charset="-122"/>
              <a:sym typeface="+mn-ea"/>
            </a:endParaRPr>
          </a:p>
        </p:txBody>
      </p:sp>
      <p:sp>
        <p:nvSpPr>
          <p:cNvPr id="9" name="文本框 8"/>
          <p:cNvSpPr txBox="1"/>
          <p:nvPr/>
        </p:nvSpPr>
        <p:spPr>
          <a:xfrm>
            <a:off x="5991860" y="4869180"/>
            <a:ext cx="3152140" cy="275590"/>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200" dirty="0">
                <a:latin typeface="Agency FB" panose="020B0503020202020204" pitchFamily="34" charset="0"/>
                <a:ea typeface="黑体" panose="02010609060101010101" pitchFamily="49" charset="-122"/>
                <a:sym typeface="+mn-ea"/>
              </a:rPr>
              <a:t>说明：图中Pem为电动机气隙中电磁功率</a:t>
            </a:r>
            <a:endParaRPr lang="zh-CN" altLang="en-US" sz="1200" dirty="0">
              <a:latin typeface="Agency FB" panose="020B0503020202020204" pitchFamily="34" charset="0"/>
              <a:ea typeface="黑体" panose="02010609060101010101" pitchFamily="49" charset="-122"/>
              <a:sym typeface="+mn-ea"/>
            </a:endParaRPr>
          </a:p>
        </p:txBody>
      </p:sp>
      <p:graphicFrame>
        <p:nvGraphicFramePr>
          <p:cNvPr id="28676" name="对象 28675"/>
          <p:cNvGraphicFramePr/>
          <p:nvPr/>
        </p:nvGraphicFramePr>
        <p:xfrm>
          <a:off x="1501775" y="4499610"/>
          <a:ext cx="5958205" cy="387985"/>
        </p:xfrm>
        <a:graphic>
          <a:graphicData uri="http://schemas.openxmlformats.org/presentationml/2006/ole">
            <mc:AlternateContent xmlns:mc="http://schemas.openxmlformats.org/markup-compatibility/2006">
              <mc:Choice xmlns:v="urn:schemas-microsoft-com:vml" Requires="v">
                <p:oleObj spid="_x0000_s3077" name="" r:id="rId4" imgW="3289300" imgH="279400" progId="Equation.3">
                  <p:embed/>
                </p:oleObj>
              </mc:Choice>
              <mc:Fallback>
                <p:oleObj name="" r:id="rId4" imgW="3289300" imgH="279400" progId="Equation.3">
                  <p:embed/>
                  <p:pic>
                    <p:nvPicPr>
                      <p:cNvPr id="0" name="图片 3076"/>
                      <p:cNvPicPr/>
                      <p:nvPr/>
                    </p:nvPicPr>
                    <p:blipFill>
                      <a:blip r:embed="rId5"/>
                      <a:stretch>
                        <a:fillRect/>
                      </a:stretch>
                    </p:blipFill>
                    <p:spPr>
                      <a:xfrm>
                        <a:off x="1501775" y="4499610"/>
                        <a:ext cx="5958205" cy="387985"/>
                      </a:xfrm>
                      <a:prstGeom prst="rect">
                        <a:avLst/>
                      </a:prstGeom>
                      <a:noFill/>
                      <a:ln w="38100">
                        <a:noFill/>
                        <a:miter/>
                      </a:ln>
                    </p:spPr>
                  </p:pic>
                </p:oleObj>
              </mc:Fallback>
            </mc:AlternateContent>
          </a:graphicData>
        </a:graphic>
      </p:graphicFrame>
      <p:graphicFrame>
        <p:nvGraphicFramePr>
          <p:cNvPr id="27652" name="对象 27651"/>
          <p:cNvGraphicFramePr/>
          <p:nvPr/>
        </p:nvGraphicFramePr>
        <p:xfrm>
          <a:off x="1501775" y="3827145"/>
          <a:ext cx="1172845" cy="672465"/>
        </p:xfrm>
        <a:graphic>
          <a:graphicData uri="http://schemas.openxmlformats.org/presentationml/2006/ole">
            <mc:AlternateContent xmlns:mc="http://schemas.openxmlformats.org/markup-compatibility/2006">
              <mc:Choice xmlns:v="urn:schemas-microsoft-com:vml" Requires="v">
                <p:oleObj spid="_x0000_s3076" name="" r:id="rId6" imgW="444500" imgH="431800" progId="Equation.3">
                  <p:embed/>
                </p:oleObj>
              </mc:Choice>
              <mc:Fallback>
                <p:oleObj name="" r:id="rId6" imgW="444500" imgH="431800" progId="Equation.3">
                  <p:embed/>
                  <p:pic>
                    <p:nvPicPr>
                      <p:cNvPr id="0" name="图片 3075"/>
                      <p:cNvPicPr/>
                      <p:nvPr/>
                    </p:nvPicPr>
                    <p:blipFill>
                      <a:blip r:embed="rId7"/>
                      <a:stretch>
                        <a:fillRect/>
                      </a:stretch>
                    </p:blipFill>
                    <p:spPr>
                      <a:xfrm>
                        <a:off x="1501775" y="3827145"/>
                        <a:ext cx="1172845" cy="672465"/>
                      </a:xfrm>
                      <a:prstGeom prst="rect">
                        <a:avLst/>
                      </a:prstGeom>
                      <a:noFill/>
                      <a:ln w="38100">
                        <a:noFill/>
                        <a:miter/>
                      </a:ln>
                    </p:spPr>
                  </p:pic>
                </p:oleObj>
              </mc:Fallback>
            </mc:AlternateContent>
          </a:graphicData>
        </a:graphic>
      </p:graphicFrame>
      <p:sp>
        <p:nvSpPr>
          <p:cNvPr id="28675" name="文本占位符 28674"/>
          <p:cNvSpPr>
            <a:spLocks noGrp="1"/>
          </p:cNvSpPr>
          <p:nvPr/>
        </p:nvSpPr>
        <p:spPr>
          <a:xfrm>
            <a:off x="7632065" y="3540125"/>
            <a:ext cx="1511935" cy="161353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a:lstStyle>
          <a:p>
            <a:pPr>
              <a:lnSpc>
                <a:spcPct val="130000"/>
              </a:lnSpc>
              <a:buNone/>
            </a:pPr>
            <a:r>
              <a:rPr lang="zh-CN" altLang="en-US" sz="1000" dirty="0">
                <a:latin typeface="Agency FB" panose="020B0503020202020204" pitchFamily="34" charset="0"/>
                <a:ea typeface="黑体" panose="02010609060101010101" pitchFamily="49" charset="-122"/>
              </a:rPr>
              <a:t>Pcu1——定子铜耗</a:t>
            </a:r>
            <a:endParaRPr lang="zh-CN" altLang="en-US" sz="1000" dirty="0">
              <a:latin typeface="Agency FB" panose="020B0503020202020204" pitchFamily="34" charset="0"/>
              <a:ea typeface="黑体" panose="02010609060101010101" pitchFamily="49" charset="-122"/>
            </a:endParaRPr>
          </a:p>
          <a:p>
            <a:pPr>
              <a:lnSpc>
                <a:spcPct val="130000"/>
              </a:lnSpc>
              <a:buNone/>
            </a:pPr>
            <a:r>
              <a:rPr lang="zh-CN" altLang="en-US" sz="1000" dirty="0">
                <a:latin typeface="Agency FB" panose="020B0503020202020204" pitchFamily="34" charset="0"/>
                <a:ea typeface="黑体" panose="02010609060101010101" pitchFamily="49" charset="-122"/>
              </a:rPr>
              <a:t>Pcu2——转子铜耗</a:t>
            </a:r>
            <a:endParaRPr lang="zh-CN" altLang="en-US" sz="1000" dirty="0">
              <a:latin typeface="Agency FB" panose="020B0503020202020204" pitchFamily="34" charset="0"/>
              <a:ea typeface="黑体" panose="02010609060101010101" pitchFamily="49" charset="-122"/>
            </a:endParaRPr>
          </a:p>
          <a:p>
            <a:pPr>
              <a:lnSpc>
                <a:spcPct val="130000"/>
              </a:lnSpc>
              <a:buNone/>
            </a:pPr>
            <a:r>
              <a:rPr lang="zh-CN" altLang="en-US" sz="1000" dirty="0">
                <a:latin typeface="Agency FB" panose="020B0503020202020204" pitchFamily="34" charset="0"/>
                <a:ea typeface="黑体" panose="02010609060101010101" pitchFamily="49" charset="-122"/>
              </a:rPr>
              <a:t>Pfe1+ Pfe2——铁耗</a:t>
            </a:r>
            <a:endParaRPr lang="zh-CN" altLang="en-US" sz="1000" dirty="0">
              <a:latin typeface="Agency FB" panose="020B0503020202020204" pitchFamily="34" charset="0"/>
              <a:ea typeface="黑体" panose="02010609060101010101" pitchFamily="49" charset="-122"/>
            </a:endParaRPr>
          </a:p>
          <a:p>
            <a:pPr>
              <a:lnSpc>
                <a:spcPct val="130000"/>
              </a:lnSpc>
              <a:buNone/>
            </a:pPr>
            <a:r>
              <a:rPr lang="zh-CN" altLang="en-US" sz="1000" dirty="0">
                <a:latin typeface="Agency FB" panose="020B0503020202020204" pitchFamily="34" charset="0"/>
                <a:ea typeface="黑体" panose="02010609060101010101" pitchFamily="49" charset="-122"/>
              </a:rPr>
              <a:t>Ps——杂散损耗</a:t>
            </a:r>
            <a:endParaRPr lang="zh-CN" altLang="en-US" sz="1000" dirty="0">
              <a:latin typeface="Agency FB" panose="020B0503020202020204" pitchFamily="34" charset="0"/>
              <a:ea typeface="黑体" panose="02010609060101010101" pitchFamily="49" charset="-122"/>
            </a:endParaRPr>
          </a:p>
          <a:p>
            <a:pPr>
              <a:lnSpc>
                <a:spcPct val="130000"/>
              </a:lnSpc>
              <a:buNone/>
            </a:pPr>
            <a:r>
              <a:rPr lang="zh-CN" altLang="en-US" sz="1000" dirty="0">
                <a:latin typeface="Agency FB" panose="020B0503020202020204" pitchFamily="34" charset="0"/>
                <a:ea typeface="黑体" panose="02010609060101010101" pitchFamily="49" charset="-122"/>
              </a:rPr>
              <a:t>Pfw——风摩损耗</a:t>
            </a:r>
            <a:endParaRPr lang="zh-CN" altLang="en-US" sz="1000" dirty="0">
              <a:latin typeface="Agency FB" panose="020B0503020202020204" pitchFamily="34" charset="0"/>
              <a:ea typeface="黑体" panose="02010609060101010101" pitchFamily="49"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14528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永磁同步电动机的能效</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2771" name="文本占位符 32770"/>
          <p:cNvSpPr>
            <a:spLocks noGrp="1"/>
          </p:cNvSpPr>
          <p:nvPr>
            <p:ph type="body" idx="1"/>
          </p:nvPr>
        </p:nvSpPr>
        <p:spPr>
          <a:xfrm>
            <a:off x="526415" y="941070"/>
            <a:ext cx="8229600" cy="2441575"/>
          </a:xfrm>
        </p:spPr>
        <p:txBody>
          <a:bodyPr/>
          <a:p>
            <a:pPr>
              <a:lnSpc>
                <a:spcPct val="140000"/>
              </a:lnSpc>
              <a:buNone/>
            </a:pPr>
            <a:r>
              <a:rPr lang="zh-CN" altLang="en-US" sz="1600" dirty="0">
                <a:latin typeface="Agency FB" panose="020B0503020202020204" pitchFamily="34" charset="0"/>
                <a:ea typeface="黑体" panose="02010609060101010101" pitchFamily="49" charset="-122"/>
              </a:rPr>
              <a:t>与电磁 式同步电动机相比，稀土永磁同步电动机无励磁铜损耗Pcuf。</a:t>
            </a:r>
            <a:endParaRPr lang="zh-CN" altLang="en-US" sz="1600" dirty="0">
              <a:latin typeface="Agency FB" panose="020B0503020202020204" pitchFamily="34" charset="0"/>
              <a:ea typeface="黑体" panose="02010609060101010101" pitchFamily="49" charset="-122"/>
            </a:endParaRPr>
          </a:p>
          <a:p>
            <a:pPr algn="l">
              <a:lnSpc>
                <a:spcPct val="140000"/>
              </a:lnSpc>
              <a:buClrTx/>
              <a:buSzTx/>
              <a:buNone/>
            </a:pPr>
            <a:r>
              <a:rPr lang="zh-CN" altLang="en-US" sz="1600" dirty="0">
                <a:latin typeface="Agency FB" panose="020B0503020202020204" pitchFamily="34" charset="0"/>
                <a:ea typeface="黑体" panose="02010609060101010101" pitchFamily="49" charset="-122"/>
              </a:rPr>
              <a:t>与异步电动机相比，稀土永磁同步电动机转子无铜损耗Pcu2。稀土永磁同步电动机一般极弧系数较大，在相同在E0或电压U时，φζ相同，Bζ小，铁损PFe较异步电机小。由于稀土永磁同步电动机气隙ζ较大，其杂散损耗较小；损耗的减少和cosφ的增加，使稀土永磁同步电动机定子电动机定子电流I1减少，定子铜损Pcu1减少。各种损耗的大幅度减少，导致稀土永磁电动机实实在在地节能。</a:t>
            </a:r>
            <a:endParaRPr lang="zh-CN" altLang="en-US" sz="1600" dirty="0">
              <a:latin typeface="Agency FB" panose="020B0503020202020204" pitchFamily="34" charset="0"/>
              <a:ea typeface="黑体" panose="02010609060101010101" pitchFamily="49" charset="-122"/>
            </a:endParaRPr>
          </a:p>
        </p:txBody>
      </p:sp>
      <p:pic>
        <p:nvPicPr>
          <p:cNvPr id="2" name="图片 7"/>
          <p:cNvPicPr>
            <a:picLocks noChangeAspect="1"/>
          </p:cNvPicPr>
          <p:nvPr/>
        </p:nvPicPr>
        <p:blipFill>
          <a:blip r:embed="rId2"/>
          <a:stretch>
            <a:fillRect/>
          </a:stretch>
        </p:blipFill>
        <p:spPr>
          <a:xfrm>
            <a:off x="1415733" y="3177540"/>
            <a:ext cx="2209800" cy="1495425"/>
          </a:xfrm>
          <a:prstGeom prst="rect">
            <a:avLst/>
          </a:prstGeom>
          <a:noFill/>
          <a:ln w="9525">
            <a:noFill/>
          </a:ln>
        </p:spPr>
      </p:pic>
      <p:pic>
        <p:nvPicPr>
          <p:cNvPr id="4" name="图片 6"/>
          <p:cNvPicPr>
            <a:picLocks noChangeAspect="1"/>
          </p:cNvPicPr>
          <p:nvPr/>
        </p:nvPicPr>
        <p:blipFill>
          <a:blip r:embed="rId3"/>
          <a:stretch>
            <a:fillRect/>
          </a:stretch>
        </p:blipFill>
        <p:spPr>
          <a:xfrm>
            <a:off x="4584383" y="3177540"/>
            <a:ext cx="2209800" cy="1495425"/>
          </a:xfrm>
          <a:prstGeom prst="rect">
            <a:avLst/>
          </a:prstGeom>
          <a:noFill/>
          <a:ln w="9525">
            <a:noFill/>
          </a:ln>
        </p:spPr>
      </p:pic>
      <p:sp>
        <p:nvSpPr>
          <p:cNvPr id="7" name="文本框 6"/>
          <p:cNvSpPr txBox="1"/>
          <p:nvPr/>
        </p:nvSpPr>
        <p:spPr>
          <a:xfrm>
            <a:off x="1527175" y="4807585"/>
            <a:ext cx="2615565" cy="337185"/>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sym typeface="+mn-ea"/>
              </a:rPr>
              <a:t>（a）永磁电动机</a:t>
            </a:r>
            <a:endParaRPr lang="zh-CN" altLang="en-US" sz="1600" dirty="0">
              <a:latin typeface="Agency FB" panose="020B0503020202020204" pitchFamily="34" charset="0"/>
              <a:ea typeface="黑体" panose="02010609060101010101" pitchFamily="49" charset="-122"/>
              <a:sym typeface="+mn-ea"/>
            </a:endParaRPr>
          </a:p>
        </p:txBody>
      </p:sp>
      <p:sp>
        <p:nvSpPr>
          <p:cNvPr id="10" name="文本框 9"/>
          <p:cNvSpPr txBox="1"/>
          <p:nvPr/>
        </p:nvSpPr>
        <p:spPr>
          <a:xfrm>
            <a:off x="4732020" y="4807585"/>
            <a:ext cx="1799590" cy="337185"/>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600" dirty="0">
                <a:latin typeface="Agency FB" panose="020B0503020202020204" pitchFamily="34" charset="0"/>
                <a:ea typeface="黑体" panose="02010609060101010101" pitchFamily="49" charset="-122"/>
                <a:sym typeface="+mn-ea"/>
              </a:rPr>
              <a:t>（b）异步电动机</a:t>
            </a:r>
            <a:endParaRPr lang="zh-CN" altLang="en-US" sz="1600" dirty="0">
              <a:latin typeface="Agency FB" panose="020B0503020202020204" pitchFamily="34" charset="0"/>
              <a:ea typeface="黑体" panose="02010609060101010101" pitchFamily="49" charset="-122"/>
              <a:sym typeface="+mn-ea"/>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573024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永磁同步电动机的其它优异性能</a:t>
            </a:r>
            <a:endParaRPr lang="en-US" altLang="zh-CN"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2771" name="文本占位符 32770"/>
          <p:cNvSpPr>
            <a:spLocks noGrp="1"/>
          </p:cNvSpPr>
          <p:nvPr>
            <p:ph type="body" idx="1"/>
          </p:nvPr>
        </p:nvSpPr>
        <p:spPr>
          <a:xfrm>
            <a:off x="551815" y="1153795"/>
            <a:ext cx="8229600" cy="1564640"/>
          </a:xfrm>
        </p:spPr>
        <p:txBody>
          <a:bodyPr>
            <a:normAutofit/>
          </a:bodyPr>
          <a:p>
            <a:pPr fontAlgn="auto">
              <a:lnSpc>
                <a:spcPct val="140000"/>
              </a:lnSpc>
              <a:spcBef>
                <a:spcPts val="0"/>
              </a:spcBef>
            </a:pPr>
            <a:r>
              <a:rPr lang="zh-CN" altLang="en-US" sz="1600" dirty="0">
                <a:ea typeface="黑体" panose="02010609060101010101" pitchFamily="49" charset="-122"/>
                <a:sym typeface="+mn-ea"/>
              </a:rPr>
              <a:t>稀土永磁电机与电力电子技术和微机控制技术相结合，提高所配套的机械装备的性能和水平，是电机行业调整产业结构的重要发展方向；</a:t>
            </a:r>
            <a:endParaRPr lang="zh-CN" altLang="en-US" sz="1600" dirty="0">
              <a:ea typeface="黑体" panose="02010609060101010101" pitchFamily="49" charset="-122"/>
              <a:sym typeface="+mn-ea"/>
            </a:endParaRPr>
          </a:p>
          <a:p>
            <a:pPr fontAlgn="auto">
              <a:lnSpc>
                <a:spcPct val="140000"/>
              </a:lnSpc>
              <a:spcBef>
                <a:spcPts val="0"/>
              </a:spcBef>
            </a:pPr>
            <a:r>
              <a:rPr lang="zh-CN" altLang="en-US" sz="1600" dirty="0">
                <a:latin typeface="黑体" panose="02010609060101010101" pitchFamily="49" charset="-122"/>
                <a:ea typeface="黑体" panose="02010609060101010101" pitchFamily="49" charset="-122"/>
                <a:sym typeface="+mn-ea"/>
              </a:rPr>
              <a:t>结构简单、运行可靠，还可做到体积小、重量轻</a:t>
            </a:r>
            <a:r>
              <a:rPr lang="zh-CN" altLang="en-US" sz="1600" dirty="0">
                <a:ea typeface="黑体" panose="02010609060101010101" pitchFamily="49" charset="-122"/>
                <a:sym typeface="+mn-ea"/>
              </a:rPr>
              <a:t>；</a:t>
            </a:r>
            <a:endParaRPr lang="zh-CN" altLang="en-US" sz="1600" dirty="0">
              <a:ea typeface="黑体" panose="02010609060101010101" pitchFamily="49" charset="-122"/>
              <a:sym typeface="+mn-ea"/>
            </a:endParaRPr>
          </a:p>
          <a:p>
            <a:pPr fontAlgn="auto">
              <a:lnSpc>
                <a:spcPct val="140000"/>
              </a:lnSpc>
              <a:spcBef>
                <a:spcPts val="0"/>
              </a:spcBef>
            </a:pPr>
            <a:r>
              <a:rPr lang="zh-CN" altLang="en-US" sz="1600" dirty="0">
                <a:latin typeface="黑体" panose="02010609060101010101" pitchFamily="49" charset="-122"/>
                <a:ea typeface="黑体" panose="02010609060101010101" pitchFamily="49" charset="-122"/>
                <a:sym typeface="+mn-ea"/>
              </a:rPr>
              <a:t>经过充磁后不再需要外加能量就能建立很强的永久磁场；</a:t>
            </a:r>
            <a:endParaRPr lang="zh-CN" altLang="en-US" sz="1600" dirty="0">
              <a:ea typeface="黑体" panose="02010609060101010101" pitchFamily="49" charset="-122"/>
              <a:sym typeface="+mn-ea"/>
            </a:endParaRPr>
          </a:p>
          <a:p>
            <a:pPr fontAlgn="auto">
              <a:lnSpc>
                <a:spcPct val="140000"/>
              </a:lnSpc>
              <a:spcBef>
                <a:spcPts val="0"/>
              </a:spcBef>
              <a:buNone/>
            </a:pPr>
            <a:endParaRPr lang="zh-CN" altLang="en-US" sz="1600" dirty="0">
              <a:latin typeface="Agency FB" panose="020B0503020202020204" pitchFamily="34" charset="0"/>
              <a:ea typeface="黑体" panose="02010609060101010101" pitchFamily="49" charset="-122"/>
            </a:endParaRPr>
          </a:p>
        </p:txBody>
      </p:sp>
      <p:pic>
        <p:nvPicPr>
          <p:cNvPr id="9218" name="内容占位符 9217" descr="2854d6694eb9af30a58d237a3bbecac5"/>
          <p:cNvPicPr>
            <a:picLocks noChangeAspect="1"/>
          </p:cNvPicPr>
          <p:nvPr/>
        </p:nvPicPr>
        <p:blipFill>
          <a:blip r:embed="rId2"/>
          <a:stretch>
            <a:fillRect/>
          </a:stretch>
        </p:blipFill>
        <p:spPr>
          <a:xfrm>
            <a:off x="1198880" y="2718435"/>
            <a:ext cx="2090420" cy="2090420"/>
          </a:xfrm>
          <a:prstGeom prst="rect">
            <a:avLst/>
          </a:prstGeom>
          <a:noFill/>
          <a:ln w="9525">
            <a:noFill/>
          </a:ln>
        </p:spPr>
      </p:pic>
      <p:pic>
        <p:nvPicPr>
          <p:cNvPr id="9221" name="图片 9220" descr="未命名"/>
          <p:cNvPicPr>
            <a:picLocks noChangeAspect="1"/>
          </p:cNvPicPr>
          <p:nvPr/>
        </p:nvPicPr>
        <p:blipFill>
          <a:blip r:embed="rId3"/>
          <a:srcRect r="1968"/>
          <a:stretch>
            <a:fillRect/>
          </a:stretch>
        </p:blipFill>
        <p:spPr>
          <a:xfrm>
            <a:off x="3775075" y="2718435"/>
            <a:ext cx="2720340" cy="2082165"/>
          </a:xfrm>
          <a:prstGeom prst="rect">
            <a:avLst/>
          </a:prstGeom>
          <a:noFill/>
          <a:ln w="9525">
            <a:noFill/>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93776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a:t>
            </a:r>
            <a:r>
              <a:rPr lang="zh-CN"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发展优势</a:t>
            </a:r>
            <a:endParaRPr lang="zh-CN"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2771" name="文本占位符 32770"/>
          <p:cNvSpPr>
            <a:spLocks noGrp="1"/>
          </p:cNvSpPr>
          <p:nvPr>
            <p:ph type="body" idx="1"/>
          </p:nvPr>
        </p:nvSpPr>
        <p:spPr>
          <a:xfrm>
            <a:off x="551815" y="1153795"/>
            <a:ext cx="8229600" cy="1564640"/>
          </a:xfrm>
        </p:spPr>
        <p:txBody>
          <a:bodyPr>
            <a:normAutofit/>
          </a:bodyPr>
          <a:p>
            <a:pPr fontAlgn="auto">
              <a:lnSpc>
                <a:spcPct val="140000"/>
              </a:lnSpc>
              <a:spcBef>
                <a:spcPts val="0"/>
              </a:spcBef>
            </a:pPr>
            <a:r>
              <a:rPr lang="zh-CN" altLang="en-US" sz="1600" dirty="0">
                <a:latin typeface="黑体" panose="02010609060101010101" pitchFamily="49" charset="-122"/>
                <a:ea typeface="黑体" panose="02010609060101010101" pitchFamily="49" charset="-122"/>
                <a:sym typeface="+mn-ea"/>
              </a:rPr>
              <a:t>我国稀土资源丰富，稀土矿的储量占世界储量的</a:t>
            </a:r>
            <a:r>
              <a:rPr lang="en-US" altLang="zh-CN" sz="1600" dirty="0">
                <a:latin typeface="黑体" panose="02010609060101010101" pitchFamily="49" charset="-122"/>
                <a:ea typeface="黑体" panose="02010609060101010101" pitchFamily="49" charset="-122"/>
                <a:sym typeface="+mn-ea"/>
              </a:rPr>
              <a:t>80%</a:t>
            </a:r>
            <a:r>
              <a:rPr lang="zh-CN" altLang="en-US" sz="1600" dirty="0">
                <a:latin typeface="黑体" panose="02010609060101010101" pitchFamily="49" charset="-122"/>
                <a:ea typeface="黑体" panose="02010609060101010101" pitchFamily="49" charset="-122"/>
                <a:sym typeface="+mn-ea"/>
              </a:rPr>
              <a:t>，居世界首位。</a:t>
            </a:r>
            <a:endParaRPr lang="zh-CN" altLang="en-US" sz="1600" dirty="0">
              <a:latin typeface="黑体" panose="02010609060101010101" pitchFamily="49" charset="-122"/>
              <a:ea typeface="黑体" panose="02010609060101010101" pitchFamily="49" charset="-122"/>
              <a:sym typeface="+mn-ea"/>
            </a:endParaRPr>
          </a:p>
          <a:p>
            <a:pPr fontAlgn="auto">
              <a:lnSpc>
                <a:spcPct val="140000"/>
              </a:lnSpc>
              <a:spcBef>
                <a:spcPts val="0"/>
              </a:spcBef>
            </a:pPr>
            <a:r>
              <a:rPr lang="zh-CN" altLang="en-US" sz="1600" dirty="0">
                <a:latin typeface="黑体" panose="02010609060101010101" pitchFamily="49" charset="-122"/>
                <a:ea typeface="黑体" panose="02010609060101010101" pitchFamily="49" charset="-122"/>
                <a:sym typeface="+mn-ea"/>
              </a:rPr>
              <a:t>稀土永磁材料和稀土永磁电机的科研水平都达到了国际先进水平</a:t>
            </a:r>
            <a:r>
              <a:rPr lang="zh-CN" altLang="en-US" sz="1600" dirty="0">
                <a:latin typeface="黑体" panose="02010609060101010101" pitchFamily="49" charset="-122"/>
                <a:ea typeface="黑体" panose="02010609060101010101" pitchFamily="49" charset="-122"/>
                <a:sym typeface="+mn-ea"/>
              </a:rPr>
              <a:t>；</a:t>
            </a:r>
            <a:endParaRPr lang="zh-CN" altLang="en-US" sz="1600" dirty="0">
              <a:ea typeface="黑体" panose="02010609060101010101" pitchFamily="49" charset="-122"/>
              <a:sym typeface="+mn-ea"/>
            </a:endParaRPr>
          </a:p>
          <a:p>
            <a:pPr fontAlgn="auto">
              <a:lnSpc>
                <a:spcPct val="140000"/>
              </a:lnSpc>
              <a:spcBef>
                <a:spcPts val="0"/>
              </a:spcBef>
              <a:buNone/>
            </a:pPr>
            <a:endParaRPr lang="zh-CN" altLang="en-US" sz="1600" dirty="0">
              <a:latin typeface="Agency FB" panose="020B0503020202020204" pitchFamily="34" charset="0"/>
              <a:ea typeface="黑体" panose="02010609060101010101" pitchFamily="49" charset="-122"/>
            </a:endParaRPr>
          </a:p>
        </p:txBody>
      </p:sp>
      <p:sp>
        <p:nvSpPr>
          <p:cNvPr id="2" name="PA-文本 文本框 4627"/>
          <p:cNvSpPr txBox="1"/>
          <p:nvPr>
            <p:custDataLst>
              <p:tags r:id="rId2"/>
            </p:custDataLst>
          </p:nvPr>
        </p:nvSpPr>
        <p:spPr>
          <a:xfrm>
            <a:off x="395536" y="2875598"/>
            <a:ext cx="493776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永磁同步电动机的发展趋势</a:t>
            </a:r>
            <a:endParaRPr lang="en-US" altLang="zh-CN"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 name="文本占位符 32770"/>
          <p:cNvSpPr>
            <a:spLocks noGrp="1"/>
          </p:cNvSpPr>
          <p:nvPr/>
        </p:nvSpPr>
        <p:spPr>
          <a:xfrm>
            <a:off x="551815" y="3761105"/>
            <a:ext cx="8229600" cy="4495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40000"/>
              </a:lnSpc>
              <a:spcBef>
                <a:spcPts val="0"/>
              </a:spcBef>
              <a:buNone/>
            </a:pPr>
            <a:r>
              <a:rPr lang="zh-CN" altLang="en-US" sz="1600" dirty="0">
                <a:latin typeface="黑体" panose="02010609060101010101" pitchFamily="49" charset="-122"/>
                <a:ea typeface="黑体" panose="02010609060101010101" pitchFamily="49" charset="-122"/>
                <a:sym typeface="+mn-ea"/>
              </a:rPr>
              <a:t>正向大功率化</a:t>
            </a:r>
            <a:r>
              <a:rPr lang="en-US" altLang="zh-CN" sz="1600" dirty="0">
                <a:latin typeface="黑体" panose="02010609060101010101" pitchFamily="49" charset="-122"/>
                <a:ea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sym typeface="+mn-ea"/>
              </a:rPr>
              <a:t>高转速、高转矩</a:t>
            </a:r>
            <a:r>
              <a:rPr lang="en-US" altLang="zh-CN" sz="1600" dirty="0">
                <a:latin typeface="黑体" panose="02010609060101010101" pitchFamily="49" charset="-122"/>
                <a:ea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sym typeface="+mn-ea"/>
              </a:rPr>
              <a:t>、高功能化和微型化方向发展；</a:t>
            </a:r>
            <a:endParaRPr lang="zh-CN" altLang="en-US" sz="1600" dirty="0">
              <a:latin typeface="Agency FB" panose="020B0503020202020204" pitchFamily="34" charset="0"/>
              <a:ea typeface="黑体" panose="02010609060101010101" pitchFamily="49"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3749040" cy="783590"/>
          </a:xfrm>
          <a:prstGeom prst="rect">
            <a:avLst/>
          </a:prstGeom>
          <a:noFill/>
        </p:spPr>
        <p:txBody>
          <a:bodyPr wrap="none" rtlCol="0">
            <a:spAutoFit/>
          </a:bodyPr>
          <a:p>
            <a:pPr algn="l">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a:t>
            </a: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现状</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2" name="任意多边形 1"/>
          <p:cNvSpPr/>
          <p:nvPr/>
        </p:nvSpPr>
        <p:spPr bwMode="auto">
          <a:xfrm>
            <a:off x="621576" y="2169010"/>
            <a:ext cx="2753136" cy="1111083"/>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441222" tIns="37338" rIns="366545" bIns="37338" spcCol="1270" anchor="ctr"/>
          <a:p>
            <a:pPr marL="0" marR="0" lvl="0" indent="0" algn="ctr" defTabSz="1244600" rtl="0" eaLnBrk="1" fontAlgn="base" latinLnBrk="0" hangingPunct="1">
              <a:lnSpc>
                <a:spcPct val="90000"/>
              </a:lnSpc>
              <a:spcBef>
                <a:spcPct val="0"/>
              </a:spcBef>
              <a:spcAft>
                <a:spcPct val="35000"/>
              </a:spcAft>
              <a:buClrTx/>
              <a:buSzTx/>
              <a:buFontTx/>
              <a:buNone/>
              <a:defRPr/>
            </a:pPr>
            <a:r>
              <a:rPr kumimoji="0" lang="en-US" altLang="zh-CN"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2011年立项</a:t>
            </a:r>
            <a:br>
              <a:rPr kumimoji="0" lang="en-US" altLang="zh-CN"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br>
            <a:r>
              <a:rPr kumimoji="0" lang="zh-CN" altLang="en-US" sz="14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计划号：20110824-Q-469</a:t>
            </a:r>
            <a:endParaRPr kumimoji="0" lang="zh-CN" altLang="en-US" sz="1800" b="1" i="0" u="none" strike="noStrike" kern="1200" cap="none" spc="0" normalizeH="0" baseline="0" noProof="0" dirty="0">
              <a:ln>
                <a:noFill/>
              </a:ln>
              <a:solidFill>
                <a:schemeClr val="bg1"/>
              </a:solidFill>
              <a:effectLst/>
              <a:uLnTx/>
              <a:uFillTx/>
              <a:latin typeface="Agency FB" panose="020B0503020202020204" pitchFamily="34" charset="0"/>
              <a:ea typeface="黑体" panose="02010609060101010101" pitchFamily="49" charset="-122"/>
              <a:cs typeface="+mn-cs"/>
            </a:endParaRPr>
          </a:p>
        </p:txBody>
      </p:sp>
      <p:sp>
        <p:nvSpPr>
          <p:cNvPr id="6" name="任意多边形 5"/>
          <p:cNvSpPr/>
          <p:nvPr/>
        </p:nvSpPr>
        <p:spPr bwMode="auto">
          <a:xfrm>
            <a:off x="3128963" y="2169010"/>
            <a:ext cx="2753136" cy="1111083"/>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2"/>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441222" tIns="37338" rIns="366545" bIns="37338" spcCol="1270" anchor="ctr"/>
          <a:p>
            <a:pPr marL="0" marR="0" lvl="0" indent="0" algn="ctr" defTabSz="1244600" rtl="0" eaLnBrk="1" fontAlgn="auto" latinLnBrk="0" hangingPunct="1">
              <a:lnSpc>
                <a:spcPct val="90000"/>
              </a:lnSpc>
              <a:spcBef>
                <a:spcPct val="0"/>
              </a:spcBef>
              <a:spcAft>
                <a:spcPct val="35000"/>
              </a:spcAft>
              <a:buClrTx/>
              <a:buSzTx/>
              <a:buFontTx/>
              <a:buNone/>
              <a:defRPr/>
            </a:pPr>
            <a:r>
              <a:rPr kumimoji="0" lang="en-US" altLang="zh-CN"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2013</a:t>
            </a:r>
            <a:r>
              <a:rPr kumimoji="0" lang="zh-CN" altLang="en-US"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年完成</a:t>
            </a:r>
            <a:br>
              <a:rPr kumimoji="0" lang="zh-CN" altLang="en-US"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br>
            <a:r>
              <a:rPr kumimoji="0" lang="zh-CN" altLang="en-US"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标准制定并发布</a:t>
            </a:r>
            <a:endParaRPr kumimoji="0" lang="zh-CN" altLang="en-US"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endParaRPr>
          </a:p>
        </p:txBody>
      </p:sp>
      <p:sp>
        <p:nvSpPr>
          <p:cNvPr id="7" name="任意多边形 6"/>
          <p:cNvSpPr/>
          <p:nvPr/>
        </p:nvSpPr>
        <p:spPr bwMode="auto">
          <a:xfrm>
            <a:off x="5584414" y="2169010"/>
            <a:ext cx="2753136" cy="1111083"/>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3">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441222" tIns="37338" rIns="366545" bIns="37338" spcCol="1270" anchor="ctr"/>
          <a:p>
            <a:pPr marL="0" marR="0" lvl="0" algn="ctr" defTabSz="1244600" rtl="0" eaLnBrk="1" fontAlgn="auto" latinLnBrk="0" hangingPunct="1">
              <a:lnSpc>
                <a:spcPct val="90000"/>
              </a:lnSpc>
              <a:spcAft>
                <a:spcPct val="35000"/>
              </a:spcAft>
              <a:buClrTx/>
              <a:buSzTx/>
              <a:buFontTx/>
              <a:buNone/>
              <a:defRPr/>
            </a:pPr>
            <a:r>
              <a:rPr kumimoji="0" lang="en-US" altLang="zh-CN"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2020</a:t>
            </a:r>
            <a:r>
              <a:rPr kumimoji="0" lang="zh-CN" altLang="en-US" sz="18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rPr>
              <a:t>年</a:t>
            </a:r>
            <a:r>
              <a:rPr lang="zh-CN" altLang="en-US" dirty="0">
                <a:latin typeface="Agency FB" panose="020B0503020202020204" pitchFamily="34" charset="0"/>
                <a:ea typeface="黑体" panose="02010609060101010101" pitchFamily="49" charset="-122"/>
                <a:sym typeface="Agency FB" panose="020B0503020202020204" pitchFamily="34" charset="0"/>
              </a:rPr>
              <a:t>列入标识</a:t>
            </a:r>
            <a:br>
              <a:rPr lang="zh-CN" altLang="en-US" dirty="0">
                <a:latin typeface="Agency FB" panose="020B0503020202020204" pitchFamily="34" charset="0"/>
                <a:ea typeface="黑体" panose="02010609060101010101" pitchFamily="49" charset="-122"/>
                <a:sym typeface="Agency FB" panose="020B0503020202020204" pitchFamily="34" charset="0"/>
              </a:rPr>
            </a:br>
            <a:r>
              <a:rPr lang="zh-CN" altLang="en-US" sz="1400" dirty="0">
                <a:latin typeface="Agency FB" panose="020B0503020202020204" pitchFamily="34" charset="0"/>
                <a:ea typeface="黑体" panose="02010609060101010101" pitchFamily="49" charset="-122"/>
                <a:sym typeface="Agency FB" panose="020B0503020202020204" pitchFamily="34" charset="0"/>
              </a:rPr>
              <a:t>实施规则CEL 038—2019</a:t>
            </a:r>
            <a:endParaRPr kumimoji="0" lang="zh-CN" altLang="en-US" sz="1400" i="0" u="none" strike="noStrike" kern="1200" cap="none" spc="0" normalizeH="0" baseline="0" dirty="0">
              <a:solidFill>
                <a:schemeClr val="bg1"/>
              </a:solidFill>
              <a:latin typeface="Agency FB" panose="020B0503020202020204" pitchFamily="34" charset="0"/>
              <a:ea typeface="黑体" panose="02010609060101010101" pitchFamily="49" charset="-122"/>
              <a:cs typeface="+mn-cs"/>
              <a:sym typeface="Agency FB" panose="020B0503020202020204" pitchFamily="34"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5730240" cy="783590"/>
          </a:xfrm>
          <a:prstGeom prst="rect">
            <a:avLst/>
          </a:prstGeom>
          <a:noFill/>
        </p:spPr>
        <p:txBody>
          <a:bodyPr wrap="none" rtlCol="0">
            <a:spAutoFit/>
          </a:bodyPr>
          <a:p>
            <a:pPr algn="l">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永磁同步电动机标准制修订过程</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639445" y="1052195"/>
            <a:ext cx="8321675" cy="3784600"/>
          </a:xfrm>
          <a:prstGeom prst="rect">
            <a:avLst/>
          </a:prstGeom>
        </p:spPr>
        <p:txBody>
          <a:bodyPr wrap="square">
            <a:spAutoFit/>
          </a:bodyPr>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技术调研：</a:t>
            </a:r>
            <a:r>
              <a:rPr lang="zh-CN" altLang="en-US" dirty="0">
                <a:latin typeface="Agency FB" panose="020B0503020202020204" pitchFamily="34" charset="0"/>
                <a:ea typeface="黑体" panose="02010609060101010101" pitchFamily="49" charset="-122"/>
                <a:sym typeface="Agency FB" panose="020B0503020202020204" pitchFamily="34" charset="0"/>
              </a:rPr>
              <a:t>2010年9月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结论：摸清在各行业中，在用永磁同步电动机与备用电动机的比例、永磁同步电动机的运行时间、电动机使用者对电动机节能的态度、用户对高效电动机的认知等。同时也利用电动机能效标识办案数据对我国能效等级现状进行了分析。</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标准启动：201</a:t>
            </a:r>
            <a:r>
              <a:rPr lang="en-US" altLang="zh-CN" dirty="0">
                <a:latin typeface="Agency FB" panose="020B0503020202020204" pitchFamily="34" charset="0"/>
                <a:ea typeface="黑体" panose="02010609060101010101" pitchFamily="49" charset="-122"/>
                <a:sym typeface="Agency FB" panose="020B0503020202020204" pitchFamily="34" charset="0"/>
              </a:rPr>
              <a:t>1</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3</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介绍了我国能效标准所规定的内容、能效标准的性质、能效标准与我国节能政策的关系、制定永磁同步电动机能效标准的目的与意义，并对制定标准的主要工作内容和程序进行了介绍和安排</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形成草稿</a:t>
            </a:r>
            <a:r>
              <a:rPr lang="zh-CN" altLang="en-US" dirty="0">
                <a:latin typeface="Agency FB" panose="020B0503020202020204" pitchFamily="34" charset="0"/>
                <a:ea typeface="黑体" panose="02010609060101010101" pitchFamily="49" charset="-122"/>
                <a:sym typeface="Agency FB" panose="020B0503020202020204" pitchFamily="34" charset="0"/>
              </a:rPr>
              <a:t>：</a:t>
            </a:r>
            <a:r>
              <a:rPr lang="zh-CN" altLang="en-US" dirty="0">
                <a:latin typeface="Agency FB" panose="020B0503020202020204" pitchFamily="34" charset="0"/>
                <a:ea typeface="黑体" panose="02010609060101010101" pitchFamily="49" charset="-122"/>
                <a:sym typeface="Agency FB" panose="020B0503020202020204" pitchFamily="34" charset="0"/>
              </a:rPr>
              <a:t>201</a:t>
            </a:r>
            <a:r>
              <a:rPr lang="en-US" altLang="zh-CN" dirty="0">
                <a:latin typeface="Agency FB" panose="020B0503020202020204" pitchFamily="34" charset="0"/>
                <a:ea typeface="黑体" panose="02010609060101010101" pitchFamily="49" charset="-122"/>
                <a:sym typeface="Agency FB" panose="020B0503020202020204" pitchFamily="34" charset="0"/>
              </a:rPr>
              <a:t>1</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6</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验证分析</a:t>
            </a:r>
            <a:r>
              <a:rPr lang="zh-CN" altLang="en-US" dirty="0">
                <a:latin typeface="Agency FB" panose="020B0503020202020204" pitchFamily="34" charset="0"/>
                <a:ea typeface="黑体" panose="02010609060101010101" pitchFamily="49" charset="-122"/>
                <a:sym typeface="Agency FB" panose="020B0503020202020204" pitchFamily="34" charset="0"/>
              </a:rPr>
              <a:t>：</a:t>
            </a:r>
            <a:r>
              <a:rPr lang="zh-CN" altLang="en-US" dirty="0">
                <a:latin typeface="Agency FB" panose="020B0503020202020204" pitchFamily="34" charset="0"/>
                <a:ea typeface="黑体" panose="02010609060101010101" pitchFamily="49" charset="-122"/>
                <a:sym typeface="Agency FB" panose="020B0503020202020204" pitchFamily="34" charset="0"/>
              </a:rPr>
              <a:t>201</a:t>
            </a:r>
            <a:r>
              <a:rPr lang="en-US" altLang="zh-CN" dirty="0">
                <a:latin typeface="Agency FB" panose="020B0503020202020204" pitchFamily="34" charset="0"/>
                <a:ea typeface="黑体" panose="02010609060101010101" pitchFamily="49" charset="-122"/>
                <a:sym typeface="Agency FB" panose="020B0503020202020204" pitchFamily="34" charset="0"/>
              </a:rPr>
              <a:t>1</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7</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根据惠民工程的数据对《永磁同步电动机能效限定值及能效等级》草稿进行了能效指标验证分析，通过计算机程序对不同类型，不同极数或转速，不同功率的电动机能效分布进行了系统的分析，确定了它们的能效等级</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技术研讨：</a:t>
            </a:r>
            <a:r>
              <a:rPr lang="zh-CN" altLang="en-US" dirty="0">
                <a:latin typeface="Agency FB" panose="020B0503020202020204" pitchFamily="34" charset="0"/>
                <a:ea typeface="黑体" panose="02010609060101010101" pitchFamily="49" charset="-122"/>
                <a:sym typeface="Agency FB" panose="020B0503020202020204" pitchFamily="34" charset="0"/>
              </a:rPr>
              <a:t>201</a:t>
            </a:r>
            <a:r>
              <a:rPr lang="en-US" altLang="zh-CN" dirty="0">
                <a:latin typeface="Agency FB" panose="020B0503020202020204" pitchFamily="34" charset="0"/>
                <a:ea typeface="黑体" panose="02010609060101010101" pitchFamily="49" charset="-122"/>
                <a:sym typeface="Agency FB" panose="020B0503020202020204" pitchFamily="34" charset="0"/>
              </a:rPr>
              <a:t>1</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11</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围绕电动机效率测试方法有所变化，对标准讨论稿由提出了相应的修改建议</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p:nvPr/>
        </p:nvSpPr>
        <p:spPr>
          <a:xfrm rot="18900000">
            <a:off x="4139398" y="3532432"/>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63" name="矩形 3"/>
          <p:cNvSpPr/>
          <p:nvPr/>
        </p:nvSpPr>
        <p:spPr>
          <a:xfrm rot="18900000">
            <a:off x="4028441" y="1271043"/>
            <a:ext cx="747185" cy="1012442"/>
          </a:xfrm>
          <a:custGeom>
            <a:avLst/>
            <a:gdLst>
              <a:gd name="connsiteX0" fmla="*/ 0 w 1930309"/>
              <a:gd name="connsiteY0" fmla="*/ 0 h 2615584"/>
              <a:gd name="connsiteX1" fmla="*/ 1930309 w 1930309"/>
              <a:gd name="connsiteY1" fmla="*/ 0 h 2615584"/>
              <a:gd name="connsiteX2" fmla="*/ 1930309 w 1930309"/>
              <a:gd name="connsiteY2" fmla="*/ 2615584 h 2615584"/>
              <a:gd name="connsiteX3" fmla="*/ 0 w 1930309"/>
              <a:gd name="connsiteY3" fmla="*/ 2615584 h 2615584"/>
              <a:gd name="connsiteX4" fmla="*/ 0 w 1930309"/>
              <a:gd name="connsiteY4" fmla="*/ 0 h 2615584"/>
              <a:gd name="connsiteX0-1" fmla="*/ 0 w 1930309"/>
              <a:gd name="connsiteY0-2" fmla="*/ 0 h 2615584"/>
              <a:gd name="connsiteX1-3" fmla="*/ 1930309 w 1930309"/>
              <a:gd name="connsiteY1-4" fmla="*/ 0 h 2615584"/>
              <a:gd name="connsiteX2-5" fmla="*/ 1917878 w 1930309"/>
              <a:gd name="connsiteY2-6" fmla="*/ 217763 h 2615584"/>
              <a:gd name="connsiteX3-7" fmla="*/ 1930309 w 1930309"/>
              <a:gd name="connsiteY3-8" fmla="*/ 2615584 h 2615584"/>
              <a:gd name="connsiteX4-9" fmla="*/ 0 w 1930309"/>
              <a:gd name="connsiteY4-10" fmla="*/ 2615584 h 2615584"/>
              <a:gd name="connsiteX5" fmla="*/ 0 w 1930309"/>
              <a:gd name="connsiteY5" fmla="*/ 0 h 2615584"/>
              <a:gd name="connsiteX0-11" fmla="*/ 0 w 1930309"/>
              <a:gd name="connsiteY0-12" fmla="*/ 0 h 2615584"/>
              <a:gd name="connsiteX1-13" fmla="*/ 1917878 w 1930309"/>
              <a:gd name="connsiteY1-14" fmla="*/ 217763 h 2615584"/>
              <a:gd name="connsiteX2-15" fmla="*/ 1930309 w 1930309"/>
              <a:gd name="connsiteY2-16" fmla="*/ 2615584 h 2615584"/>
              <a:gd name="connsiteX3-17" fmla="*/ 0 w 1930309"/>
              <a:gd name="connsiteY3-18" fmla="*/ 2615584 h 2615584"/>
              <a:gd name="connsiteX4-19" fmla="*/ 0 w 1930309"/>
              <a:gd name="connsiteY4-20" fmla="*/ 0 h 2615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0309" h="2615584">
                <a:moveTo>
                  <a:pt x="0" y="0"/>
                </a:moveTo>
                <a:lnTo>
                  <a:pt x="1917878" y="217763"/>
                </a:lnTo>
                <a:cubicBezTo>
                  <a:pt x="1922022" y="1017037"/>
                  <a:pt x="1926165" y="1816310"/>
                  <a:pt x="1930309" y="2615584"/>
                </a:cubicBezTo>
                <a:lnTo>
                  <a:pt x="0" y="2615584"/>
                </a:lnTo>
                <a:lnTo>
                  <a:pt x="0" y="0"/>
                </a:lnTo>
                <a:close/>
              </a:path>
            </a:pathLst>
          </a:custGeom>
          <a:gradFill>
            <a:gsLst>
              <a:gs pos="0">
                <a:schemeClr val="bg1">
                  <a:lumMod val="8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11" name="组合 10"/>
          <p:cNvGrpSpPr/>
          <p:nvPr/>
        </p:nvGrpSpPr>
        <p:grpSpPr>
          <a:xfrm>
            <a:off x="3829071" y="1154635"/>
            <a:ext cx="585863" cy="585863"/>
            <a:chOff x="6501056" y="1873013"/>
            <a:chExt cx="696763" cy="696763"/>
          </a:xfrm>
          <a:effectLst>
            <a:outerShdw blurRad="50800" dist="38100" dir="2700000" algn="tl" rotWithShape="0">
              <a:prstClr val="black">
                <a:alpha val="40000"/>
              </a:prstClr>
            </a:outerShdw>
          </a:effectLst>
        </p:grpSpPr>
        <p:sp>
          <p:nvSpPr>
            <p:cNvPr id="12" name="矩形 1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70" dirty="0">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13" name="组合 12"/>
            <p:cNvGrpSpPr>
              <a:grpSpLocks noChangeAspect="1"/>
            </p:cNvGrpSpPr>
            <p:nvPr/>
          </p:nvGrpSpPr>
          <p:grpSpPr>
            <a:xfrm>
              <a:off x="6616022" y="1996273"/>
              <a:ext cx="466830" cy="450243"/>
              <a:chOff x="7019925" y="5499100"/>
              <a:chExt cx="312738" cy="301626"/>
            </a:xfrm>
            <a:solidFill>
              <a:srgbClr val="BBBE2C"/>
            </a:solidFill>
          </p:grpSpPr>
          <p:sp>
            <p:nvSpPr>
              <p:cNvPr id="1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70" dirty="0">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1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70" dirty="0">
                  <a:latin typeface="Agency FB" panose="020B0503020202020204" pitchFamily="34" charset="0"/>
                  <a:ea typeface="黑体" panose="02010609060101010101" pitchFamily="49" charset="-122"/>
                  <a:cs typeface="+mn-ea"/>
                  <a:sym typeface="Agency FB" panose="020B0503020202020204" pitchFamily="34" charset="0"/>
                </a:endParaRPr>
              </a:p>
            </p:txBody>
          </p:sp>
        </p:grpSp>
      </p:grpSp>
      <p:sp>
        <p:nvSpPr>
          <p:cNvPr id="16" name="TextBox 64"/>
          <p:cNvSpPr txBox="1"/>
          <p:nvPr/>
        </p:nvSpPr>
        <p:spPr>
          <a:xfrm>
            <a:off x="4889948" y="1087877"/>
            <a:ext cx="1598515" cy="736740"/>
          </a:xfrm>
          <a:prstGeom prst="rect">
            <a:avLst/>
          </a:prstGeom>
          <a:noFill/>
        </p:spPr>
        <p:txBody>
          <a:bodyPr wrap="none" rtlCol="0">
            <a:spAutoFit/>
          </a:bodyPr>
          <a:lstStyle/>
          <a:p>
            <a:pPr algn="ctr">
              <a:lnSpc>
                <a:spcPct val="150000"/>
              </a:lnSpc>
            </a:pPr>
            <a:r>
              <a:rPr lang="en-US" altLang="zh-CN" sz="15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PART 01</a:t>
            </a:r>
            <a:r>
              <a:rPr lang="zh-CN" altLang="en-US" sz="15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 </a:t>
            </a:r>
            <a:endParaRPr lang="en-US" altLang="zh-CN" sz="15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a:p>
            <a:pPr algn="ctr">
              <a:lnSpc>
                <a:spcPct val="150000"/>
              </a:lnSpc>
            </a:pPr>
            <a:r>
              <a:rPr lang="zh-CN" altLang="en-US" sz="1500" b="1" spc="75"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节能标准化体系</a:t>
            </a:r>
            <a:endParaRPr lang="zh-CN" altLang="en-US" sz="1500" b="1" spc="75"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28" name="TextBox 67"/>
          <p:cNvSpPr txBox="1"/>
          <p:nvPr/>
        </p:nvSpPr>
        <p:spPr>
          <a:xfrm>
            <a:off x="4491326" y="3490661"/>
            <a:ext cx="2799715" cy="783590"/>
          </a:xfrm>
          <a:prstGeom prst="rect">
            <a:avLst/>
          </a:prstGeom>
          <a:noFill/>
        </p:spPr>
        <p:txBody>
          <a:bodyPr wrap="none" rtlCol="0">
            <a:spAutoFit/>
          </a:bodyPr>
          <a:lstStyle/>
          <a:p>
            <a:pPr algn="ctr">
              <a:lnSpc>
                <a:spcPct val="150000"/>
              </a:lnSpc>
            </a:pPr>
            <a:r>
              <a:rPr lang="en-US" altLang="zh-CN" sz="15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PART 02 </a:t>
            </a:r>
            <a:endParaRPr lang="en-US" altLang="zh-CN" sz="15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a:p>
            <a:pPr algn="ctr">
              <a:lnSpc>
                <a:spcPct val="150000"/>
              </a:lnSpc>
            </a:pPr>
            <a:r>
              <a:rPr lang="zh-CN" altLang="en-US" sz="1500" b="1" spc="75"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永磁同步电动机能效标准解读</a:t>
            </a:r>
            <a:endParaRPr lang="zh-CN" altLang="en-US" sz="1500" b="1" spc="75"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nvGrpSpPr>
          <p:cNvPr id="29" name="组合 28"/>
          <p:cNvGrpSpPr/>
          <p:nvPr/>
        </p:nvGrpSpPr>
        <p:grpSpPr>
          <a:xfrm>
            <a:off x="3925738" y="3416025"/>
            <a:ext cx="585863" cy="585863"/>
            <a:chOff x="4840168" y="3172533"/>
            <a:chExt cx="522572" cy="522572"/>
          </a:xfrm>
          <a:effectLst>
            <a:outerShdw blurRad="50800" dist="38100" dir="2700000" algn="tl" rotWithShape="0">
              <a:prstClr val="black">
                <a:alpha val="40000"/>
              </a:prstClr>
            </a:outerShdw>
          </a:effectLst>
        </p:grpSpPr>
        <p:sp>
          <p:nvSpPr>
            <p:cNvPr id="30" name="矩形 2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070" dirty="0">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123E61"/>
            </a:solidFill>
            <a:ln>
              <a:noFill/>
            </a:ln>
          </p:spPr>
          <p:txBody>
            <a:bodyPr lIns="68557" tIns="34279" rIns="68557" bIns="34279"/>
            <a:lstStyle/>
            <a:p>
              <a:pPr fontAlgn="base">
                <a:lnSpc>
                  <a:spcPct val="150000"/>
                </a:lnSpc>
                <a:spcBef>
                  <a:spcPct val="0"/>
                </a:spcBef>
                <a:spcAft>
                  <a:spcPct val="0"/>
                </a:spcAft>
                <a:buFont typeface="Arial" panose="020B0604020202020204" pitchFamily="34" charset="0"/>
                <a:buNone/>
              </a:pPr>
              <a:endParaRPr lang="zh-CN" altLang="en-US" dirty="0" smtClean="0">
                <a:solidFill>
                  <a:srgbClr val="294A5A"/>
                </a:solidFill>
                <a:latin typeface="Agency FB" panose="020B0503020202020204" pitchFamily="34" charset="0"/>
                <a:ea typeface="黑体" panose="02010609060101010101" pitchFamily="49" charset="-122"/>
                <a:cs typeface="+mn-ea"/>
                <a:sym typeface="Agency FB" panose="020B0503020202020204" pitchFamily="34" charset="0"/>
              </a:endParaRPr>
            </a:p>
          </p:txBody>
        </p:sp>
      </p:grpSp>
      <p:sp>
        <p:nvSpPr>
          <p:cNvPr id="67" name="椭圆 66"/>
          <p:cNvSpPr/>
          <p:nvPr/>
        </p:nvSpPr>
        <p:spPr>
          <a:xfrm>
            <a:off x="548997" y="1435358"/>
            <a:ext cx="2186636" cy="2186637"/>
          </a:xfrm>
          <a:prstGeom prst="ellipse">
            <a:avLst/>
          </a:prstGeom>
          <a:noFill/>
          <a:ln w="28575">
            <a:solidFill>
              <a:srgbClr val="2E16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a:latin typeface="Agency FB" panose="020B0503020202020204" pitchFamily="34" charset="0"/>
              <a:ea typeface="黑体" panose="02010609060101010101" pitchFamily="49" charset="-122"/>
              <a:sym typeface="Agency FB" panose="020B0503020202020204" pitchFamily="34" charset="0"/>
            </a:endParaRPr>
          </a:p>
        </p:txBody>
      </p:sp>
      <p:sp>
        <p:nvSpPr>
          <p:cNvPr id="68" name="文本框 67"/>
          <p:cNvSpPr txBox="1"/>
          <p:nvPr/>
        </p:nvSpPr>
        <p:spPr>
          <a:xfrm>
            <a:off x="1010351" y="2184694"/>
            <a:ext cx="1348446" cy="887359"/>
          </a:xfrm>
          <a:prstGeom prst="rect">
            <a:avLst/>
          </a:prstGeom>
          <a:noFill/>
        </p:spPr>
        <p:txBody>
          <a:bodyPr wrap="none" rtlCol="0">
            <a:spAutoFit/>
          </a:bodyPr>
          <a:lstStyle/>
          <a:p>
            <a:pPr>
              <a:lnSpc>
                <a:spcPct val="150000"/>
              </a:lnSpc>
            </a:pPr>
            <a:r>
              <a:rPr lang="zh-CN" altLang="en-US" sz="4000" b="1" spc="75"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目 录</a:t>
            </a:r>
            <a:endParaRPr lang="zh-CN" altLang="en-US" sz="4000" b="1" spc="75" dirty="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75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2" presetClass="entr" presetSubtype="8" fill="hold" grpId="0" nodeType="withEffect">
                                  <p:stCondLst>
                                    <p:cond delay="75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26" presetClass="emph" presetSubtype="0" fill="hold" nodeType="withEffect">
                                  <p:stCondLst>
                                    <p:cond delay="250"/>
                                  </p:stCondLst>
                                  <p:childTnLst>
                                    <p:animEffect transition="out" filter="fade">
                                      <p:cBhvr>
                                        <p:cTn id="23" dur="500" tmFilter="0, 0; .2, .5; .8, .5; 1, 0"/>
                                        <p:tgtEl>
                                          <p:spTgt spid="29"/>
                                        </p:tgtEl>
                                      </p:cBhvr>
                                    </p:animEffect>
                                    <p:animScale>
                                      <p:cBhvr>
                                        <p:cTn id="24" dur="250" autoRev="1" fill="hold"/>
                                        <p:tgtEl>
                                          <p:spTgt spid="29"/>
                                        </p:tgtEl>
                                      </p:cBhvr>
                                      <p:by x="105000" y="105000"/>
                                    </p:animScale>
                                  </p:childTnLst>
                                </p:cTn>
                              </p:par>
                              <p:par>
                                <p:cTn id="25" presetID="22" presetClass="entr" presetSubtype="8" fill="hold" grpId="0" nodeType="withEffect">
                                  <p:stCondLst>
                                    <p:cond delay="25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3" grpId="0" animBg="1"/>
      <p:bldP spid="16"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5730240" cy="783590"/>
          </a:xfrm>
          <a:prstGeom prst="rect">
            <a:avLst/>
          </a:prstGeom>
          <a:noFill/>
        </p:spPr>
        <p:txBody>
          <a:bodyPr wrap="none" rtlCol="0">
            <a:spAutoFit/>
          </a:bodyPr>
          <a:p>
            <a:pPr algn="l">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永磁同步电动机标准制修订过程</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639445" y="1052195"/>
            <a:ext cx="6904355" cy="2630170"/>
          </a:xfrm>
          <a:prstGeom prst="rect">
            <a:avLst/>
          </a:prstGeom>
        </p:spPr>
        <p:txBody>
          <a:bodyPr wrap="square">
            <a:spAutoFit/>
          </a:bodyPr>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技术研讨：201</a:t>
            </a:r>
            <a:r>
              <a:rPr lang="en-US" altLang="zh-CN" dirty="0">
                <a:latin typeface="Agency FB" panose="020B0503020202020204" pitchFamily="34" charset="0"/>
                <a:ea typeface="黑体" panose="02010609060101010101" pitchFamily="49" charset="-122"/>
                <a:sym typeface="Agency FB" panose="020B0503020202020204" pitchFamily="34" charset="0"/>
              </a:rPr>
              <a:t>2</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5</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对测试方法、分类方式等多个方面进行了讨论形成相应的意见。</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征求意见：201</a:t>
            </a:r>
            <a:r>
              <a:rPr lang="en-US" altLang="zh-CN" dirty="0">
                <a:latin typeface="Agency FB" panose="020B0503020202020204" pitchFamily="34" charset="0"/>
                <a:ea typeface="黑体" panose="02010609060101010101" pitchFamily="49" charset="-122"/>
                <a:sym typeface="Agency FB" panose="020B0503020202020204" pitchFamily="34" charset="0"/>
              </a:rPr>
              <a:t>2</a:t>
            </a:r>
            <a:r>
              <a:rPr lang="zh-CN" altLang="en-US" dirty="0">
                <a:latin typeface="Agency FB" panose="020B0503020202020204" pitchFamily="34" charset="0"/>
                <a:ea typeface="黑体" panose="02010609060101010101" pitchFamily="49" charset="-122"/>
                <a:sym typeface="Agency FB" panose="020B0503020202020204" pitchFamily="34" charset="0"/>
              </a:rPr>
              <a:t>年9月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对社会广泛征求意见，收集到18个企业和专家的意见53条</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algn="l">
              <a:lnSpc>
                <a:spcPct val="150000"/>
              </a:lnSpc>
            </a:pPr>
            <a:r>
              <a:rPr lang="zh-CN" altLang="en-US" dirty="0">
                <a:latin typeface="Agency FB" panose="020B0503020202020204" pitchFamily="34" charset="0"/>
                <a:ea typeface="黑体" panose="02010609060101010101" pitchFamily="49" charset="-122"/>
                <a:sym typeface="Agency FB" panose="020B0503020202020204" pitchFamily="34" charset="0"/>
              </a:rPr>
              <a:t>上报审定：201</a:t>
            </a:r>
            <a:r>
              <a:rPr lang="en-US" altLang="zh-CN" dirty="0">
                <a:latin typeface="Agency FB" panose="020B0503020202020204" pitchFamily="34" charset="0"/>
                <a:ea typeface="黑体" panose="02010609060101010101" pitchFamily="49" charset="-122"/>
                <a:sym typeface="Agency FB" panose="020B0503020202020204" pitchFamily="34" charset="0"/>
              </a:rPr>
              <a:t>3</a:t>
            </a:r>
            <a:r>
              <a:rPr lang="zh-CN" altLang="en-US" dirty="0">
                <a:latin typeface="Agency FB" panose="020B0503020202020204" pitchFamily="34" charset="0"/>
                <a:ea typeface="黑体" panose="02010609060101010101" pitchFamily="49" charset="-122"/>
                <a:sym typeface="Agency FB" panose="020B0503020202020204" pitchFamily="34" charset="0"/>
              </a:rPr>
              <a:t>年</a:t>
            </a:r>
            <a:r>
              <a:rPr lang="en-US" altLang="zh-CN" dirty="0">
                <a:latin typeface="Agency FB" panose="020B0503020202020204" pitchFamily="34" charset="0"/>
                <a:ea typeface="黑体" panose="02010609060101010101" pitchFamily="49" charset="-122"/>
                <a:sym typeface="Agency FB" panose="020B0503020202020204" pitchFamily="34" charset="0"/>
              </a:rPr>
              <a:t>4</a:t>
            </a:r>
            <a:r>
              <a:rPr lang="zh-CN" altLang="en-US" dirty="0">
                <a:latin typeface="Agency FB" panose="020B0503020202020204" pitchFamily="34" charset="0"/>
                <a:ea typeface="黑体" panose="02010609060101010101" pitchFamily="49" charset="-122"/>
                <a:sym typeface="Agency FB" panose="020B0503020202020204" pitchFamily="34" charset="0"/>
              </a:rPr>
              <a:t>月</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360045" algn="l" fontAlgn="auto">
              <a:lnSpc>
                <a:spcPct val="150000"/>
              </a:lnSpc>
            </a:pPr>
            <a:r>
              <a:rPr lang="zh-CN" altLang="en-US" sz="1000" dirty="0">
                <a:latin typeface="Agency FB" panose="020B0503020202020204" pitchFamily="34" charset="0"/>
                <a:ea typeface="黑体" panose="02010609060101010101" pitchFamily="49" charset="-122"/>
                <a:sym typeface="Agency FB" panose="020B0503020202020204" pitchFamily="34" charset="0"/>
              </a:rPr>
              <a:t>组织召开了《永磁同步电动机能效限定值及能效等级》国家标准审查会</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gn="l">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3461385"/>
          </a:xfrm>
          <a:prstGeom prst="rect">
            <a:avLst/>
          </a:prstGeom>
        </p:spPr>
        <p:txBody>
          <a:bodyPr wrap="square">
            <a:spAutoFit/>
          </a:bodyPr>
          <a:p>
            <a:pPr algn="l">
              <a:lnSpc>
                <a:spcPct val="200000"/>
              </a:lnSpc>
            </a:pPr>
            <a:r>
              <a:rPr lang="zh-CN" altLang="en-US" dirty="0">
                <a:latin typeface="Agency FB" panose="020B0503020202020204" pitchFamily="34" charset="0"/>
                <a:ea typeface="黑体" panose="02010609060101010101" pitchFamily="49" charset="-122"/>
                <a:sym typeface="Agency FB" panose="020B0503020202020204" pitchFamily="34" charset="0"/>
              </a:rPr>
              <a:t>覆盖范围：</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r>
              <a:rPr lang="zh-CN" altLang="en-US" sz="1400" dirty="0">
                <a:latin typeface="Agency FB" panose="020B0503020202020204" pitchFamily="34" charset="0"/>
                <a:ea typeface="黑体" panose="02010609060101010101" pitchFamily="49" charset="-122"/>
                <a:sym typeface="Agency FB" panose="020B0503020202020204" pitchFamily="34" charset="0"/>
              </a:rPr>
              <a:t>异步起动三相永磁同步电动机；</a:t>
            </a:r>
            <a:endParaRPr lang="zh-CN" altLang="en-US" sz="14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en-US" altLang="zh-CN" sz="1000" dirty="0">
                <a:latin typeface="Agency FB" panose="020B0503020202020204" pitchFamily="34" charset="0"/>
                <a:ea typeface="黑体" panose="02010609060101010101" pitchFamily="49" charset="-122"/>
                <a:sym typeface="Agency FB" panose="020B0503020202020204" pitchFamily="34" charset="0"/>
              </a:rPr>
              <a:t>1</a:t>
            </a:r>
            <a:r>
              <a:rPr lang="zh-CN" altLang="en-US" sz="1000" dirty="0">
                <a:latin typeface="Agency FB" panose="020B0503020202020204" pitchFamily="34" charset="0"/>
                <a:ea typeface="黑体" panose="02010609060101010101" pitchFamily="49" charset="-122"/>
                <a:sym typeface="Agency FB" panose="020B0503020202020204" pitchFamily="34" charset="0"/>
              </a:rPr>
              <a:t>140 V及以下的电压，50Hz三相交流电源供电；</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额定功率在0.75 kW-375 kW范围内；</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极数为2极、4极、6极、8极、10极、12极和16极；</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单速封闭自扇冷式，连续工作制</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r>
              <a:rPr lang="zh-CN" altLang="en-US" sz="1400" dirty="0">
                <a:latin typeface="Agency FB" panose="020B0503020202020204" pitchFamily="34" charset="0"/>
                <a:ea typeface="黑体" panose="02010609060101010101" pitchFamily="49" charset="-122"/>
                <a:sym typeface="Agency FB" panose="020B0503020202020204" pitchFamily="34" charset="0"/>
              </a:rPr>
              <a:t>电梯用永磁同步电动机；</a:t>
            </a:r>
            <a:endParaRPr lang="zh-CN" altLang="en-US" sz="14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1 000V及以下的电压，变频电源供电；</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额定功率在0.55kW-110kW范围内</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r>
              <a:rPr lang="zh-CN" altLang="en-US" sz="1400" dirty="0">
                <a:latin typeface="Agency FB" panose="020B0503020202020204" pitchFamily="34" charset="0"/>
                <a:ea typeface="黑体" panose="02010609060101010101" pitchFamily="49" charset="-122"/>
                <a:sym typeface="Agency FB" panose="020B0503020202020204" pitchFamily="34" charset="0"/>
              </a:rPr>
              <a:t>变频驱动永磁同步电动机；</a:t>
            </a:r>
            <a:endParaRPr lang="zh-CN" altLang="en-US" sz="14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1 000V及以下的电压，变频电源供电</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a:p>
            <a:pPr marL="1102995" lvl="1" indent="-285750" algn="l" fontAlgn="auto">
              <a:lnSpc>
                <a:spcPct val="150000"/>
              </a:lnSpc>
              <a:buFont typeface="Arial" panose="020B0604020202020204" pitchFamily="34" charset="0"/>
              <a:buChar char="•"/>
            </a:pPr>
            <a:r>
              <a:rPr lang="zh-CN" altLang="en-US" sz="1000" dirty="0">
                <a:latin typeface="Agency FB" panose="020B0503020202020204" pitchFamily="34" charset="0"/>
                <a:ea typeface="黑体" panose="02010609060101010101" pitchFamily="49" charset="-122"/>
                <a:sym typeface="Agency FB" panose="020B0503020202020204" pitchFamily="34" charset="0"/>
              </a:rPr>
              <a:t>额定功率在0.55kW-90kW范围内</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875665"/>
          </a:xfrm>
          <a:prstGeom prst="rect">
            <a:avLst/>
          </a:prstGeom>
        </p:spPr>
        <p:txBody>
          <a:bodyPr wrap="square">
            <a:spAutoFit/>
          </a:bodyPr>
          <a:p>
            <a:pPr algn="l">
              <a:lnSpc>
                <a:spcPct val="200000"/>
              </a:lnSpc>
            </a:pPr>
            <a:r>
              <a:rPr lang="zh-CN" altLang="en-US" dirty="0">
                <a:latin typeface="Agency FB" panose="020B0503020202020204" pitchFamily="34" charset="0"/>
                <a:ea typeface="黑体" panose="02010609060101010101" pitchFamily="49" charset="-122"/>
                <a:sym typeface="Agency FB" panose="020B0503020202020204" pitchFamily="34" charset="0"/>
              </a:rPr>
              <a:t>能效等级确定：（</a:t>
            </a:r>
            <a:r>
              <a:rPr lang="zh-CN" altLang="en-US" dirty="0">
                <a:latin typeface="Agency FB" panose="020B0503020202020204" pitchFamily="34" charset="0"/>
                <a:ea typeface="黑体" panose="02010609060101010101" pitchFamily="49" charset="-122"/>
                <a:sym typeface="+mn-ea"/>
              </a:rPr>
              <a:t>异步）</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pic>
        <p:nvPicPr>
          <p:cNvPr id="1073742890" name="图片 1073742889"/>
          <p:cNvPicPr>
            <a:picLocks noChangeAspect="1"/>
          </p:cNvPicPr>
          <p:nvPr/>
        </p:nvPicPr>
        <p:blipFill>
          <a:blip r:embed="rId2"/>
          <a:stretch>
            <a:fillRect/>
          </a:stretch>
        </p:blipFill>
        <p:spPr>
          <a:xfrm>
            <a:off x="729933" y="1699260"/>
            <a:ext cx="4206875" cy="2790190"/>
          </a:xfrm>
          <a:prstGeom prst="rect">
            <a:avLst/>
          </a:prstGeom>
          <a:noFill/>
          <a:ln w="9525">
            <a:noFill/>
          </a:ln>
        </p:spPr>
      </p:pic>
      <p:sp>
        <p:nvSpPr>
          <p:cNvPr id="100" name="文本框 99"/>
          <p:cNvSpPr txBox="1"/>
          <p:nvPr/>
        </p:nvSpPr>
        <p:spPr>
          <a:xfrm>
            <a:off x="868680" y="4489450"/>
            <a:ext cx="3929380" cy="306705"/>
          </a:xfrm>
          <a:prstGeom prst="rect">
            <a:avLst/>
          </a:prstGeom>
          <a:noFill/>
          <a:ln w="9525">
            <a:noFill/>
          </a:ln>
        </p:spPr>
        <p:txBody>
          <a:bodyPr wrap="square">
            <a:spAutoFit/>
          </a:bodyPr>
          <a:p>
            <a:pPr indent="0"/>
            <a:r>
              <a:rPr lang="zh-CN" altLang="en-US" sz="1400" b="0" dirty="0">
                <a:latin typeface="Agency FB" panose="020B0503020202020204" pitchFamily="34" charset="0"/>
                <a:ea typeface="黑体" panose="02010609060101010101" pitchFamily="49" charset="-122"/>
              </a:rPr>
              <a:t>异步启动永磁同步电动机能效等级</a:t>
            </a:r>
            <a:endParaRPr lang="zh-CN" altLang="en-US" sz="1400" b="0" dirty="0">
              <a:latin typeface="Agency FB" panose="020B0503020202020204" pitchFamily="34" charset="0"/>
              <a:ea typeface="黑体" panose="02010609060101010101" pitchFamily="49" charset="-122"/>
            </a:endParaRPr>
          </a:p>
        </p:txBody>
      </p:sp>
      <p:sp>
        <p:nvSpPr>
          <p:cNvPr id="2" name="文本框 1"/>
          <p:cNvSpPr txBox="1"/>
          <p:nvPr/>
        </p:nvSpPr>
        <p:spPr>
          <a:xfrm>
            <a:off x="5513705" y="1747520"/>
            <a:ext cx="3248660" cy="2861310"/>
          </a:xfrm>
          <a:prstGeom prst="rect">
            <a:avLst/>
          </a:prstGeom>
          <a:noFill/>
          <a:ln w="9525">
            <a:noFill/>
          </a:ln>
        </p:spPr>
        <p:txBody>
          <a:bodyPr wrap="square">
            <a:spAutoFit/>
          </a:bodyPr>
          <a:p>
            <a:pPr indent="0">
              <a:lnSpc>
                <a:spcPct val="150000"/>
              </a:lnSpc>
            </a:pPr>
            <a:r>
              <a:rPr lang="zh-CN" sz="1200" b="0">
                <a:latin typeface="黑体" panose="02010609060101010101" pitchFamily="49" charset="-122"/>
                <a:ea typeface="黑体" panose="02010609060101010101" pitchFamily="49" charset="-122"/>
                <a:cs typeface="黑体" panose="02010609060101010101" pitchFamily="49" charset="-122"/>
              </a:rPr>
              <a:t>红色线为能效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级指标（能效限定值），低于</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级的产品都是不合格，应该淘汰的产品。效率在红线和绿线之间（能效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级）的永磁同步电动机都是属于能效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级的电动机，是能效合格的电动机。效率在绿线（能效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级或节能评价值）和蓝线之间的永磁同步电动机属于能效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级的电动机，是高效节能的永磁同步电动机。效率在蓝线以上的属于能效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级的永磁同步电动机，达到能效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级的电动机代表了永磁同步电动机行业中能效领先的水平。</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875665"/>
          </a:xfrm>
          <a:prstGeom prst="rect">
            <a:avLst/>
          </a:prstGeom>
        </p:spPr>
        <p:txBody>
          <a:bodyPr wrap="square">
            <a:spAutoFit/>
          </a:bodyPr>
          <a:p>
            <a:pPr algn="l">
              <a:lnSpc>
                <a:spcPct val="200000"/>
              </a:lnSpc>
            </a:pPr>
            <a:r>
              <a:rPr lang="zh-CN" altLang="en-US" dirty="0">
                <a:latin typeface="Agency FB" panose="020B0503020202020204" pitchFamily="34" charset="0"/>
                <a:ea typeface="黑体" panose="02010609060101010101" pitchFamily="49" charset="-122"/>
                <a:sym typeface="Agency FB" panose="020B0503020202020204" pitchFamily="34" charset="0"/>
              </a:rPr>
              <a:t>能效等级确定：（电梯用）</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sp>
        <p:nvSpPr>
          <p:cNvPr id="2" name="文本框 1"/>
          <p:cNvSpPr txBox="1"/>
          <p:nvPr/>
        </p:nvSpPr>
        <p:spPr>
          <a:xfrm>
            <a:off x="5513705" y="1747520"/>
            <a:ext cx="3248660" cy="2861310"/>
          </a:xfrm>
          <a:prstGeom prst="rect">
            <a:avLst/>
          </a:prstGeom>
          <a:noFill/>
          <a:ln w="9525">
            <a:noFill/>
          </a:ln>
        </p:spPr>
        <p:txBody>
          <a:bodyPr wrap="square">
            <a:spAutoFit/>
          </a:bodyPr>
          <a:p>
            <a:pPr indent="0">
              <a:lnSpc>
                <a:spcPct val="150000"/>
              </a:lnSpc>
            </a:pPr>
            <a:r>
              <a:rPr lang="zh-CN" sz="1200" b="0">
                <a:latin typeface="黑体" panose="02010609060101010101" pitchFamily="49" charset="-122"/>
                <a:ea typeface="黑体" panose="02010609060101010101" pitchFamily="49" charset="-122"/>
                <a:cs typeface="黑体" panose="02010609060101010101" pitchFamily="49" charset="-122"/>
              </a:rPr>
              <a:t>红色线为能效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级指标（能效限定值），低于</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级的产品都是不合格，应该淘汰的产品。效率在红线和绿线之间（能效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级）的永磁同步电动机都是属于能效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级的电动机，是能效合格的电动机。效率在绿线（能效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级或节能评价值）和蓝线之间的永磁同步电动机属于能效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级的电动机，是高效节能的永磁同步电动机。效率在蓝线以上的属于能效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级的永磁同步电动机，达到能效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级的电动机代表了永磁同步电动机行业中能效领先的水平。</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pic>
        <p:nvPicPr>
          <p:cNvPr id="1073742891" name="图片 1073742890"/>
          <p:cNvPicPr>
            <a:picLocks noChangeAspect="1"/>
          </p:cNvPicPr>
          <p:nvPr/>
        </p:nvPicPr>
        <p:blipFill>
          <a:blip r:embed="rId2"/>
          <a:stretch>
            <a:fillRect/>
          </a:stretch>
        </p:blipFill>
        <p:spPr>
          <a:xfrm>
            <a:off x="687388" y="1683068"/>
            <a:ext cx="4184015" cy="2806065"/>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875665"/>
          </a:xfrm>
          <a:prstGeom prst="rect">
            <a:avLst/>
          </a:prstGeom>
        </p:spPr>
        <p:txBody>
          <a:bodyPr wrap="square">
            <a:spAutoFit/>
          </a:bodyPr>
          <a:p>
            <a:pPr algn="l">
              <a:lnSpc>
                <a:spcPct val="200000"/>
              </a:lnSpc>
            </a:pPr>
            <a:r>
              <a:rPr lang="zh-CN" altLang="en-US" dirty="0">
                <a:latin typeface="Agency FB" panose="020B0503020202020204" pitchFamily="34" charset="0"/>
                <a:ea typeface="黑体" panose="02010609060101010101" pitchFamily="49" charset="-122"/>
                <a:sym typeface="Agency FB" panose="020B0503020202020204" pitchFamily="34" charset="0"/>
              </a:rPr>
              <a:t>能效等级确定：（变频）</a:t>
            </a:r>
            <a:endParaRPr lang="zh-CN" altLang="en-US" dirty="0">
              <a:latin typeface="Agency FB" panose="020B0503020202020204" pitchFamily="34" charset="0"/>
              <a:ea typeface="黑体" panose="02010609060101010101" pitchFamily="49" charset="-122"/>
              <a:sym typeface="Agency FB" panose="020B0503020202020204" pitchFamily="34" charset="0"/>
            </a:endParaRPr>
          </a:p>
          <a:p>
            <a:pPr marL="645795" indent="-285750" algn="l" fontAlgn="auto">
              <a:lnSpc>
                <a:spcPct val="150000"/>
              </a:lnSpc>
              <a:buFont typeface="Arial" panose="020B0604020202020204" pitchFamily="34" charset="0"/>
              <a:buChar char="•"/>
            </a:pP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sp>
        <p:nvSpPr>
          <p:cNvPr id="100" name="文本框 99"/>
          <p:cNvSpPr txBox="1"/>
          <p:nvPr/>
        </p:nvSpPr>
        <p:spPr>
          <a:xfrm>
            <a:off x="868680" y="4489450"/>
            <a:ext cx="3929380" cy="306705"/>
          </a:xfrm>
          <a:prstGeom prst="rect">
            <a:avLst/>
          </a:prstGeom>
          <a:noFill/>
          <a:ln w="9525">
            <a:noFill/>
          </a:ln>
        </p:spPr>
        <p:txBody>
          <a:bodyPr wrap="square">
            <a:spAutoFit/>
          </a:bodyPr>
          <a:p>
            <a:pPr indent="0"/>
            <a:r>
              <a:rPr lang="zh-CN" altLang="en-US" sz="1400" b="0" dirty="0">
                <a:latin typeface="Agency FB" panose="020B0503020202020204" pitchFamily="34" charset="0"/>
                <a:ea typeface="黑体" panose="02010609060101010101" pitchFamily="49" charset="-122"/>
              </a:rPr>
              <a:t>变频驱动永磁同步电动机能效等级</a:t>
            </a:r>
            <a:endParaRPr lang="zh-CN" altLang="en-US" sz="1400" b="0" dirty="0">
              <a:latin typeface="Agency FB" panose="020B0503020202020204" pitchFamily="34" charset="0"/>
              <a:ea typeface="黑体" panose="02010609060101010101" pitchFamily="49" charset="-122"/>
            </a:endParaRPr>
          </a:p>
        </p:txBody>
      </p:sp>
      <p:sp>
        <p:nvSpPr>
          <p:cNvPr id="2" name="文本框 1"/>
          <p:cNvSpPr txBox="1"/>
          <p:nvPr/>
        </p:nvSpPr>
        <p:spPr>
          <a:xfrm>
            <a:off x="5513705" y="1747520"/>
            <a:ext cx="3248660" cy="2861310"/>
          </a:xfrm>
          <a:prstGeom prst="rect">
            <a:avLst/>
          </a:prstGeom>
          <a:noFill/>
          <a:ln w="9525">
            <a:noFill/>
          </a:ln>
        </p:spPr>
        <p:txBody>
          <a:bodyPr wrap="square">
            <a:spAutoFit/>
          </a:bodyPr>
          <a:p>
            <a:pPr indent="0">
              <a:lnSpc>
                <a:spcPct val="150000"/>
              </a:lnSpc>
            </a:pPr>
            <a:r>
              <a:rPr lang="zh-CN" sz="1200" b="0">
                <a:latin typeface="黑体" panose="02010609060101010101" pitchFamily="49" charset="-122"/>
                <a:ea typeface="黑体" panose="02010609060101010101" pitchFamily="49" charset="-122"/>
                <a:cs typeface="黑体" panose="02010609060101010101" pitchFamily="49" charset="-122"/>
              </a:rPr>
              <a:t>红色线为能效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级指标（能效限定值），低于</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级的产品都是不合格，应该淘汰的产品。效率在红线和绿线之间（能效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级）的永磁同步电动机都是属于能效</a:t>
            </a:r>
            <a:r>
              <a:rPr lang="en-US" sz="1200" b="0">
                <a:latin typeface="黑体" panose="02010609060101010101" pitchFamily="49" charset="-122"/>
                <a:ea typeface="黑体" panose="02010609060101010101" pitchFamily="49" charset="-122"/>
                <a:cs typeface="黑体" panose="02010609060101010101" pitchFamily="49" charset="-122"/>
              </a:rPr>
              <a:t>3</a:t>
            </a:r>
            <a:r>
              <a:rPr lang="zh-CN" sz="1200" b="0">
                <a:latin typeface="黑体" panose="02010609060101010101" pitchFamily="49" charset="-122"/>
                <a:ea typeface="黑体" panose="02010609060101010101" pitchFamily="49" charset="-122"/>
                <a:cs typeface="黑体" panose="02010609060101010101" pitchFamily="49" charset="-122"/>
              </a:rPr>
              <a:t>级的电动机，是能效合格的电动机。效率在绿线（能效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级或节能评价值）和蓝线之间的永磁同步电动机属于能效</a:t>
            </a:r>
            <a:r>
              <a:rPr lang="en-US" sz="1200" b="0">
                <a:latin typeface="黑体" panose="02010609060101010101" pitchFamily="49" charset="-122"/>
                <a:ea typeface="黑体" panose="02010609060101010101" pitchFamily="49" charset="-122"/>
                <a:cs typeface="黑体" panose="02010609060101010101" pitchFamily="49" charset="-122"/>
              </a:rPr>
              <a:t>2</a:t>
            </a:r>
            <a:r>
              <a:rPr lang="zh-CN" sz="1200" b="0">
                <a:latin typeface="黑体" panose="02010609060101010101" pitchFamily="49" charset="-122"/>
                <a:ea typeface="黑体" panose="02010609060101010101" pitchFamily="49" charset="-122"/>
                <a:cs typeface="黑体" panose="02010609060101010101" pitchFamily="49" charset="-122"/>
              </a:rPr>
              <a:t>级的电动机，是高效节能的永磁同步电动机。效率在蓝线以上的属于能效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级的永磁同步电动机，达到能效</a:t>
            </a:r>
            <a:r>
              <a:rPr lang="en-US" sz="1200" b="0">
                <a:latin typeface="黑体" panose="02010609060101010101" pitchFamily="49" charset="-122"/>
                <a:ea typeface="黑体" panose="02010609060101010101" pitchFamily="49" charset="-122"/>
                <a:cs typeface="黑体" panose="02010609060101010101" pitchFamily="49" charset="-122"/>
              </a:rPr>
              <a:t>1</a:t>
            </a:r>
            <a:r>
              <a:rPr lang="zh-CN" sz="1200" b="0">
                <a:latin typeface="黑体" panose="02010609060101010101" pitchFamily="49" charset="-122"/>
                <a:ea typeface="黑体" panose="02010609060101010101" pitchFamily="49" charset="-122"/>
                <a:cs typeface="黑体" panose="02010609060101010101" pitchFamily="49" charset="-122"/>
              </a:rPr>
              <a:t>级的电动机代表了永磁同步电动机行业中能效领先的水平。</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pic>
        <p:nvPicPr>
          <p:cNvPr id="1073742900" name="图片 1073742899"/>
          <p:cNvPicPr>
            <a:picLocks noChangeAspect="1"/>
          </p:cNvPicPr>
          <p:nvPr/>
        </p:nvPicPr>
        <p:blipFill>
          <a:blip r:embed="rId2"/>
          <a:stretch>
            <a:fillRect/>
          </a:stretch>
        </p:blipFill>
        <p:spPr>
          <a:xfrm>
            <a:off x="454660" y="1747203"/>
            <a:ext cx="4343400" cy="2647315"/>
          </a:xfrm>
          <a:prstGeom prst="rect">
            <a:avLst/>
          </a:prstGeom>
          <a:noFill/>
          <a:ln w="9525">
            <a:noFill/>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645160"/>
          </a:xfrm>
          <a:prstGeom prst="rect">
            <a:avLst/>
          </a:prstGeom>
        </p:spPr>
        <p:txBody>
          <a:bodyPr wrap="square">
            <a:spAutoFit/>
          </a:bodyPr>
          <a:p>
            <a:pPr algn="l">
              <a:lnSpc>
                <a:spcPct val="200000"/>
              </a:lnSpc>
            </a:pPr>
            <a:r>
              <a:rPr lang="zh-CN" altLang="en-US" dirty="0">
                <a:latin typeface="Agency FB" panose="020B0503020202020204" pitchFamily="34" charset="0"/>
                <a:ea typeface="黑体" panose="02010609060101010101" pitchFamily="49" charset="-122"/>
                <a:sym typeface="Agency FB" panose="020B0503020202020204" pitchFamily="34" charset="0"/>
              </a:rPr>
              <a:t>能效等级</a:t>
            </a:r>
            <a:endParaRPr lang="zh-CN" altLang="en-US" sz="1000" dirty="0">
              <a:latin typeface="Agency FB" panose="020B0503020202020204" pitchFamily="34" charset="0"/>
              <a:ea typeface="黑体" panose="02010609060101010101" pitchFamily="49" charset="-122"/>
              <a:sym typeface="Agency FB" panose="020B0503020202020204" pitchFamily="34" charset="0"/>
            </a:endParaRPr>
          </a:p>
        </p:txBody>
      </p:sp>
      <p:graphicFrame>
        <p:nvGraphicFramePr>
          <p:cNvPr id="4" name="表格 3"/>
          <p:cNvGraphicFramePr/>
          <p:nvPr>
            <p:custDataLst>
              <p:tags r:id="rId2"/>
            </p:custDataLst>
          </p:nvPr>
        </p:nvGraphicFramePr>
        <p:xfrm>
          <a:off x="1657985" y="1891030"/>
          <a:ext cx="4926330" cy="1092200"/>
        </p:xfrm>
        <a:graphic>
          <a:graphicData uri="http://schemas.openxmlformats.org/drawingml/2006/table">
            <a:tbl>
              <a:tblPr firstRow="1" firstCol="1">
                <a:tableStyleId>{5940675A-B579-460E-94D1-54222C63F5DA}</a:tableStyleId>
              </a:tblPr>
              <a:tblGrid>
                <a:gridCol w="685800"/>
                <a:gridCol w="457200"/>
                <a:gridCol w="457200"/>
                <a:gridCol w="457200"/>
                <a:gridCol w="708025"/>
                <a:gridCol w="720725"/>
                <a:gridCol w="719138"/>
                <a:gridCol w="720725"/>
              </a:tblGrid>
              <a:tr h="266700">
                <a:tc rowSpan="2">
                  <a:txBody>
                    <a:bodyPr/>
                    <a:p>
                      <a:pPr indent="0" algn="ctr">
                        <a:buNone/>
                      </a:pPr>
                      <a:r>
                        <a:rPr lang="zh-CN" altLang="en-US" sz="1200" b="0" dirty="0">
                          <a:latin typeface="Agency FB" panose="020B0503020202020204" pitchFamily="34" charset="0"/>
                          <a:ea typeface="黑体" panose="02010609060101010101" pitchFamily="49" charset="-122"/>
                        </a:rPr>
                        <a:t>能效水平</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gridSpan="3">
                  <a:txBody>
                    <a:bodyPr/>
                    <a:p>
                      <a:pPr indent="0" algn="ctr">
                        <a:buNone/>
                      </a:pPr>
                      <a:r>
                        <a:rPr lang="zh-CN" altLang="en-US" sz="1200" b="0" dirty="0">
                          <a:latin typeface="Agency FB" panose="020B0503020202020204" pitchFamily="34" charset="0"/>
                          <a:ea typeface="黑体" panose="02010609060101010101" pitchFamily="49" charset="-122"/>
                        </a:rPr>
                        <a:t>能效等级</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zh-CN" altLang="en-US" sz="1200" b="0" dirty="0">
                          <a:latin typeface="Agency FB" panose="020B0503020202020204" pitchFamily="34" charset="0"/>
                          <a:ea typeface="黑体" panose="02010609060101010101" pitchFamily="49" charset="-122"/>
                        </a:rPr>
                        <a:t>能效限定值</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rowSpan="2">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目标能效限定值</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rowSpan="2">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节能评价值</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rowSpan="2">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领跑者指标</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r>
              <a:tr h="2286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zh-CN" altLang="en-US" sz="1200" b="0" dirty="0">
                          <a:latin typeface="Agency FB" panose="020B0503020202020204" pitchFamily="34" charset="0"/>
                          <a:ea typeface="黑体" panose="02010609060101010101" pitchFamily="49" charset="-122"/>
                        </a:rPr>
                        <a:t>1级</a:t>
                      </a:r>
                      <a:endParaRPr lang="zh-CN" altLang="en-US" sz="1200" b="0" dirty="0">
                        <a:latin typeface="Agency FB" panose="020B0503020202020204" pitchFamily="34" charset="0"/>
                        <a:ea typeface="黑体" panose="02010609060101010101" pitchFamily="49" charset="-122"/>
                      </a:endParaRPr>
                    </a:p>
                  </a:txBody>
                  <a:tcPr marL="17779" marR="17779"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r>
                        <a:rPr lang="zh-CN" altLang="en-US" sz="1200" b="0" dirty="0">
                          <a:latin typeface="Agency FB" panose="020B0503020202020204" pitchFamily="34" charset="0"/>
                          <a:ea typeface="黑体" panose="02010609060101010101" pitchFamily="49" charset="-122"/>
                        </a:rPr>
                        <a:t>2级</a:t>
                      </a:r>
                      <a:endParaRPr lang="zh-CN" altLang="en-US" sz="1200" b="0" dirty="0">
                        <a:latin typeface="Agency FB" panose="020B0503020202020204" pitchFamily="34" charset="0"/>
                        <a:ea typeface="黑体" panose="02010609060101010101" pitchFamily="49" charset="-122"/>
                      </a:endParaRPr>
                    </a:p>
                  </a:txBody>
                  <a:tcPr marL="17779" marR="17779"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r>
                        <a:rPr lang="zh-CN" altLang="en-US" sz="1200" b="0" dirty="0">
                          <a:latin typeface="Agency FB" panose="020B0503020202020204" pitchFamily="34" charset="0"/>
                          <a:ea typeface="黑体" panose="02010609060101010101" pitchFamily="49" charset="-122"/>
                        </a:rPr>
                        <a:t>3极</a:t>
                      </a:r>
                      <a:endParaRPr lang="zh-CN" altLang="en-US" sz="1200" b="0" dirty="0">
                        <a:latin typeface="Agency FB" panose="020B0503020202020204" pitchFamily="34" charset="0"/>
                        <a:ea typeface="黑体" panose="02010609060101010101" pitchFamily="49" charset="-122"/>
                      </a:endParaRPr>
                    </a:p>
                  </a:txBody>
                  <a:tcPr marL="17779" marR="17779"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0">
                <a:tc>
                  <a:txBody>
                    <a:bodyPr/>
                    <a:p>
                      <a:pPr indent="0" algn="ctr">
                        <a:buNone/>
                      </a:pPr>
                      <a:r>
                        <a:rPr lang="zh-CN" altLang="en-US" sz="1200" b="0" dirty="0">
                          <a:latin typeface="Agency FB" panose="020B0503020202020204" pitchFamily="34" charset="0"/>
                          <a:ea typeface="黑体" panose="02010609060101010101" pitchFamily="49" charset="-122"/>
                        </a:rPr>
                        <a:t>水平3</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a:txBody>
                    <a:bodyPr/>
                    <a:p>
                      <a:pPr indent="0" algn="ctr">
                        <a:buNone/>
                      </a:pPr>
                      <a:r>
                        <a:rPr lang="zh-CN" altLang="en-US" sz="1200" b="0" dirty="0">
                          <a:latin typeface="Agency FB" panose="020B0503020202020204" pitchFamily="34" charset="0"/>
                          <a:ea typeface="黑体" panose="02010609060101010101" pitchFamily="49" charset="-122"/>
                        </a:rPr>
                        <a:t>水平2</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4000">
                <a:tc>
                  <a:txBody>
                    <a:bodyPr/>
                    <a:p>
                      <a:pPr indent="0" algn="ctr">
                        <a:buNone/>
                      </a:pPr>
                      <a:r>
                        <a:rPr lang="zh-CN" altLang="en-US" sz="1200" b="0" dirty="0">
                          <a:latin typeface="Agency FB" panose="020B0503020202020204" pitchFamily="34" charset="0"/>
                          <a:ea typeface="黑体" panose="02010609060101010101" pitchFamily="49" charset="-122"/>
                        </a:rPr>
                        <a:t>水平1</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40000"/>
                        <a:lumOff val="60000"/>
                      </a:schemeClr>
                    </a:solidFill>
                  </a:tcPr>
                </a:tc>
                <a:tc>
                  <a:txBody>
                    <a:bodyPr/>
                    <a:p>
                      <a:pPr indent="0" algn="ctr">
                        <a:buNone/>
                      </a:pPr>
                      <a:r>
                        <a:rPr lang="zh-CN" altLang="en-US" sz="1200" b="0" dirty="0">
                          <a:latin typeface="Agency FB" panose="020B0503020202020204" pitchFamily="34" charset="0"/>
                          <a:ea typeface="黑体" panose="02010609060101010101" pitchFamily="49" charset="-122"/>
                        </a:rPr>
                        <a:t>▲</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latin typeface="Agency FB" panose="020B0503020202020204" pitchFamily="34" charset="0"/>
                          <a:ea typeface="黑体" panose="02010609060101010101" pitchFamily="49" charset="-122"/>
                        </a:rPr>
                        <a:t> </a:t>
                      </a:r>
                      <a:endParaRPr lang="zh-CN" altLang="en-US" sz="1200" b="0" dirty="0">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 </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200" b="0" dirty="0">
                          <a:solidFill>
                            <a:schemeClr val="accent3">
                              <a:lumMod val="60000"/>
                              <a:lumOff val="40000"/>
                            </a:schemeClr>
                          </a:solidFill>
                          <a:latin typeface="Agency FB" panose="020B0503020202020204" pitchFamily="34" charset="0"/>
                          <a:ea typeface="黑体" panose="02010609060101010101" pitchFamily="49" charset="-122"/>
                        </a:rPr>
                        <a:t>▲</a:t>
                      </a:r>
                      <a:endParaRPr lang="zh-CN" altLang="en-US" sz="1200" b="0" dirty="0">
                        <a:solidFill>
                          <a:schemeClr val="accent3">
                            <a:lumMod val="60000"/>
                            <a:lumOff val="40000"/>
                          </a:schemeClr>
                        </a:solidFill>
                        <a:latin typeface="Agency FB" panose="020B0503020202020204" pitchFamily="34" charset="0"/>
                        <a:ea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5553075" y="3067050"/>
            <a:ext cx="1721485" cy="275590"/>
          </a:xfrm>
          <a:prstGeom prst="rect">
            <a:avLst/>
          </a:prstGeom>
          <a:noFill/>
        </p:spPr>
        <p:txBody>
          <a:bodyPr wrap="square" rtlCol="0" anchor="t">
            <a:spAutoFit/>
          </a:bodyPr>
          <a:p>
            <a:pPr algn="l">
              <a:lnSpc>
                <a:spcPct val="100000"/>
              </a:lnSpc>
              <a:buClr>
                <a:schemeClr val="bg2"/>
              </a:buClr>
              <a:buSzPct val="75000"/>
              <a:buFont typeface="Wingdings" panose="05000000000000000000" pitchFamily="2" charset="2"/>
            </a:pPr>
            <a:r>
              <a:rPr lang="zh-CN" altLang="en-US" sz="1200" dirty="0">
                <a:latin typeface="Agency FB" panose="020B0503020202020204" pitchFamily="34" charset="0"/>
                <a:ea typeface="黑体" panose="02010609060101010101" pitchFamily="49" charset="-122"/>
                <a:sym typeface="+mn-ea"/>
              </a:rPr>
              <a:t>指标说明：为可选项</a:t>
            </a:r>
            <a:endParaRPr lang="zh-CN" altLang="en-US" sz="1200" dirty="0">
              <a:latin typeface="Agency FB" panose="020B0503020202020204" pitchFamily="34" charset="0"/>
              <a:ea typeface="黑体" panose="02010609060101010101" pitchFamily="49" charset="-122"/>
              <a:sym typeface="+mn-ea"/>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文本 文本框 4627"/>
          <p:cNvSpPr txBox="1"/>
          <p:nvPr>
            <p:custDataLst>
              <p:tags r:id="rId1"/>
            </p:custDataLst>
          </p:nvPr>
        </p:nvSpPr>
        <p:spPr>
          <a:xfrm>
            <a:off x="395536" y="268288"/>
            <a:ext cx="4541520" cy="783590"/>
          </a:xfrm>
          <a:prstGeom prst="rect">
            <a:avLst/>
          </a:prstGeom>
          <a:noFill/>
        </p:spPr>
        <p:txBody>
          <a:bodyPr wrap="none" rtlCol="0">
            <a:spAutoFit/>
          </a:bodyPr>
          <a:p>
            <a:pPr>
              <a:lnSpc>
                <a:spcPct val="150000"/>
              </a:lnSpc>
            </a:pPr>
            <a:r>
              <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rPr>
              <a:t>永磁同步电动机标准内容</a:t>
            </a:r>
            <a:endParaRPr lang="zh-CN" altLang="en-US" sz="3000" b="1" spc="105" dirty="0" smtClean="0">
              <a:solidFill>
                <a:srgbClr val="02226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 name="矩形 2"/>
          <p:cNvSpPr/>
          <p:nvPr/>
        </p:nvSpPr>
        <p:spPr>
          <a:xfrm>
            <a:off x="959485" y="1052195"/>
            <a:ext cx="5002530" cy="645160"/>
          </a:xfrm>
          <a:prstGeom prst="rect">
            <a:avLst/>
          </a:prstGeom>
        </p:spPr>
        <p:txBody>
          <a:bodyPr wrap="square">
            <a:spAutoFit/>
          </a:bodyPr>
          <a:p>
            <a:pPr algn="l">
              <a:lnSpc>
                <a:spcPct val="200000"/>
              </a:lnSpc>
            </a:pPr>
            <a:r>
              <a:rPr lang="zh-CN" altLang="en-US" sz="1800" dirty="0">
                <a:latin typeface="Agency FB" panose="020B0503020202020204" pitchFamily="34" charset="0"/>
                <a:ea typeface="黑体" panose="02010609060101010101" pitchFamily="49" charset="-122"/>
                <a:sym typeface="Agency FB" panose="020B0503020202020204" pitchFamily="34" charset="0"/>
              </a:rPr>
              <a:t>试验方法：</a:t>
            </a:r>
            <a:endParaRPr lang="zh-CN" altLang="en-US" sz="1800" dirty="0">
              <a:latin typeface="Agency FB" panose="020B0503020202020204" pitchFamily="34" charset="0"/>
              <a:ea typeface="黑体" panose="02010609060101010101" pitchFamily="49" charset="-122"/>
              <a:sym typeface="Agency FB" panose="020B0503020202020204" pitchFamily="34" charset="0"/>
            </a:endParaRPr>
          </a:p>
        </p:txBody>
      </p:sp>
      <p:sp>
        <p:nvSpPr>
          <p:cNvPr id="2" name="文本框 1"/>
          <p:cNvSpPr txBox="1"/>
          <p:nvPr/>
        </p:nvSpPr>
        <p:spPr>
          <a:xfrm>
            <a:off x="1233170" y="1697355"/>
            <a:ext cx="6987540" cy="2861310"/>
          </a:xfrm>
          <a:prstGeom prst="rect">
            <a:avLst/>
          </a:prstGeom>
          <a:noFill/>
          <a:ln w="9525">
            <a:noFill/>
          </a:ln>
        </p:spPr>
        <p:txBody>
          <a:bodyPr wrap="square">
            <a:spAutoFit/>
          </a:bodyPr>
          <a:p>
            <a:pPr indent="0">
              <a:lnSpc>
                <a:spcPct val="150000"/>
              </a:lnSpc>
            </a:pPr>
            <a:r>
              <a:rPr sz="1200" b="0">
                <a:latin typeface="黑体" panose="02010609060101010101" pitchFamily="49" charset="-122"/>
                <a:ea typeface="黑体" panose="02010609060101010101" pitchFamily="49" charset="-122"/>
                <a:cs typeface="黑体" panose="02010609060101010101" pitchFamily="49" charset="-122"/>
              </a:rPr>
              <a:t>GB/T 22669-2008《三相永磁同步电动机试验方法》标准中的第10章规定了异步启动三相永磁同步电动机确定效率的方法和效率试验的方法。</a:t>
            </a:r>
            <a:endParaRPr sz="1200" b="0">
              <a:latin typeface="黑体" panose="02010609060101010101" pitchFamily="49" charset="-122"/>
              <a:ea typeface="黑体" panose="02010609060101010101" pitchFamily="49" charset="-122"/>
              <a:cs typeface="黑体" panose="02010609060101010101" pitchFamily="49" charset="-122"/>
            </a:endParaRPr>
          </a:p>
          <a:p>
            <a:pPr indent="0">
              <a:lnSpc>
                <a:spcPct val="150000"/>
              </a:lnSpc>
            </a:pPr>
            <a:r>
              <a:rPr sz="1200" b="0">
                <a:latin typeface="黑体" panose="02010609060101010101" pitchFamily="49" charset="-122"/>
                <a:ea typeface="黑体" panose="02010609060101010101" pitchFamily="49" charset="-122"/>
                <a:cs typeface="黑体" panose="02010609060101010101" pitchFamily="49" charset="-122"/>
              </a:rPr>
              <a:t>而在GB/T 22670-2008 《变频器供电三相笼型感应电动机试验方法》标准的第10章中规定了变频器供电的三相笼型感应电动机效率的确定方法和试验方法。</a:t>
            </a:r>
            <a:endParaRPr sz="1200" b="0">
              <a:latin typeface="黑体" panose="02010609060101010101" pitchFamily="49" charset="-122"/>
              <a:ea typeface="黑体" panose="02010609060101010101" pitchFamily="49" charset="-122"/>
              <a:cs typeface="黑体" panose="02010609060101010101" pitchFamily="49" charset="-122"/>
            </a:endParaRPr>
          </a:p>
          <a:p>
            <a:pPr indent="0">
              <a:lnSpc>
                <a:spcPct val="150000"/>
              </a:lnSpc>
            </a:pPr>
            <a:endParaRPr sz="1200" b="0">
              <a:latin typeface="黑体" panose="02010609060101010101" pitchFamily="49" charset="-122"/>
              <a:ea typeface="黑体" panose="02010609060101010101" pitchFamily="49" charset="-122"/>
              <a:cs typeface="黑体" panose="02010609060101010101" pitchFamily="49" charset="-122"/>
            </a:endParaRPr>
          </a:p>
          <a:p>
            <a:pPr indent="0">
              <a:lnSpc>
                <a:spcPct val="150000"/>
              </a:lnSpc>
            </a:pPr>
            <a:r>
              <a:rPr sz="1200" b="1" i="1">
                <a:latin typeface="黑体" panose="02010609060101010101" pitchFamily="49" charset="-122"/>
                <a:ea typeface="黑体" panose="02010609060101010101" pitchFamily="49" charset="-122"/>
                <a:cs typeface="黑体" panose="02010609060101010101" pitchFamily="49" charset="-122"/>
              </a:rPr>
              <a:t>所以该标准所规定的三类电机的效率必须依据GB/T 22669-2008和 GB/T 22670-2008标准所规定的方法分别测试。在该标准中规定：“异步起动永磁同步电动机电动机效率应按GB/T 22669-2008三相永磁同步电动机试验方法中10.2.2的B法——测量输入-输出功率的损耗分析法确定”。“电梯用永磁同步电动机、变频驱动永磁同步电动机的效率参照GB/T 22670-2008变频器供电三相笼型感应电动机试验方法中10.2.1 直接法—输入输出法（A法）确定”</a:t>
            </a:r>
            <a:endParaRPr sz="1200" b="1" i="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45          _3"/>
          <p:cNvSpPr txBox="1"/>
          <p:nvPr/>
        </p:nvSpPr>
        <p:spPr>
          <a:xfrm>
            <a:off x="2303748" y="2970342"/>
            <a:ext cx="4644516" cy="430294"/>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altLang="zh-CN" b="0" dirty="0" smtClean="0">
                <a:solidFill>
                  <a:srgbClr val="123E61"/>
                </a:solidFill>
                <a:effectLst/>
                <a:latin typeface="Agency FB" panose="020B0503020202020204" pitchFamily="34" charset="0"/>
                <a:ea typeface="黑体" panose="02010609060101010101" pitchFamily="49" charset="-122"/>
                <a:sym typeface="Agency FB" panose="020B0503020202020204" pitchFamily="34" charset="0"/>
              </a:rPr>
              <a:t>THANK YOU FOR LISTENING</a:t>
            </a:r>
            <a:endParaRPr lang="en-US" altLang="zh-CN" b="0" dirty="0">
              <a:solidFill>
                <a:srgbClr val="123E61"/>
              </a:solidFill>
              <a:effectLst/>
              <a:latin typeface="Agency FB" panose="020B0503020202020204" pitchFamily="34" charset="0"/>
              <a:ea typeface="黑体" panose="02010609060101010101" pitchFamily="49" charset="-122"/>
              <a:sym typeface="Agency FB" panose="020B0503020202020204" pitchFamily="34" charset="0"/>
            </a:endParaRPr>
          </a:p>
        </p:txBody>
      </p:sp>
      <p:sp>
        <p:nvSpPr>
          <p:cNvPr id="31" name="99         _4"/>
          <p:cNvSpPr/>
          <p:nvPr/>
        </p:nvSpPr>
        <p:spPr>
          <a:xfrm>
            <a:off x="1439652" y="1744452"/>
            <a:ext cx="6394370" cy="2158220"/>
          </a:xfrm>
          <a:prstGeom prst="rect">
            <a:avLst/>
          </a:prstGeom>
          <a:noFill/>
        </p:spPr>
        <p:txBody>
          <a:bodyPr wrap="square" rtlCol="0">
            <a:spAutoFit/>
          </a:bodyPr>
          <a:lstStyle/>
          <a:p>
            <a:pPr algn="ctr" fontAlgn="base">
              <a:lnSpc>
                <a:spcPct val="150000"/>
              </a:lnSpc>
              <a:spcBef>
                <a:spcPct val="0"/>
              </a:spcBef>
              <a:spcAft>
                <a:spcPct val="0"/>
              </a:spcAft>
            </a:pPr>
            <a:r>
              <a:rPr lang="zh-CN" altLang="en-US" sz="4800" b="1" spc="300" dirty="0" smtClean="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感谢您的聆听</a:t>
            </a:r>
            <a:endParaRPr lang="en-US" altLang="zh-CN" sz="4800" b="1" spc="300" dirty="0" smtClean="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a:p>
            <a:pPr algn="ctr" fontAlgn="base">
              <a:lnSpc>
                <a:spcPct val="150000"/>
              </a:lnSpc>
              <a:spcBef>
                <a:spcPct val="0"/>
              </a:spcBef>
              <a:spcAft>
                <a:spcPct val="0"/>
              </a:spcAft>
            </a:pPr>
            <a:endParaRPr lang="zh-CN" altLang="en-US" sz="4800" b="1" spc="300" dirty="0">
              <a:ln w="6350">
                <a:noFill/>
              </a:ln>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1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42" presetClass="entr" presetSubtype="0" fill="hold" grpId="0" nodeType="withEffect">
                                  <p:stCondLst>
                                    <p:cond delay="21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screen"/>
          <a:stretch>
            <a:fillRect/>
          </a:stretch>
        </p:blipFill>
        <p:spPr>
          <a:xfrm>
            <a:off x="575556" y="946541"/>
            <a:ext cx="3394663" cy="2376265"/>
          </a:xfrm>
          <a:prstGeom prst="rect">
            <a:avLst/>
          </a:prstGeom>
        </p:spPr>
      </p:pic>
      <p:sp>
        <p:nvSpPr>
          <p:cNvPr id="30" name="Rectangle 4"/>
          <p:cNvSpPr txBox="1">
            <a:spLocks noChangeArrowheads="1"/>
          </p:cNvSpPr>
          <p:nvPr/>
        </p:nvSpPr>
        <p:spPr bwMode="auto">
          <a:xfrm>
            <a:off x="1689102" y="1589705"/>
            <a:ext cx="1423465" cy="115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lnSpc>
                <a:spcPct val="150000"/>
              </a:lnSpc>
            </a:pPr>
            <a:r>
              <a:rPr lang="en-US" altLang="zh-CN" sz="8000" b="0" spc="300" dirty="0" smtClean="0">
                <a:solidFill>
                  <a:srgbClr val="F5F5F6"/>
                </a:solidFill>
                <a:latin typeface="Agency FB" panose="020B0503020202020204" pitchFamily="34" charset="0"/>
                <a:ea typeface="黑体" panose="02010609060101010101" pitchFamily="49" charset="-122"/>
                <a:cs typeface="+mn-ea"/>
                <a:sym typeface="Agency FB" panose="020B0503020202020204" pitchFamily="34" charset="0"/>
              </a:rPr>
              <a:t>01</a:t>
            </a:r>
            <a:endParaRPr lang="zh-CN" altLang="en-US" sz="7200" b="0" dirty="0">
              <a:solidFill>
                <a:srgbClr val="F5F5F6"/>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1" name="矩形 30"/>
          <p:cNvSpPr/>
          <p:nvPr/>
        </p:nvSpPr>
        <p:spPr>
          <a:xfrm>
            <a:off x="4002511" y="1576597"/>
            <a:ext cx="3427541" cy="807850"/>
          </a:xfrm>
          <a:prstGeom prst="rect">
            <a:avLst/>
          </a:prstGeom>
        </p:spPr>
        <p:txBody>
          <a:bodyPr wrap="none">
            <a:spAutoFit/>
          </a:bodyPr>
          <a:lstStyle/>
          <a:p>
            <a:pPr>
              <a:lnSpc>
                <a:spcPct val="150000"/>
              </a:lnSpc>
            </a:pPr>
            <a:r>
              <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rPr>
              <a:t>节能标准化体系</a:t>
            </a:r>
            <a:endParaRPr lang="zh-CN" altLang="en-US" sz="3600" b="1" dirty="0">
              <a:solidFill>
                <a:schemeClr val="accent2"/>
              </a:solidFill>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33" name="TextBox 64"/>
          <p:cNvSpPr txBox="1"/>
          <p:nvPr/>
        </p:nvSpPr>
        <p:spPr>
          <a:xfrm>
            <a:off x="4412007" y="2236525"/>
            <a:ext cx="2828018" cy="373179"/>
          </a:xfrm>
          <a:prstGeom prst="rect">
            <a:avLst/>
          </a:prstGeom>
          <a:noFill/>
        </p:spPr>
        <p:txBody>
          <a:bodyPr wrap="none" rtlCol="0">
            <a:spAutoFit/>
          </a:bodyPr>
          <a:lstStyle/>
          <a:p>
            <a:pPr algn="ctr">
              <a:lnSpc>
                <a:spcPct val="150000"/>
              </a:lnSpc>
            </a:pPr>
            <a:r>
              <a:rPr lang="en-US" altLang="zh-CN" sz="14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rPr>
              <a:t>Energy Saving &amp; Conservation Standardization </a:t>
            </a:r>
            <a:endParaRPr lang="en-US" altLang="zh-CN" sz="1400" dirty="0" smtClean="0">
              <a:solidFill>
                <a:srgbClr val="123E61"/>
              </a:solidFill>
              <a:latin typeface="Agency FB" panose="020B0503020202020204" pitchFamily="34" charset="0"/>
              <a:ea typeface="黑体" panose="02010609060101010101" pitchFamily="49"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00"/>
                                        <p:tgtEl>
                                          <p:spTgt spid="30"/>
                                        </p:tgtEl>
                                      </p:cBhvr>
                                    </p:animEffect>
                                  </p:childTnLst>
                                </p:cTn>
                              </p:par>
                              <p:par>
                                <p:cTn id="8" presetID="41" presetClass="entr" presetSubtype="0" fill="hold" grpId="0" nodeType="withEffect">
                                  <p:stCondLst>
                                    <p:cond delay="3000"/>
                                  </p:stCondLst>
                                  <p:iterate type="lt">
                                    <p:tmPct val="10000"/>
                                  </p:iterate>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1"/>
                                        </p:tgtEl>
                                        <p:attrNameLst>
                                          <p:attrName>ppt_y</p:attrName>
                                        </p:attrNameLst>
                                      </p:cBhvr>
                                      <p:tavLst>
                                        <p:tav tm="0">
                                          <p:val>
                                            <p:strVal val="#ppt_y"/>
                                          </p:val>
                                        </p:tav>
                                        <p:tav tm="100000">
                                          <p:val>
                                            <p:strVal val="#ppt_y"/>
                                          </p:val>
                                        </p:tav>
                                      </p:tavLst>
                                    </p:anim>
                                    <p:anim calcmode="lin" valueType="num">
                                      <p:cBhvr>
                                        <p:cTn id="1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1"/>
                                        </p:tgtEl>
                                      </p:cBhvr>
                                    </p:animEffec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9"/>
          <p:cNvSpPr txBox="1"/>
          <p:nvPr/>
        </p:nvSpPr>
        <p:spPr>
          <a:xfrm>
            <a:off x="1002792" y="266623"/>
            <a:ext cx="3151574" cy="409720"/>
          </a:xfrm>
          <a:prstGeom prst="rect">
            <a:avLst/>
          </a:prstGeom>
          <a:noFill/>
        </p:spPr>
        <p:txBody>
          <a:bodyPr wrap="square" lIns="51428" tIns="25714" rIns="51428" bIns="25714" rtlCol="0">
            <a:spAutoFit/>
          </a:bodyPr>
          <a:lstStyle/>
          <a:p>
            <a:pPr marL="0" lvl="1">
              <a:lnSpc>
                <a:spcPct val="150000"/>
              </a:lnSpc>
            </a:pPr>
            <a:r>
              <a:rPr lang="zh-CN" altLang="en-US" b="1" dirty="0" smtClean="0">
                <a:solidFill>
                  <a:schemeClr val="accent2"/>
                </a:solidFill>
                <a:latin typeface="Agency FB" panose="020B0503020202020204" pitchFamily="34" charset="0"/>
                <a:ea typeface="黑体" panose="02010609060101010101" pitchFamily="49" charset="-122"/>
                <a:sym typeface="Agency FB" panose="020B0503020202020204" pitchFamily="34" charset="0"/>
              </a:rPr>
              <a:t>为什么做节能标准化体系建设</a:t>
            </a:r>
            <a:endParaRPr lang="zh-CN" altLang="en-US" b="1" dirty="0">
              <a:solidFill>
                <a:schemeClr val="accent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6" name="TextBox 11"/>
          <p:cNvSpPr txBox="1"/>
          <p:nvPr/>
        </p:nvSpPr>
        <p:spPr>
          <a:xfrm>
            <a:off x="495163" y="253627"/>
            <a:ext cx="250929" cy="360112"/>
          </a:xfrm>
          <a:prstGeom prst="rect">
            <a:avLst/>
          </a:prstGeom>
          <a:noFill/>
        </p:spPr>
        <p:txBody>
          <a:bodyPr wrap="none" anchor="ctr">
            <a:noAutofit/>
          </a:bodyPr>
          <a:lstStyle/>
          <a:p>
            <a:pPr algn="ctr">
              <a:lnSpc>
                <a:spcPct val="150000"/>
              </a:lnSpc>
            </a:pPr>
            <a:r>
              <a:rPr lang="en-US" altLang="zh-CN" dirty="0">
                <a:solidFill>
                  <a:schemeClr val="bg1"/>
                </a:solidFill>
                <a:latin typeface="Agency FB" panose="020B0503020202020204" pitchFamily="34" charset="0"/>
                <a:ea typeface="黑体" panose="02010609060101010101" pitchFamily="49" charset="-122"/>
                <a:sym typeface="Agency FB" panose="020B0503020202020204" pitchFamily="34" charset="0"/>
              </a:rPr>
              <a:t>01</a:t>
            </a:r>
            <a:endParaRPr lang="en-US" altLang="zh-CN" dirty="0">
              <a:solidFill>
                <a:schemeClr val="bg1"/>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7" name="TextBox 73"/>
          <p:cNvSpPr txBox="1"/>
          <p:nvPr/>
        </p:nvSpPr>
        <p:spPr>
          <a:xfrm>
            <a:off x="3635896" y="1197276"/>
            <a:ext cx="4837727" cy="2310761"/>
          </a:xfrm>
          <a:prstGeom prst="roundRect">
            <a:avLst>
              <a:gd name="adj" fmla="val 0"/>
            </a:avLst>
          </a:prstGeom>
          <a:noFill/>
        </p:spPr>
        <p:txBody>
          <a:bodyPr wrap="square" rtlCol="0">
            <a:spAutoFit/>
          </a:bodyPr>
          <a:lstStyle/>
          <a:p>
            <a:pPr>
              <a:lnSpc>
                <a:spcPct val="150000"/>
              </a:lnSpc>
            </a:pP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2016</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年</a:t>
            </a: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9</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月，习总书记为第</a:t>
            </a: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39</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届</a:t>
            </a: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ISO</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大会发来贺信，指出，伴随着经济全球化发展，标准化在便利经贸往来、支撑产业发展、促进科技进步、规范社会治理中的作用日益凸显。标准已成为世界“通用语言”。世界需要标准协同发展，标准促进世界互联互通。</a:t>
            </a:r>
            <a:endParaRPr lang="zh-CN" altLang="en-US" sz="1400" dirty="0">
              <a:latin typeface="Agency FB" panose="020B0503020202020204" pitchFamily="34" charset="0"/>
              <a:ea typeface="黑体" panose="02010609060101010101" pitchFamily="49" charset="-122"/>
              <a:cs typeface="+mn-ea"/>
              <a:sym typeface="Agency FB" panose="020B0503020202020204" pitchFamily="34" charset="0"/>
            </a:endParaRPr>
          </a:p>
          <a:p>
            <a:pPr>
              <a:lnSpc>
                <a:spcPct val="150000"/>
              </a:lnSpc>
            </a:pP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表态：中国将积极实施标准化战略，以标准助力创新发展、协调发展、绿色发展、开放发展、共享发展。</a:t>
            </a:r>
            <a:endParaRPr lang="zh-CN" altLang="en-US" sz="1400" dirty="0">
              <a:latin typeface="Agency FB" panose="020B0503020202020204" pitchFamily="34" charset="0"/>
              <a:ea typeface="黑体" panose="02010609060101010101" pitchFamily="49" charset="-122"/>
              <a:cs typeface="+mn-ea"/>
              <a:sym typeface="Agency FB" panose="020B0503020202020204" pitchFamily="34" charset="0"/>
            </a:endParaRPr>
          </a:p>
        </p:txBody>
      </p:sp>
      <p:pic>
        <p:nvPicPr>
          <p:cNvPr id="58" name="Picture 2" descr="C:\Users\Administrator\Desktop\u=488576420,3830810831&amp;fm=21&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7583" y="1564432"/>
            <a:ext cx="2562557" cy="162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9"/>
          <p:cNvSpPr txBox="1"/>
          <p:nvPr/>
        </p:nvSpPr>
        <p:spPr>
          <a:xfrm>
            <a:off x="1002792" y="266623"/>
            <a:ext cx="3151574" cy="409720"/>
          </a:xfrm>
          <a:prstGeom prst="rect">
            <a:avLst/>
          </a:prstGeom>
          <a:noFill/>
        </p:spPr>
        <p:txBody>
          <a:bodyPr wrap="square" lIns="51428" tIns="25714" rIns="51428" bIns="25714" rtlCol="0">
            <a:spAutoFit/>
          </a:bodyPr>
          <a:lstStyle/>
          <a:p>
            <a:pPr marL="0" lvl="1">
              <a:lnSpc>
                <a:spcPct val="150000"/>
              </a:lnSpc>
            </a:pPr>
            <a:r>
              <a:rPr lang="zh-CN" altLang="en-US" b="1" dirty="0" smtClean="0">
                <a:solidFill>
                  <a:schemeClr val="accent2"/>
                </a:solidFill>
                <a:latin typeface="Agency FB" panose="020B0503020202020204" pitchFamily="34" charset="0"/>
                <a:ea typeface="黑体" panose="02010609060101010101" pitchFamily="49" charset="-122"/>
                <a:sym typeface="Agency FB" panose="020B0503020202020204" pitchFamily="34" charset="0"/>
              </a:rPr>
              <a:t>为什么做节能标准化体系建设</a:t>
            </a:r>
            <a:endParaRPr lang="zh-CN" altLang="en-US" b="1" dirty="0">
              <a:solidFill>
                <a:schemeClr val="accent2"/>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6" name="TextBox 11"/>
          <p:cNvSpPr txBox="1"/>
          <p:nvPr/>
        </p:nvSpPr>
        <p:spPr>
          <a:xfrm>
            <a:off x="495163" y="253627"/>
            <a:ext cx="250929" cy="360112"/>
          </a:xfrm>
          <a:prstGeom prst="rect">
            <a:avLst/>
          </a:prstGeom>
          <a:noFill/>
        </p:spPr>
        <p:txBody>
          <a:bodyPr wrap="none" anchor="ctr">
            <a:noAutofit/>
          </a:bodyPr>
          <a:lstStyle/>
          <a:p>
            <a:pPr algn="ctr">
              <a:lnSpc>
                <a:spcPct val="150000"/>
              </a:lnSpc>
            </a:pPr>
            <a:r>
              <a:rPr lang="en-US" altLang="zh-CN" dirty="0">
                <a:solidFill>
                  <a:schemeClr val="bg1"/>
                </a:solidFill>
                <a:latin typeface="Agency FB" panose="020B0503020202020204" pitchFamily="34" charset="0"/>
                <a:ea typeface="黑体" panose="02010609060101010101" pitchFamily="49" charset="-122"/>
                <a:sym typeface="Agency FB" panose="020B0503020202020204" pitchFamily="34" charset="0"/>
              </a:rPr>
              <a:t>01</a:t>
            </a:r>
            <a:endParaRPr lang="en-US" altLang="zh-CN" dirty="0">
              <a:solidFill>
                <a:schemeClr val="bg1"/>
              </a:solidFill>
              <a:latin typeface="Agency FB" panose="020B0503020202020204" pitchFamily="34" charset="0"/>
              <a:ea typeface="黑体" panose="02010609060101010101" pitchFamily="49" charset="-122"/>
              <a:sym typeface="Agency FB" panose="020B0503020202020204" pitchFamily="34" charset="0"/>
            </a:endParaRPr>
          </a:p>
        </p:txBody>
      </p:sp>
      <p:pic>
        <p:nvPicPr>
          <p:cNvPr id="59" name="图片 58" descr="李克强总理在2016第39届ISO大会上发表讲话.jpg"/>
          <p:cNvPicPr>
            <a:picLocks noChangeAspect="1"/>
          </p:cNvPicPr>
          <p:nvPr/>
        </p:nvPicPr>
        <p:blipFill>
          <a:blip r:embed="rId1" cstate="print"/>
          <a:stretch>
            <a:fillRect/>
          </a:stretch>
        </p:blipFill>
        <p:spPr>
          <a:xfrm>
            <a:off x="6192180" y="916360"/>
            <a:ext cx="1872208" cy="2369884"/>
          </a:xfrm>
          <a:prstGeom prst="rect">
            <a:avLst/>
          </a:prstGeom>
        </p:spPr>
      </p:pic>
      <p:sp>
        <p:nvSpPr>
          <p:cNvPr id="60" name="TextBox 73"/>
          <p:cNvSpPr txBox="1"/>
          <p:nvPr/>
        </p:nvSpPr>
        <p:spPr>
          <a:xfrm>
            <a:off x="751691" y="916360"/>
            <a:ext cx="5040560" cy="2310761"/>
          </a:xfrm>
          <a:prstGeom prst="roundRect">
            <a:avLst>
              <a:gd name="adj" fmla="val 0"/>
            </a:avLst>
          </a:prstGeom>
          <a:noFill/>
        </p:spPr>
        <p:txBody>
          <a:bodyPr wrap="square" rtlCol="0">
            <a:spAutoFit/>
          </a:bodyPr>
          <a:lstStyle/>
          <a:p>
            <a:pPr>
              <a:lnSpc>
                <a:spcPct val="150000"/>
              </a:lnSpc>
            </a:pP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李克强总理出席第</a:t>
            </a: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39</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届</a:t>
            </a:r>
            <a:r>
              <a:rPr lang="en-US" altLang="zh-CN" sz="1400" dirty="0">
                <a:latin typeface="Agency FB" panose="020B0503020202020204" pitchFamily="34" charset="0"/>
                <a:ea typeface="黑体" panose="02010609060101010101" pitchFamily="49" charset="-122"/>
                <a:cs typeface="+mn-ea"/>
                <a:sym typeface="Agency FB" panose="020B0503020202020204" pitchFamily="34" charset="0"/>
              </a:rPr>
              <a:t>ISO</a:t>
            </a:r>
            <a:r>
              <a:rPr lang="zh-CN" altLang="en-US" sz="1400" dirty="0">
                <a:latin typeface="Agency FB" panose="020B0503020202020204" pitchFamily="34" charset="0"/>
                <a:ea typeface="黑体" panose="02010609060101010101" pitchFamily="49" charset="-122"/>
                <a:cs typeface="+mn-ea"/>
                <a:sym typeface="Agency FB" panose="020B0503020202020204" pitchFamily="34" charset="0"/>
              </a:rPr>
              <a:t>大会并发表致辞。李克强说，标准化水平的高低，反映了一个国家产业核心竞争力乃至综合实力的强弱。当前，世界经济复苏艰难，中国经济正处在转型升级的关键期，需要把标准化放在更加突出的位置，依靠标准硬约束淘汰落后产能，为新动能发展释放更多资源和空间。以标准全面提升推动产业升级，形成新的竞争优势，促进经济中高速增长、迈向中高端水平。</a:t>
            </a:r>
            <a:endParaRPr lang="zh-CN" altLang="en-US" sz="1400" dirty="0">
              <a:latin typeface="Agency FB" panose="020B0503020202020204" pitchFamily="34" charset="0"/>
              <a:ea typeface="黑体" panose="02010609060101010101" pitchFamily="49" charset="-122"/>
              <a:cs typeface="+mn-ea"/>
              <a:sym typeface="Agency FB" panose="020B0503020202020204" pitchFamily="34" charset="0"/>
            </a:endParaRPr>
          </a:p>
        </p:txBody>
      </p:sp>
      <p:sp>
        <p:nvSpPr>
          <p:cNvPr id="61" name="TextBox 73"/>
          <p:cNvSpPr txBox="1"/>
          <p:nvPr/>
        </p:nvSpPr>
        <p:spPr>
          <a:xfrm>
            <a:off x="1259632" y="3904692"/>
            <a:ext cx="6189487" cy="885755"/>
          </a:xfrm>
          <a:prstGeom prst="roundRect">
            <a:avLst>
              <a:gd name="adj" fmla="val 0"/>
            </a:avLst>
          </a:prstGeom>
          <a:noFill/>
        </p:spPr>
        <p:txBody>
          <a:bodyPr wrap="square" rtlCol="0">
            <a:spAutoFit/>
          </a:bodyPr>
          <a:lstStyle/>
          <a:p>
            <a:pPr>
              <a:lnSpc>
                <a:spcPct val="150000"/>
              </a:lnSpc>
            </a:pPr>
            <a:r>
              <a:rPr lang="en-US" altLang="zh-CN" sz="1200" dirty="0">
                <a:latin typeface="Agency FB" panose="020B0503020202020204" pitchFamily="34" charset="0"/>
                <a:ea typeface="黑体" panose="02010609060101010101" pitchFamily="49" charset="-122"/>
                <a:cs typeface="+mn-ea"/>
                <a:sym typeface="Agency FB" panose="020B0503020202020204" pitchFamily="34" charset="0"/>
              </a:rPr>
              <a:t>2014</a:t>
            </a:r>
            <a:r>
              <a:rPr lang="zh-CN" altLang="en-US" sz="1200" dirty="0">
                <a:latin typeface="Agency FB" panose="020B0503020202020204" pitchFamily="34" charset="0"/>
                <a:ea typeface="黑体" panose="02010609060101010101" pitchFamily="49" charset="-122"/>
                <a:cs typeface="+mn-ea"/>
                <a:sym typeface="Agency FB" panose="020B0503020202020204" pitchFamily="34" charset="0"/>
              </a:rPr>
              <a:t>年</a:t>
            </a:r>
            <a:r>
              <a:rPr lang="en-US" altLang="zh-CN" sz="1200" dirty="0">
                <a:latin typeface="Agency FB" panose="020B0503020202020204" pitchFamily="34" charset="0"/>
                <a:ea typeface="黑体" panose="02010609060101010101" pitchFamily="49" charset="-122"/>
                <a:cs typeface="+mn-ea"/>
                <a:sym typeface="Agency FB" panose="020B0503020202020204" pitchFamily="34" charset="0"/>
              </a:rPr>
              <a:t>6</a:t>
            </a:r>
            <a:r>
              <a:rPr lang="zh-CN" altLang="en-US" sz="1200" dirty="0">
                <a:latin typeface="Agency FB" panose="020B0503020202020204" pitchFamily="34" charset="0"/>
                <a:ea typeface="黑体" panose="02010609060101010101" pitchFamily="49" charset="-122"/>
                <a:cs typeface="+mn-ea"/>
                <a:sym typeface="Agency FB" panose="020B0503020202020204" pitchFamily="34" charset="0"/>
              </a:rPr>
              <a:t>月，中央财经领导小组第六次会议研究我国能源安全战略，习总书记强调要积极推动我国能源生产和消费革命，明确要求“抓紧修订一批能效标准，只要是落后的都要加快修订，定期更新并真正执行。”</a:t>
            </a:r>
            <a:endParaRPr lang="zh-CN" altLang="en-US" sz="1200" dirty="0">
              <a:latin typeface="Agency FB" panose="020B0503020202020204" pitchFamily="34" charset="0"/>
              <a:ea typeface="黑体" panose="02010609060101010101" pitchFamily="49"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2719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9552" y="718453"/>
            <a:ext cx="7683314" cy="3474271"/>
            <a:chOff x="669926" y="1664176"/>
            <a:chExt cx="10244419" cy="4092843"/>
          </a:xfrm>
        </p:grpSpPr>
        <p:grpSp>
          <p:nvGrpSpPr>
            <p:cNvPr id="19" name="ïšļîḓe"/>
            <p:cNvGrpSpPr/>
            <p:nvPr/>
          </p:nvGrpSpPr>
          <p:grpSpPr>
            <a:xfrm>
              <a:off x="2753691" y="1664176"/>
              <a:ext cx="6684619" cy="4092843"/>
              <a:chOff x="2753691" y="1664176"/>
              <a:chExt cx="6684619" cy="4092843"/>
            </a:xfrm>
          </p:grpSpPr>
          <p:sp>
            <p:nvSpPr>
              <p:cNvPr id="39" name="ís1iḍê"/>
              <p:cNvSpPr/>
              <p:nvPr/>
            </p:nvSpPr>
            <p:spPr bwMode="auto">
              <a:xfrm>
                <a:off x="4224164" y="1664176"/>
                <a:ext cx="5214146" cy="1367880"/>
              </a:xfrm>
              <a:custGeom>
                <a:avLst/>
                <a:gdLst>
                  <a:gd name="T0" fmla="*/ 2650 w 2897"/>
                  <a:gd name="T1" fmla="*/ 0 h 760"/>
                  <a:gd name="T2" fmla="*/ 0 w 2897"/>
                  <a:gd name="T3" fmla="*/ 0 h 760"/>
                  <a:gd name="T4" fmla="*/ 246 w 2897"/>
                  <a:gd name="T5" fmla="*/ 391 h 760"/>
                  <a:gd name="T6" fmla="*/ 0 w 2897"/>
                  <a:gd name="T7" fmla="*/ 760 h 760"/>
                  <a:gd name="T8" fmla="*/ 2650 w 2897"/>
                  <a:gd name="T9" fmla="*/ 760 h 760"/>
                  <a:gd name="T10" fmla="*/ 2897 w 2897"/>
                  <a:gd name="T11" fmla="*/ 391 h 760"/>
                  <a:gd name="T12" fmla="*/ 2650 w 2897"/>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2897" h="760">
                    <a:moveTo>
                      <a:pt x="2650" y="0"/>
                    </a:moveTo>
                    <a:lnTo>
                      <a:pt x="0" y="0"/>
                    </a:lnTo>
                    <a:lnTo>
                      <a:pt x="246" y="391"/>
                    </a:lnTo>
                    <a:lnTo>
                      <a:pt x="0" y="760"/>
                    </a:lnTo>
                    <a:lnTo>
                      <a:pt x="2650" y="760"/>
                    </a:lnTo>
                    <a:lnTo>
                      <a:pt x="2897" y="391"/>
                    </a:lnTo>
                    <a:lnTo>
                      <a:pt x="2650" y="0"/>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a:lnSpc>
                    <a:spcPct val="150000"/>
                  </a:lnSpc>
                </a:pPr>
                <a:endParaRPr lang="en-US">
                  <a:latin typeface="Agency FB" panose="020B0503020202020204" pitchFamily="34" charset="0"/>
                  <a:ea typeface="黑体" panose="02010609060101010101" pitchFamily="49" charset="-122"/>
                  <a:sym typeface="Agency FB" panose="020B0503020202020204" pitchFamily="34" charset="0"/>
                </a:endParaRPr>
              </a:p>
            </p:txBody>
          </p:sp>
          <p:sp>
            <p:nvSpPr>
              <p:cNvPr id="40" name="îsľiḑé"/>
              <p:cNvSpPr/>
              <p:nvPr/>
            </p:nvSpPr>
            <p:spPr bwMode="auto">
              <a:xfrm>
                <a:off x="4224164" y="1664176"/>
                <a:ext cx="5214146" cy="1367880"/>
              </a:xfrm>
              <a:custGeom>
                <a:avLst/>
                <a:gdLst>
                  <a:gd name="T0" fmla="*/ 2650 w 2897"/>
                  <a:gd name="T1" fmla="*/ 0 h 760"/>
                  <a:gd name="T2" fmla="*/ 0 w 2897"/>
                  <a:gd name="T3" fmla="*/ 0 h 760"/>
                  <a:gd name="T4" fmla="*/ 246 w 2897"/>
                  <a:gd name="T5" fmla="*/ 391 h 760"/>
                  <a:gd name="T6" fmla="*/ 0 w 2897"/>
                  <a:gd name="T7" fmla="*/ 760 h 760"/>
                  <a:gd name="T8" fmla="*/ 2650 w 2897"/>
                  <a:gd name="T9" fmla="*/ 760 h 760"/>
                  <a:gd name="T10" fmla="*/ 2897 w 2897"/>
                  <a:gd name="T11" fmla="*/ 391 h 760"/>
                  <a:gd name="T12" fmla="*/ 2650 w 2897"/>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2897" h="760">
                    <a:moveTo>
                      <a:pt x="2650" y="0"/>
                    </a:moveTo>
                    <a:lnTo>
                      <a:pt x="0" y="0"/>
                    </a:lnTo>
                    <a:lnTo>
                      <a:pt x="246" y="391"/>
                    </a:lnTo>
                    <a:lnTo>
                      <a:pt x="0" y="760"/>
                    </a:lnTo>
                    <a:lnTo>
                      <a:pt x="2650" y="760"/>
                    </a:lnTo>
                    <a:lnTo>
                      <a:pt x="2897" y="391"/>
                    </a:lnTo>
                    <a:lnTo>
                      <a:pt x="26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a:lnSpc>
                    <a:spcPct val="150000"/>
                  </a:lnSpc>
                </a:pPr>
                <a:endParaRPr lang="en-US">
                  <a:latin typeface="Agency FB" panose="020B0503020202020204" pitchFamily="34" charset="0"/>
                  <a:ea typeface="黑体" panose="02010609060101010101" pitchFamily="49" charset="-122"/>
                  <a:sym typeface="Agency FB" panose="020B0503020202020204" pitchFamily="34" charset="0"/>
                </a:endParaRPr>
              </a:p>
            </p:txBody>
          </p:sp>
          <p:sp>
            <p:nvSpPr>
              <p:cNvPr id="41" name="îšlíḑè"/>
              <p:cNvSpPr/>
              <p:nvPr/>
            </p:nvSpPr>
            <p:spPr bwMode="auto">
              <a:xfrm>
                <a:off x="2753691" y="3032057"/>
                <a:ext cx="5214146" cy="1362481"/>
              </a:xfrm>
              <a:custGeom>
                <a:avLst/>
                <a:gdLst>
                  <a:gd name="T0" fmla="*/ 246 w 2897"/>
                  <a:gd name="T1" fmla="*/ 0 h 757"/>
                  <a:gd name="T2" fmla="*/ 2897 w 2897"/>
                  <a:gd name="T3" fmla="*/ 0 h 757"/>
                  <a:gd name="T4" fmla="*/ 2651 w 2897"/>
                  <a:gd name="T5" fmla="*/ 388 h 757"/>
                  <a:gd name="T6" fmla="*/ 2897 w 2897"/>
                  <a:gd name="T7" fmla="*/ 757 h 757"/>
                  <a:gd name="T8" fmla="*/ 246 w 2897"/>
                  <a:gd name="T9" fmla="*/ 757 h 757"/>
                  <a:gd name="T10" fmla="*/ 0 w 2897"/>
                  <a:gd name="T11" fmla="*/ 388 h 757"/>
                  <a:gd name="T12" fmla="*/ 246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46" y="0"/>
                    </a:moveTo>
                    <a:lnTo>
                      <a:pt x="2897" y="0"/>
                    </a:lnTo>
                    <a:lnTo>
                      <a:pt x="2651" y="388"/>
                    </a:lnTo>
                    <a:lnTo>
                      <a:pt x="2897" y="757"/>
                    </a:lnTo>
                    <a:lnTo>
                      <a:pt x="246" y="757"/>
                    </a:lnTo>
                    <a:lnTo>
                      <a:pt x="0" y="388"/>
                    </a:lnTo>
                    <a:lnTo>
                      <a:pt x="246" y="0"/>
                    </a:lnTo>
                    <a:close/>
                  </a:path>
                </a:pathLst>
              </a:custGeom>
              <a:solidFill>
                <a:schemeClr val="tx2">
                  <a:lumMod val="20000"/>
                  <a:lumOff val="80000"/>
                </a:schemeClr>
              </a:solidFill>
              <a:ln>
                <a:noFill/>
              </a:ln>
            </p:spPr>
            <p:txBody>
              <a:bodyPr vert="horz" wrap="square" lIns="91440" tIns="45720" rIns="91440" bIns="45720" numCol="1" anchor="t" anchorCtr="0" compatLnSpc="1">
                <a:normAutofit/>
              </a:bodyPr>
              <a:lstStyle/>
              <a:p>
                <a:pPr>
                  <a:lnSpc>
                    <a:spcPct val="150000"/>
                  </a:lnSpc>
                </a:pPr>
                <a:endParaRPr lang="en-US">
                  <a:latin typeface="Agency FB" panose="020B0503020202020204" pitchFamily="34" charset="0"/>
                  <a:ea typeface="黑体" panose="02010609060101010101" pitchFamily="49" charset="-122"/>
                  <a:sym typeface="Agency FB" panose="020B0503020202020204" pitchFamily="34" charset="0"/>
                </a:endParaRPr>
              </a:p>
            </p:txBody>
          </p:sp>
          <p:sp>
            <p:nvSpPr>
              <p:cNvPr id="42" name="íšḷíḓê"/>
              <p:cNvSpPr/>
              <p:nvPr/>
            </p:nvSpPr>
            <p:spPr bwMode="auto">
              <a:xfrm>
                <a:off x="4224164" y="4394538"/>
                <a:ext cx="5214146" cy="1362481"/>
              </a:xfrm>
              <a:custGeom>
                <a:avLst/>
                <a:gdLst>
                  <a:gd name="T0" fmla="*/ 2650 w 2897"/>
                  <a:gd name="T1" fmla="*/ 0 h 757"/>
                  <a:gd name="T2" fmla="*/ 0 w 2897"/>
                  <a:gd name="T3" fmla="*/ 0 h 757"/>
                  <a:gd name="T4" fmla="*/ 246 w 2897"/>
                  <a:gd name="T5" fmla="*/ 388 h 757"/>
                  <a:gd name="T6" fmla="*/ 0 w 2897"/>
                  <a:gd name="T7" fmla="*/ 757 h 757"/>
                  <a:gd name="T8" fmla="*/ 2650 w 2897"/>
                  <a:gd name="T9" fmla="*/ 757 h 757"/>
                  <a:gd name="T10" fmla="*/ 2897 w 2897"/>
                  <a:gd name="T11" fmla="*/ 388 h 757"/>
                  <a:gd name="T12" fmla="*/ 2650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650" y="0"/>
                    </a:moveTo>
                    <a:lnTo>
                      <a:pt x="0" y="0"/>
                    </a:lnTo>
                    <a:lnTo>
                      <a:pt x="246" y="388"/>
                    </a:lnTo>
                    <a:lnTo>
                      <a:pt x="0" y="757"/>
                    </a:lnTo>
                    <a:lnTo>
                      <a:pt x="2650" y="757"/>
                    </a:lnTo>
                    <a:lnTo>
                      <a:pt x="2897" y="388"/>
                    </a:lnTo>
                    <a:lnTo>
                      <a:pt x="2650" y="0"/>
                    </a:ln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a:lnSpc>
                    <a:spcPct val="150000"/>
                  </a:lnSpc>
                </a:pPr>
                <a:endParaRPr lang="en-US">
                  <a:latin typeface="Agency FB" panose="020B0503020202020204" pitchFamily="34" charset="0"/>
                  <a:ea typeface="黑体" panose="02010609060101010101" pitchFamily="49" charset="-122"/>
                  <a:sym typeface="Agency FB" panose="020B0503020202020204" pitchFamily="34" charset="0"/>
                </a:endParaRPr>
              </a:p>
            </p:txBody>
          </p:sp>
          <p:sp>
            <p:nvSpPr>
              <p:cNvPr id="43" name="íṣlïḍè"/>
              <p:cNvSpPr/>
              <p:nvPr/>
            </p:nvSpPr>
            <p:spPr bwMode="auto">
              <a:xfrm>
                <a:off x="4224164" y="4394538"/>
                <a:ext cx="5214146" cy="1362481"/>
              </a:xfrm>
              <a:custGeom>
                <a:avLst/>
                <a:gdLst>
                  <a:gd name="T0" fmla="*/ 2650 w 2897"/>
                  <a:gd name="T1" fmla="*/ 0 h 757"/>
                  <a:gd name="T2" fmla="*/ 0 w 2897"/>
                  <a:gd name="T3" fmla="*/ 0 h 757"/>
                  <a:gd name="T4" fmla="*/ 246 w 2897"/>
                  <a:gd name="T5" fmla="*/ 388 h 757"/>
                  <a:gd name="T6" fmla="*/ 0 w 2897"/>
                  <a:gd name="T7" fmla="*/ 757 h 757"/>
                  <a:gd name="T8" fmla="*/ 2650 w 2897"/>
                  <a:gd name="T9" fmla="*/ 757 h 757"/>
                  <a:gd name="T10" fmla="*/ 2897 w 2897"/>
                  <a:gd name="T11" fmla="*/ 388 h 757"/>
                  <a:gd name="T12" fmla="*/ 2650 w 2897"/>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2897" h="757">
                    <a:moveTo>
                      <a:pt x="2650" y="0"/>
                    </a:moveTo>
                    <a:lnTo>
                      <a:pt x="0" y="0"/>
                    </a:lnTo>
                    <a:lnTo>
                      <a:pt x="246" y="388"/>
                    </a:lnTo>
                    <a:lnTo>
                      <a:pt x="0" y="757"/>
                    </a:lnTo>
                    <a:lnTo>
                      <a:pt x="2650" y="757"/>
                    </a:lnTo>
                    <a:lnTo>
                      <a:pt x="2897" y="388"/>
                    </a:lnTo>
                    <a:lnTo>
                      <a:pt x="26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a:lnSpc>
                    <a:spcPct val="150000"/>
                  </a:lnSpc>
                </a:pPr>
                <a:endParaRPr lang="en-US">
                  <a:latin typeface="Agency FB" panose="020B0503020202020204" pitchFamily="34" charset="0"/>
                  <a:ea typeface="黑体" panose="02010609060101010101" pitchFamily="49" charset="-122"/>
                  <a:sym typeface="Agency FB" panose="020B0503020202020204" pitchFamily="34" charset="0"/>
                </a:endParaRPr>
              </a:p>
            </p:txBody>
          </p:sp>
          <p:sp>
            <p:nvSpPr>
              <p:cNvPr id="44" name="ísľïḍê"/>
              <p:cNvSpPr txBox="1"/>
              <p:nvPr/>
            </p:nvSpPr>
            <p:spPr>
              <a:xfrm>
                <a:off x="4834460" y="2103120"/>
                <a:ext cx="677155" cy="489992"/>
              </a:xfrm>
              <a:prstGeom prst="rect">
                <a:avLst/>
              </a:prstGeom>
              <a:noFill/>
              <a:ln w="117475">
                <a:noFill/>
              </a:ln>
            </p:spPr>
            <p:txBody>
              <a:bodyPr wrap="square" lIns="91440" tIns="45720" rIns="91440" bIns="45720" rtlCol="0">
                <a:prstTxWarp prst="textPlain">
                  <a:avLst/>
                </a:prstTxWarp>
                <a:normAutofit fontScale="85000" lnSpcReduction="10000"/>
              </a:bodyPr>
              <a:lstStyle/>
              <a:p>
                <a:pPr>
                  <a:lnSpc>
                    <a:spcPct val="150000"/>
                  </a:lnSpc>
                </a:pPr>
                <a:r>
                  <a:rPr lang="en-US" altLang="zh-CN" spc="100" dirty="0">
                    <a:solidFill>
                      <a:schemeClr val="tx1">
                        <a:lumMod val="50000"/>
                        <a:lumOff val="50000"/>
                      </a:schemeClr>
                    </a:solidFill>
                    <a:latin typeface="Agency FB" panose="020B0503020202020204" pitchFamily="34" charset="0"/>
                    <a:ea typeface="黑体" panose="02010609060101010101" pitchFamily="49" charset="-122"/>
                    <a:sym typeface="Agency FB" panose="020B0503020202020204" pitchFamily="34" charset="0"/>
                  </a:rPr>
                  <a:t>01</a:t>
                </a:r>
                <a:endParaRPr lang="zh-CN" altLang="en-US" spc="100" dirty="0">
                  <a:solidFill>
                    <a:schemeClr val="tx1">
                      <a:lumMod val="50000"/>
                      <a:lumOff val="50000"/>
                    </a:schemeClr>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5" name="iṩľiḑe"/>
              <p:cNvSpPr txBox="1"/>
              <p:nvPr/>
            </p:nvSpPr>
            <p:spPr>
              <a:xfrm>
                <a:off x="6784973" y="3471833"/>
                <a:ext cx="576581" cy="489992"/>
              </a:xfrm>
              <a:prstGeom prst="rect">
                <a:avLst/>
              </a:prstGeom>
              <a:noFill/>
              <a:ln w="117475">
                <a:noFill/>
              </a:ln>
            </p:spPr>
            <p:txBody>
              <a:bodyPr wrap="square" lIns="91440" tIns="45720" rIns="91440" bIns="45720" rtlCol="0">
                <a:prstTxWarp prst="textPlain">
                  <a:avLst/>
                </a:prstTxWarp>
                <a:normAutofit fontScale="85000" lnSpcReduction="10000"/>
              </a:bodyPr>
              <a:lstStyle/>
              <a:p>
                <a:pPr>
                  <a:lnSpc>
                    <a:spcPct val="150000"/>
                  </a:lnSpc>
                </a:pPr>
                <a:r>
                  <a:rPr lang="en-US" altLang="zh-CN" spc="100" dirty="0">
                    <a:solidFill>
                      <a:schemeClr val="accent1"/>
                    </a:solidFill>
                    <a:latin typeface="Agency FB" panose="020B0503020202020204" pitchFamily="34" charset="0"/>
                    <a:ea typeface="黑体" panose="02010609060101010101" pitchFamily="49" charset="-122"/>
                    <a:sym typeface="Agency FB" panose="020B0503020202020204" pitchFamily="34" charset="0"/>
                  </a:rPr>
                  <a:t>02</a:t>
                </a:r>
                <a:endParaRPr lang="zh-CN" altLang="en-US" spc="100" dirty="0">
                  <a:solidFill>
                    <a:schemeClr val="accent1"/>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6" name="îslîḑè"/>
              <p:cNvSpPr txBox="1"/>
              <p:nvPr/>
            </p:nvSpPr>
            <p:spPr>
              <a:xfrm>
                <a:off x="4607834" y="4830782"/>
                <a:ext cx="638071" cy="489992"/>
              </a:xfrm>
              <a:prstGeom prst="rect">
                <a:avLst/>
              </a:prstGeom>
              <a:noFill/>
              <a:ln w="117475">
                <a:noFill/>
              </a:ln>
            </p:spPr>
            <p:txBody>
              <a:bodyPr wrap="square" lIns="91440" tIns="45720" rIns="91440" bIns="45720" rtlCol="0">
                <a:prstTxWarp prst="textPlain">
                  <a:avLst/>
                </a:prstTxWarp>
                <a:normAutofit fontScale="85000" lnSpcReduction="10000"/>
              </a:bodyPr>
              <a:lstStyle/>
              <a:p>
                <a:pPr>
                  <a:lnSpc>
                    <a:spcPct val="150000"/>
                  </a:lnSpc>
                </a:pPr>
                <a:r>
                  <a:rPr lang="en-US" altLang="zh-CN" spc="100" dirty="0">
                    <a:solidFill>
                      <a:schemeClr val="tx1">
                        <a:lumMod val="50000"/>
                        <a:lumOff val="50000"/>
                      </a:schemeClr>
                    </a:solidFill>
                    <a:latin typeface="Agency FB" panose="020B0503020202020204" pitchFamily="34" charset="0"/>
                    <a:ea typeface="黑体" panose="02010609060101010101" pitchFamily="49" charset="-122"/>
                    <a:sym typeface="Agency FB" panose="020B0503020202020204" pitchFamily="34" charset="0"/>
                  </a:rPr>
                  <a:t>03</a:t>
                </a:r>
                <a:endParaRPr lang="zh-CN" altLang="en-US" spc="100" dirty="0">
                  <a:solidFill>
                    <a:schemeClr val="tx1">
                      <a:lumMod val="50000"/>
                      <a:lumOff val="50000"/>
                    </a:schemeClr>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7" name="íṧļïḋê"/>
              <p:cNvSpPr/>
              <p:nvPr/>
            </p:nvSpPr>
            <p:spPr bwMode="auto">
              <a:xfrm>
                <a:off x="3690988" y="2126058"/>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1"/>
              </a:solidFill>
              <a:ln>
                <a:noFill/>
              </a:ln>
            </p:spPr>
            <p:txBody>
              <a:bodyPr/>
              <a:lstStyle/>
              <a:p>
                <a:pPr>
                  <a:lnSpc>
                    <a:spcPct val="150000"/>
                  </a:lnSpc>
                </a:pPr>
                <a:endParaRPr lang="zh-CN" altLang="en-US">
                  <a:latin typeface="Agency FB" panose="020B0503020202020204" pitchFamily="34" charset="0"/>
                  <a:ea typeface="黑体" panose="02010609060101010101" pitchFamily="49" charset="-122"/>
                  <a:sym typeface="Agency FB" panose="020B0503020202020204" pitchFamily="34" charset="0"/>
                </a:endParaRPr>
              </a:p>
            </p:txBody>
          </p:sp>
          <p:sp>
            <p:nvSpPr>
              <p:cNvPr id="48" name="îšľíḑê"/>
              <p:cNvSpPr/>
              <p:nvPr/>
            </p:nvSpPr>
            <p:spPr bwMode="auto">
              <a:xfrm>
                <a:off x="3690988" y="4853720"/>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1"/>
              </a:solidFill>
              <a:ln>
                <a:noFill/>
              </a:ln>
            </p:spPr>
            <p:txBody>
              <a:bodyPr/>
              <a:lstStyle/>
              <a:p>
                <a:pPr>
                  <a:lnSpc>
                    <a:spcPct val="150000"/>
                  </a:lnSpc>
                </a:pPr>
                <a:endParaRPr lang="zh-CN" altLang="en-US">
                  <a:latin typeface="Agency FB" panose="020B0503020202020204" pitchFamily="34" charset="0"/>
                  <a:ea typeface="黑体" panose="02010609060101010101" pitchFamily="49" charset="-122"/>
                  <a:sym typeface="Agency FB" panose="020B0503020202020204" pitchFamily="34" charset="0"/>
                </a:endParaRPr>
              </a:p>
            </p:txBody>
          </p:sp>
          <p:sp>
            <p:nvSpPr>
              <p:cNvPr id="49" name="îšḷïḓè"/>
              <p:cNvSpPr/>
              <p:nvPr/>
            </p:nvSpPr>
            <p:spPr bwMode="auto">
              <a:xfrm>
                <a:off x="7938962" y="3472691"/>
                <a:ext cx="456056" cy="467054"/>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accent1"/>
              </a:solidFill>
              <a:ln>
                <a:noFill/>
              </a:ln>
            </p:spPr>
            <p:txBody>
              <a:bodyPr/>
              <a:lstStyle/>
              <a:p>
                <a:pPr>
                  <a:lnSpc>
                    <a:spcPct val="150000"/>
                  </a:lnSpc>
                </a:pPr>
                <a:endParaRPr lang="zh-CN" altLang="en-US">
                  <a:latin typeface="Agency FB" panose="020B0503020202020204" pitchFamily="34" charset="0"/>
                  <a:ea typeface="黑体" panose="02010609060101010101" pitchFamily="49" charset="-122"/>
                  <a:sym typeface="Agency FB" panose="020B0503020202020204" pitchFamily="34" charset="0"/>
                </a:endParaRPr>
              </a:p>
            </p:txBody>
          </p:sp>
        </p:grpSp>
        <p:sp>
          <p:nvSpPr>
            <p:cNvPr id="33" name="iṥľîde"/>
            <p:cNvSpPr txBox="1"/>
            <p:nvPr/>
          </p:nvSpPr>
          <p:spPr bwMode="auto">
            <a:xfrm>
              <a:off x="669926" y="3520020"/>
              <a:ext cx="197403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defRPr/>
              </a:pPr>
              <a:r>
                <a:rPr lang="zh-CN" altLang="en-US" sz="1600" b="1" dirty="0">
                  <a:latin typeface="Agency FB" panose="020B0503020202020204" pitchFamily="34" charset="0"/>
                  <a:ea typeface="黑体" panose="02010609060101010101" pitchFamily="49" charset="-122"/>
                  <a:sym typeface="Agency FB" panose="020B0503020202020204" pitchFamily="34" charset="0"/>
                </a:rPr>
                <a:t>完善标准体系</a:t>
              </a:r>
              <a:endParaRPr lang="zh-CN" altLang="en-US" sz="1600" b="1" dirty="0">
                <a:latin typeface="Agency FB" panose="020B0503020202020204" pitchFamily="34" charset="0"/>
                <a:ea typeface="黑体" panose="02010609060101010101" pitchFamily="49" charset="-122"/>
                <a:sym typeface="Agency FB" panose="020B0503020202020204" pitchFamily="34" charset="0"/>
              </a:endParaRPr>
            </a:p>
          </p:txBody>
        </p:sp>
        <p:sp>
          <p:nvSpPr>
            <p:cNvPr id="34" name="islïḓé"/>
            <p:cNvSpPr txBox="1"/>
            <p:nvPr/>
          </p:nvSpPr>
          <p:spPr bwMode="auto">
            <a:xfrm>
              <a:off x="8781954" y="2068059"/>
              <a:ext cx="20050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defRPr/>
              </a:pPr>
              <a:r>
                <a:rPr lang="zh-CN" altLang="en-US" sz="1600" b="1" dirty="0">
                  <a:latin typeface="Agency FB" panose="020B0503020202020204" pitchFamily="34" charset="0"/>
                  <a:ea typeface="黑体" panose="02010609060101010101" pitchFamily="49" charset="-122"/>
                  <a:sym typeface="Agency FB" panose="020B0503020202020204" pitchFamily="34" charset="0"/>
                </a:rPr>
                <a:t>创新工作机制</a:t>
              </a:r>
              <a:endParaRPr lang="zh-CN" altLang="en-US" sz="1600" b="1" dirty="0">
                <a:latin typeface="Agency FB" panose="020B0503020202020204" pitchFamily="34" charset="0"/>
                <a:ea typeface="黑体" panose="02010609060101010101" pitchFamily="49" charset="-122"/>
                <a:sym typeface="Agency FB" panose="020B0503020202020204" pitchFamily="34" charset="0"/>
              </a:endParaRPr>
            </a:p>
          </p:txBody>
        </p:sp>
        <p:sp>
          <p:nvSpPr>
            <p:cNvPr id="35" name="îŝḻïḍé"/>
            <p:cNvSpPr txBox="1"/>
            <p:nvPr/>
          </p:nvSpPr>
          <p:spPr bwMode="auto">
            <a:xfrm>
              <a:off x="8909288" y="4853720"/>
              <a:ext cx="200505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50000"/>
                </a:lnSpc>
                <a:defRPr/>
              </a:pPr>
              <a:r>
                <a:rPr lang="zh-CN" altLang="en-US" sz="1600" b="1" dirty="0">
                  <a:latin typeface="Agency FB" panose="020B0503020202020204" pitchFamily="34" charset="0"/>
                  <a:ea typeface="黑体" panose="02010609060101010101" pitchFamily="49" charset="-122"/>
                  <a:sym typeface="Agency FB" panose="020B0503020202020204" pitchFamily="34" charset="0"/>
                </a:rPr>
                <a:t>强化标准实施</a:t>
              </a:r>
              <a:endParaRPr lang="zh-CN" altLang="en-US" sz="1600" b="1" dirty="0">
                <a:latin typeface="Agency FB" panose="020B0503020202020204" pitchFamily="34" charset="0"/>
                <a:ea typeface="黑体" panose="02010609060101010101" pitchFamily="49" charset="-122"/>
                <a:sym typeface="Agency FB" panose="020B0503020202020204" pitchFamily="34" charset="0"/>
              </a:endParaRPr>
            </a:p>
          </p:txBody>
        </p:sp>
        <p:sp>
          <p:nvSpPr>
            <p:cNvPr id="36" name="ïṥḻîḍé"/>
            <p:cNvSpPr/>
            <p:nvPr/>
          </p:nvSpPr>
          <p:spPr bwMode="auto">
            <a:xfrm>
              <a:off x="5588736" y="1965465"/>
              <a:ext cx="326265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－－建立节能标准更新机制</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－－探索能效标杆转化机制</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－－创新节能标准化服务</a:t>
              </a:r>
              <a:endParaRPr lang="zh-CN" altLang="en-US" sz="1200" dirty="0">
                <a:latin typeface="Agency FB" panose="020B0503020202020204" pitchFamily="34" charset="0"/>
                <a:ea typeface="黑体" panose="02010609060101010101" pitchFamily="49" charset="-122"/>
                <a:sym typeface="Agency FB" panose="020B0503020202020204" pitchFamily="34" charset="0"/>
              </a:endParaRPr>
            </a:p>
          </p:txBody>
        </p:sp>
        <p:sp>
          <p:nvSpPr>
            <p:cNvPr id="37" name="íšḻîḍé"/>
            <p:cNvSpPr/>
            <p:nvPr/>
          </p:nvSpPr>
          <p:spPr bwMode="auto">
            <a:xfrm>
              <a:off x="5588736" y="4704596"/>
              <a:ext cx="3262656"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－－严格执行强制性节能标准</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－－加强政策与标准的有效衔接</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－－加强节能监察力度</a:t>
              </a:r>
              <a:endParaRPr lang="zh-CN" altLang="en-US" sz="1200" dirty="0">
                <a:latin typeface="Agency FB" panose="020B0503020202020204" pitchFamily="34" charset="0"/>
                <a:ea typeface="黑体" panose="02010609060101010101" pitchFamily="49" charset="-122"/>
                <a:sym typeface="Agency FB" panose="020B0503020202020204" pitchFamily="34" charset="0"/>
              </a:endParaRPr>
            </a:p>
          </p:txBody>
        </p:sp>
        <p:sp>
          <p:nvSpPr>
            <p:cNvPr id="38" name="íṧľîḑe"/>
            <p:cNvSpPr/>
            <p:nvPr/>
          </p:nvSpPr>
          <p:spPr bwMode="auto">
            <a:xfrm>
              <a:off x="3138003" y="3233505"/>
              <a:ext cx="3262656" cy="91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spcAft>
                  <a:spcPct val="0"/>
                </a:spcAft>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－－实施百项能效标准推进工程</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spcBef>
                  <a:spcPct val="0"/>
                </a:spcBef>
                <a:spcAft>
                  <a:spcPct val="0"/>
                </a:spcAft>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－－实施节能标准化示范工程</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a:p>
              <a:pPr>
                <a:lnSpc>
                  <a:spcPct val="150000"/>
                </a:lnSpc>
                <a:spcBef>
                  <a:spcPct val="0"/>
                </a:spcBef>
                <a:spcAft>
                  <a:spcPct val="0"/>
                </a:spcAft>
                <a:defRPr/>
              </a:pPr>
              <a:r>
                <a:rPr lang="zh-CN" altLang="en-US" sz="1200" dirty="0">
                  <a:latin typeface="Agency FB" panose="020B0503020202020204" pitchFamily="34" charset="0"/>
                  <a:ea typeface="黑体" panose="02010609060101010101" pitchFamily="49" charset="-122"/>
                  <a:sym typeface="Agency FB" panose="020B0503020202020204" pitchFamily="34" charset="0"/>
                </a:rPr>
                <a:t>－－推动节能标准国际化</a:t>
              </a:r>
              <a:endParaRPr lang="en-US" altLang="zh-CN" sz="1200" dirty="0">
                <a:latin typeface="Agency FB" panose="020B0503020202020204" pitchFamily="34" charset="0"/>
                <a:ea typeface="黑体" panose="02010609060101010101" pitchFamily="49" charset="-122"/>
                <a:sym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3" name="TextBox 36"/>
          <p:cNvSpPr txBox="1">
            <a:spLocks noChangeArrowheads="1"/>
          </p:cNvSpPr>
          <p:nvPr/>
        </p:nvSpPr>
        <p:spPr bwMode="auto">
          <a:xfrm>
            <a:off x="606926" y="88268"/>
            <a:ext cx="3325239" cy="45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571" tIns="30785" rIns="61571" bIns="30785">
            <a:spAutoFit/>
          </a:bodyPr>
          <a:lstStyle/>
          <a:p>
            <a:pPr>
              <a:lnSpc>
                <a:spcPct val="150000"/>
              </a:lnSpc>
            </a:pPr>
            <a:r>
              <a:rPr lang="zh-CN" altLang="en-US" sz="2000" b="1" dirty="0">
                <a:latin typeface="Agency FB" panose="020B0503020202020204" pitchFamily="34" charset="0"/>
                <a:ea typeface="黑体" panose="02010609060101010101" pitchFamily="49" charset="-122"/>
                <a:sym typeface="Agency FB" panose="020B0503020202020204" pitchFamily="34" charset="0"/>
              </a:rPr>
              <a:t>能效系列标准</a:t>
            </a:r>
            <a:r>
              <a:rPr lang="zh-CN" altLang="en-US" sz="2000" b="1" dirty="0">
                <a:solidFill>
                  <a:srgbClr val="FF0000"/>
                </a:solidFill>
                <a:latin typeface="Agency FB" panose="020B0503020202020204" pitchFamily="34" charset="0"/>
                <a:ea typeface="黑体" panose="02010609060101010101" pitchFamily="49" charset="-122"/>
                <a:sym typeface="Agency FB" panose="020B0503020202020204" pitchFamily="34" charset="0"/>
              </a:rPr>
              <a:t>共</a:t>
            </a:r>
            <a:r>
              <a:rPr lang="en-US" altLang="zh-CN" sz="2000" b="1" dirty="0">
                <a:solidFill>
                  <a:srgbClr val="FF0000"/>
                </a:solidFill>
                <a:latin typeface="Agency FB" panose="020B0503020202020204" pitchFamily="34" charset="0"/>
                <a:ea typeface="黑体" panose="02010609060101010101" pitchFamily="49" charset="-122"/>
                <a:sym typeface="Agency FB" panose="020B0503020202020204" pitchFamily="34" charset="0"/>
              </a:rPr>
              <a:t>64</a:t>
            </a:r>
            <a:r>
              <a:rPr lang="zh-CN" altLang="en-US" sz="2000" b="1" dirty="0">
                <a:solidFill>
                  <a:srgbClr val="FF0000"/>
                </a:solidFill>
                <a:latin typeface="Agency FB" panose="020B0503020202020204" pitchFamily="34" charset="0"/>
                <a:ea typeface="黑体" panose="02010609060101010101" pitchFamily="49" charset="-122"/>
                <a:sym typeface="Agency FB" panose="020B0503020202020204" pitchFamily="34" charset="0"/>
              </a:rPr>
              <a:t>项</a:t>
            </a:r>
            <a:endParaRPr lang="zh-CN" altLang="en-US" sz="2000" b="1" dirty="0">
              <a:solidFill>
                <a:srgbClr val="FF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4" name="îṧ1ïḓê"/>
          <p:cNvSpPr/>
          <p:nvPr/>
        </p:nvSpPr>
        <p:spPr>
          <a:xfrm rot="8100000">
            <a:off x="6323371" y="685169"/>
            <a:ext cx="1839029" cy="1839029"/>
          </a:xfrm>
          <a:prstGeom prst="arc">
            <a:avLst>
              <a:gd name="adj1" fmla="val 16034796"/>
              <a:gd name="adj2" fmla="val 92822"/>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35" name="ïšľide"/>
          <p:cNvSpPr/>
          <p:nvPr/>
        </p:nvSpPr>
        <p:spPr>
          <a:xfrm rot="8100000">
            <a:off x="4598972" y="685168"/>
            <a:ext cx="1839029" cy="1839029"/>
          </a:xfrm>
          <a:prstGeom prst="arc">
            <a:avLst>
              <a:gd name="adj1" fmla="val 16034796"/>
              <a:gd name="adj2" fmla="val 92822"/>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36" name="îṥlïdè"/>
          <p:cNvSpPr/>
          <p:nvPr/>
        </p:nvSpPr>
        <p:spPr>
          <a:xfrm rot="8100000">
            <a:off x="2902184" y="685168"/>
            <a:ext cx="1839029" cy="1839029"/>
          </a:xfrm>
          <a:prstGeom prst="arc">
            <a:avLst>
              <a:gd name="adj1" fmla="val 16034796"/>
              <a:gd name="adj2" fmla="val 92822"/>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37" name="iśļîḍê"/>
          <p:cNvSpPr/>
          <p:nvPr/>
        </p:nvSpPr>
        <p:spPr>
          <a:xfrm rot="8100000">
            <a:off x="1171397" y="685168"/>
            <a:ext cx="1839029" cy="1839029"/>
          </a:xfrm>
          <a:prstGeom prst="arc">
            <a:avLst>
              <a:gd name="adj1" fmla="val 16034796"/>
              <a:gd name="adj2" fmla="val 92822"/>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38" name="işļiḑe"/>
          <p:cNvGrpSpPr/>
          <p:nvPr/>
        </p:nvGrpSpPr>
        <p:grpSpPr>
          <a:xfrm>
            <a:off x="155534" y="963206"/>
            <a:ext cx="2066928" cy="2278246"/>
            <a:chOff x="853783" y="2132856"/>
            <a:chExt cx="2755904" cy="3037662"/>
          </a:xfrm>
        </p:grpSpPr>
        <p:grpSp>
          <p:nvGrpSpPr>
            <p:cNvPr id="75" name="îšlíde"/>
            <p:cNvGrpSpPr/>
            <p:nvPr/>
          </p:nvGrpSpPr>
          <p:grpSpPr>
            <a:xfrm>
              <a:off x="1604271" y="2132856"/>
              <a:ext cx="1473491" cy="1468957"/>
              <a:chOff x="2006600" y="1293622"/>
              <a:chExt cx="1320800" cy="1316736"/>
            </a:xfrm>
          </p:grpSpPr>
          <p:sp>
            <p:nvSpPr>
              <p:cNvPr id="81" name="išlïďè"/>
              <p:cNvSpPr/>
              <p:nvPr/>
            </p:nvSpPr>
            <p:spPr>
              <a:xfrm rot="16200000">
                <a:off x="2008632" y="1291590"/>
                <a:ext cx="1316736" cy="1320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82" name="ïśḷïdé"/>
              <p:cNvSpPr/>
              <p:nvPr/>
            </p:nvSpPr>
            <p:spPr>
              <a:xfrm>
                <a:off x="2312290" y="1597281"/>
                <a:ext cx="709418" cy="70941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sp>
          <p:nvSpPr>
            <p:cNvPr id="76" name="íṣ1ïďé"/>
            <p:cNvSpPr/>
            <p:nvPr/>
          </p:nvSpPr>
          <p:spPr>
            <a:xfrm>
              <a:off x="2117868" y="3643749"/>
              <a:ext cx="446299" cy="4462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70000"/>
                </a:lnSpc>
              </a:pPr>
              <a:r>
                <a:rPr lang="en-US" sz="1600" b="1">
                  <a:latin typeface="Agency FB" panose="020B0503020202020204" pitchFamily="34" charset="0"/>
                  <a:ea typeface="黑体" panose="02010609060101010101" pitchFamily="49" charset="-122"/>
                  <a:sym typeface="Agency FB" panose="020B0503020202020204" pitchFamily="34" charset="0"/>
                </a:rPr>
                <a:t>1</a:t>
              </a:r>
              <a:endParaRPr lang="en-US" sz="1600" b="1">
                <a:latin typeface="Agency FB" panose="020B0503020202020204" pitchFamily="34" charset="0"/>
                <a:ea typeface="黑体" panose="02010609060101010101" pitchFamily="49" charset="-122"/>
                <a:sym typeface="Agency FB" panose="020B0503020202020204" pitchFamily="34" charset="0"/>
              </a:endParaRPr>
            </a:p>
          </p:txBody>
        </p:sp>
        <p:sp>
          <p:nvSpPr>
            <p:cNvPr id="77" name="íSḷiḋê"/>
            <p:cNvSpPr/>
            <p:nvPr/>
          </p:nvSpPr>
          <p:spPr bwMode="auto">
            <a:xfrm>
              <a:off x="2130224" y="2653309"/>
              <a:ext cx="421588" cy="428052"/>
            </a:xfrm>
            <a:custGeom>
              <a:avLst/>
              <a:gdLst>
                <a:gd name="T0" fmla="*/ 7977 w 8160"/>
                <a:gd name="T1" fmla="*/ 2721 h 8298"/>
                <a:gd name="T2" fmla="*/ 7778 w 8160"/>
                <a:gd name="T3" fmla="*/ 2511 h 8298"/>
                <a:gd name="T4" fmla="*/ 4751 w 8160"/>
                <a:gd name="T5" fmla="*/ 1649 h 8298"/>
                <a:gd name="T6" fmla="*/ 5022 w 8160"/>
                <a:gd name="T7" fmla="*/ 825 h 8298"/>
                <a:gd name="T8" fmla="*/ 4071 w 8160"/>
                <a:gd name="T9" fmla="*/ 1333 h 8298"/>
                <a:gd name="T10" fmla="*/ 2794 w 8160"/>
                <a:gd name="T11" fmla="*/ 285 h 8298"/>
                <a:gd name="T12" fmla="*/ 3477 w 8160"/>
                <a:gd name="T13" fmla="*/ 1649 h 8298"/>
                <a:gd name="T14" fmla="*/ 382 w 8160"/>
                <a:gd name="T15" fmla="*/ 2511 h 8298"/>
                <a:gd name="T16" fmla="*/ 183 w 8160"/>
                <a:gd name="T17" fmla="*/ 2721 h 8298"/>
                <a:gd name="T18" fmla="*/ 0 w 8160"/>
                <a:gd name="T19" fmla="*/ 5035 h 8298"/>
                <a:gd name="T20" fmla="*/ 183 w 8160"/>
                <a:gd name="T21" fmla="*/ 7348 h 8298"/>
                <a:gd name="T22" fmla="*/ 382 w 8160"/>
                <a:gd name="T23" fmla="*/ 7558 h 8298"/>
                <a:gd name="T24" fmla="*/ 525 w 8160"/>
                <a:gd name="T25" fmla="*/ 8298 h 8298"/>
                <a:gd name="T26" fmla="*/ 1348 w 8160"/>
                <a:gd name="T27" fmla="*/ 7788 h 8298"/>
                <a:gd name="T28" fmla="*/ 6812 w 8160"/>
                <a:gd name="T29" fmla="*/ 7788 h 8298"/>
                <a:gd name="T30" fmla="*/ 7635 w 8160"/>
                <a:gd name="T31" fmla="*/ 8298 h 8298"/>
                <a:gd name="T32" fmla="*/ 7778 w 8160"/>
                <a:gd name="T33" fmla="*/ 7558 h 8298"/>
                <a:gd name="T34" fmla="*/ 7977 w 8160"/>
                <a:gd name="T35" fmla="*/ 7348 h 8298"/>
                <a:gd name="T36" fmla="*/ 8160 w 8160"/>
                <a:gd name="T37" fmla="*/ 5035 h 8298"/>
                <a:gd name="T38" fmla="*/ 5479 w 8160"/>
                <a:gd name="T39" fmla="*/ 6727 h 8298"/>
                <a:gd name="T40" fmla="*/ 933 w 8160"/>
                <a:gd name="T41" fmla="*/ 3173 h 8298"/>
                <a:gd name="T42" fmla="*/ 5479 w 8160"/>
                <a:gd name="T43" fmla="*/ 6727 h 8298"/>
                <a:gd name="T44" fmla="*/ 6792 w 8160"/>
                <a:gd name="T45" fmla="*/ 6760 h 8298"/>
                <a:gd name="T46" fmla="*/ 6792 w 8160"/>
                <a:gd name="T47" fmla="*/ 6015 h 8298"/>
                <a:gd name="T48" fmla="*/ 6792 w 8160"/>
                <a:gd name="T49" fmla="*/ 6760 h 8298"/>
                <a:gd name="T50" fmla="*/ 6420 w 8160"/>
                <a:gd name="T51" fmla="*/ 5335 h 8298"/>
                <a:gd name="T52" fmla="*/ 7165 w 8160"/>
                <a:gd name="T53" fmla="*/ 5335 h 8298"/>
                <a:gd name="T54" fmla="*/ 7552 w 8160"/>
                <a:gd name="T55" fmla="*/ 4563 h 8298"/>
                <a:gd name="T56" fmla="*/ 6045 w 8160"/>
                <a:gd name="T57" fmla="*/ 4254 h 8298"/>
                <a:gd name="T58" fmla="*/ 7552 w 8160"/>
                <a:gd name="T59" fmla="*/ 4563 h 8298"/>
                <a:gd name="T60" fmla="*/ 6045 w 8160"/>
                <a:gd name="T61" fmla="*/ 4012 h 8298"/>
                <a:gd name="T62" fmla="*/ 7552 w 8160"/>
                <a:gd name="T63" fmla="*/ 3703 h 8298"/>
                <a:gd name="T64" fmla="*/ 7552 w 8160"/>
                <a:gd name="T65" fmla="*/ 3461 h 8298"/>
                <a:gd name="T66" fmla="*/ 6045 w 8160"/>
                <a:gd name="T67" fmla="*/ 3152 h 8298"/>
                <a:gd name="T68" fmla="*/ 7552 w 8160"/>
                <a:gd name="T69" fmla="*/ 3461 h 8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60" h="8298">
                  <a:moveTo>
                    <a:pt x="8160" y="5025"/>
                  </a:moveTo>
                  <a:cubicBezTo>
                    <a:pt x="8160" y="3307"/>
                    <a:pt x="8007" y="2804"/>
                    <a:pt x="7977" y="2721"/>
                  </a:cubicBezTo>
                  <a:lnTo>
                    <a:pt x="7922" y="2574"/>
                  </a:lnTo>
                  <a:lnTo>
                    <a:pt x="7778" y="2511"/>
                  </a:lnTo>
                  <a:cubicBezTo>
                    <a:pt x="7742" y="2496"/>
                    <a:pt x="6987" y="2166"/>
                    <a:pt x="4751" y="2112"/>
                  </a:cubicBezTo>
                  <a:lnTo>
                    <a:pt x="4751" y="1649"/>
                  </a:lnTo>
                  <a:lnTo>
                    <a:pt x="4525" y="1649"/>
                  </a:lnTo>
                  <a:lnTo>
                    <a:pt x="5022" y="825"/>
                  </a:lnTo>
                  <a:lnTo>
                    <a:pt x="4551" y="540"/>
                  </a:lnTo>
                  <a:lnTo>
                    <a:pt x="4071" y="1333"/>
                  </a:lnTo>
                  <a:lnTo>
                    <a:pt x="3266" y="0"/>
                  </a:lnTo>
                  <a:lnTo>
                    <a:pt x="2794" y="285"/>
                  </a:lnTo>
                  <a:lnTo>
                    <a:pt x="3618" y="1649"/>
                  </a:lnTo>
                  <a:lnTo>
                    <a:pt x="3477" y="1649"/>
                  </a:lnTo>
                  <a:lnTo>
                    <a:pt x="3477" y="2112"/>
                  </a:lnTo>
                  <a:cubicBezTo>
                    <a:pt x="1240" y="2166"/>
                    <a:pt x="417" y="2496"/>
                    <a:pt x="382" y="2511"/>
                  </a:cubicBezTo>
                  <a:lnTo>
                    <a:pt x="238" y="2573"/>
                  </a:lnTo>
                  <a:lnTo>
                    <a:pt x="183" y="2721"/>
                  </a:lnTo>
                  <a:cubicBezTo>
                    <a:pt x="153" y="2804"/>
                    <a:pt x="0" y="3307"/>
                    <a:pt x="0" y="5025"/>
                  </a:cubicBezTo>
                  <a:lnTo>
                    <a:pt x="0" y="5035"/>
                  </a:lnTo>
                  <a:lnTo>
                    <a:pt x="0" y="5044"/>
                  </a:lnTo>
                  <a:cubicBezTo>
                    <a:pt x="0" y="6762"/>
                    <a:pt x="153" y="7265"/>
                    <a:pt x="183" y="7348"/>
                  </a:cubicBezTo>
                  <a:lnTo>
                    <a:pt x="238" y="7496"/>
                  </a:lnTo>
                  <a:lnTo>
                    <a:pt x="382" y="7558"/>
                  </a:lnTo>
                  <a:cubicBezTo>
                    <a:pt x="390" y="7562"/>
                    <a:pt x="435" y="7581"/>
                    <a:pt x="525" y="7609"/>
                  </a:cubicBezTo>
                  <a:lnTo>
                    <a:pt x="525" y="8298"/>
                  </a:lnTo>
                  <a:lnTo>
                    <a:pt x="1148" y="8298"/>
                  </a:lnTo>
                  <a:lnTo>
                    <a:pt x="1348" y="7788"/>
                  </a:lnTo>
                  <a:cubicBezTo>
                    <a:pt x="1930" y="7880"/>
                    <a:pt x="2811" y="7965"/>
                    <a:pt x="4080" y="7965"/>
                  </a:cubicBezTo>
                  <a:cubicBezTo>
                    <a:pt x="5349" y="7965"/>
                    <a:pt x="6230" y="7880"/>
                    <a:pt x="6812" y="7788"/>
                  </a:cubicBezTo>
                  <a:lnTo>
                    <a:pt x="7012" y="8298"/>
                  </a:lnTo>
                  <a:lnTo>
                    <a:pt x="7635" y="8298"/>
                  </a:lnTo>
                  <a:lnTo>
                    <a:pt x="7635" y="7609"/>
                  </a:lnTo>
                  <a:cubicBezTo>
                    <a:pt x="7725" y="7581"/>
                    <a:pt x="7770" y="7562"/>
                    <a:pt x="7778" y="7558"/>
                  </a:cubicBezTo>
                  <a:lnTo>
                    <a:pt x="7922" y="7496"/>
                  </a:lnTo>
                  <a:lnTo>
                    <a:pt x="7977" y="7348"/>
                  </a:lnTo>
                  <a:cubicBezTo>
                    <a:pt x="8007" y="7265"/>
                    <a:pt x="8160" y="6762"/>
                    <a:pt x="8160" y="5044"/>
                  </a:cubicBezTo>
                  <a:lnTo>
                    <a:pt x="8160" y="5035"/>
                  </a:lnTo>
                  <a:lnTo>
                    <a:pt x="8160" y="5025"/>
                  </a:lnTo>
                  <a:close/>
                  <a:moveTo>
                    <a:pt x="5479" y="6727"/>
                  </a:moveTo>
                  <a:lnTo>
                    <a:pt x="933" y="6727"/>
                  </a:lnTo>
                  <a:lnTo>
                    <a:pt x="933" y="3173"/>
                  </a:lnTo>
                  <a:lnTo>
                    <a:pt x="5479" y="3173"/>
                  </a:lnTo>
                  <a:lnTo>
                    <a:pt x="5479" y="6727"/>
                  </a:lnTo>
                  <a:lnTo>
                    <a:pt x="5479" y="6727"/>
                  </a:lnTo>
                  <a:close/>
                  <a:moveTo>
                    <a:pt x="6792" y="6760"/>
                  </a:moveTo>
                  <a:cubicBezTo>
                    <a:pt x="6587" y="6760"/>
                    <a:pt x="6420" y="6594"/>
                    <a:pt x="6420" y="6388"/>
                  </a:cubicBezTo>
                  <a:cubicBezTo>
                    <a:pt x="6420" y="6182"/>
                    <a:pt x="6587" y="6015"/>
                    <a:pt x="6792" y="6015"/>
                  </a:cubicBezTo>
                  <a:cubicBezTo>
                    <a:pt x="6998" y="6015"/>
                    <a:pt x="7165" y="6182"/>
                    <a:pt x="7165" y="6388"/>
                  </a:cubicBezTo>
                  <a:cubicBezTo>
                    <a:pt x="7165" y="6594"/>
                    <a:pt x="6998" y="6760"/>
                    <a:pt x="6792" y="6760"/>
                  </a:cubicBezTo>
                  <a:close/>
                  <a:moveTo>
                    <a:pt x="6792" y="5707"/>
                  </a:moveTo>
                  <a:cubicBezTo>
                    <a:pt x="6587" y="5707"/>
                    <a:pt x="6420" y="5540"/>
                    <a:pt x="6420" y="5335"/>
                  </a:cubicBezTo>
                  <a:cubicBezTo>
                    <a:pt x="6420" y="5129"/>
                    <a:pt x="6587" y="4962"/>
                    <a:pt x="6792" y="4962"/>
                  </a:cubicBezTo>
                  <a:cubicBezTo>
                    <a:pt x="6998" y="4962"/>
                    <a:pt x="7165" y="5129"/>
                    <a:pt x="7165" y="5335"/>
                  </a:cubicBezTo>
                  <a:cubicBezTo>
                    <a:pt x="7165" y="5540"/>
                    <a:pt x="6998" y="5707"/>
                    <a:pt x="6792" y="5707"/>
                  </a:cubicBezTo>
                  <a:close/>
                  <a:moveTo>
                    <a:pt x="7552" y="4563"/>
                  </a:moveTo>
                  <a:lnTo>
                    <a:pt x="6045" y="4563"/>
                  </a:lnTo>
                  <a:lnTo>
                    <a:pt x="6045" y="4254"/>
                  </a:lnTo>
                  <a:lnTo>
                    <a:pt x="7552" y="4254"/>
                  </a:lnTo>
                  <a:lnTo>
                    <a:pt x="7552" y="4563"/>
                  </a:lnTo>
                  <a:close/>
                  <a:moveTo>
                    <a:pt x="7552" y="4012"/>
                  </a:moveTo>
                  <a:lnTo>
                    <a:pt x="6045" y="4012"/>
                  </a:lnTo>
                  <a:lnTo>
                    <a:pt x="6045" y="3703"/>
                  </a:lnTo>
                  <a:lnTo>
                    <a:pt x="7552" y="3703"/>
                  </a:lnTo>
                  <a:lnTo>
                    <a:pt x="7552" y="4012"/>
                  </a:lnTo>
                  <a:close/>
                  <a:moveTo>
                    <a:pt x="7552" y="3461"/>
                  </a:moveTo>
                  <a:lnTo>
                    <a:pt x="6045" y="3461"/>
                  </a:lnTo>
                  <a:lnTo>
                    <a:pt x="6045" y="3152"/>
                  </a:lnTo>
                  <a:lnTo>
                    <a:pt x="7552" y="3152"/>
                  </a:lnTo>
                  <a:lnTo>
                    <a:pt x="7552" y="3461"/>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78" name="ïşļïďê"/>
            <p:cNvGrpSpPr/>
            <p:nvPr/>
          </p:nvGrpSpPr>
          <p:grpSpPr>
            <a:xfrm>
              <a:off x="853783" y="4090048"/>
              <a:ext cx="2755904" cy="1080470"/>
              <a:chOff x="1079346" y="4797152"/>
              <a:chExt cx="2755904" cy="1080470"/>
            </a:xfrm>
          </p:grpSpPr>
          <p:sp>
            <p:nvSpPr>
              <p:cNvPr id="79" name="ïSḷíḋè"/>
              <p:cNvSpPr txBox="1"/>
              <p:nvPr/>
            </p:nvSpPr>
            <p:spPr bwMode="auto">
              <a:xfrm>
                <a:off x="1703512" y="4797152"/>
                <a:ext cx="1726132" cy="570458"/>
              </a:xfrm>
              <a:prstGeom prst="rect">
                <a:avLst/>
              </a:prstGeom>
              <a:noFill/>
            </p:spPr>
            <p:txBody>
              <a:bodyPr wrap="none" lIns="90000" tIns="46800" rIns="90000" bIns="46800" anchor="b"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0000"/>
                  </a:lnSpc>
                  <a:spcBef>
                    <a:spcPct val="0"/>
                  </a:spcBef>
                </a:pPr>
                <a:r>
                  <a:rPr lang="zh-CN" altLang="en-US" sz="1600" b="1" dirty="0" smtClean="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家用电器</a:t>
                </a:r>
                <a:r>
                  <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(19)</a:t>
                </a:r>
                <a:endPar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80" name="íşliḑê"/>
              <p:cNvSpPr txBox="1"/>
              <p:nvPr/>
            </p:nvSpPr>
            <p:spPr bwMode="auto">
              <a:xfrm>
                <a:off x="1079346" y="5367610"/>
                <a:ext cx="2755904" cy="51001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Tx/>
                  <a:buNone/>
                </a:pP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家用电冰箱、房间空调、电动洗衣机、电风扇、电饭锅、电热水器、燃气热水器、变频空调、电磁灶、平板电视、微波炉、太阳能热水系统、吸油烟机、热泵热水机、机顶盒、饮水机、家用燃气灶具、交流换气扇、空调用压缩机</a:t>
                </a:r>
                <a:endPar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endParaRPr>
              </a:p>
            </p:txBody>
          </p:sp>
        </p:grpSp>
      </p:grpSp>
      <p:grpSp>
        <p:nvGrpSpPr>
          <p:cNvPr id="39" name="íšḷiḑê"/>
          <p:cNvGrpSpPr/>
          <p:nvPr/>
        </p:nvGrpSpPr>
        <p:grpSpPr>
          <a:xfrm>
            <a:off x="2217105" y="963206"/>
            <a:ext cx="1551413" cy="2278246"/>
            <a:chOff x="3181841" y="2132856"/>
            <a:chExt cx="2068550" cy="3037662"/>
          </a:xfrm>
        </p:grpSpPr>
        <p:grpSp>
          <p:nvGrpSpPr>
            <p:cNvPr id="67" name="íŝ1îďe"/>
            <p:cNvGrpSpPr/>
            <p:nvPr/>
          </p:nvGrpSpPr>
          <p:grpSpPr>
            <a:xfrm>
              <a:off x="3466973" y="2132856"/>
              <a:ext cx="1468957" cy="1468957"/>
              <a:chOff x="1993900" y="1293622"/>
              <a:chExt cx="1316736" cy="1316736"/>
            </a:xfrm>
          </p:grpSpPr>
          <p:sp>
            <p:nvSpPr>
              <p:cNvPr id="73" name="îš1ïḋê"/>
              <p:cNvSpPr/>
              <p:nvPr/>
            </p:nvSpPr>
            <p:spPr>
              <a:xfrm rot="16200000">
                <a:off x="1993900" y="1293622"/>
                <a:ext cx="1316736" cy="131673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74" name="íŝľîḍè"/>
              <p:cNvSpPr/>
              <p:nvPr/>
            </p:nvSpPr>
            <p:spPr>
              <a:xfrm>
                <a:off x="2295652" y="1595373"/>
                <a:ext cx="713232" cy="713232"/>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sp>
          <p:nvSpPr>
            <p:cNvPr id="68" name="iśľiḋè"/>
            <p:cNvSpPr/>
            <p:nvPr/>
          </p:nvSpPr>
          <p:spPr>
            <a:xfrm>
              <a:off x="3973899" y="3643749"/>
              <a:ext cx="446299" cy="4462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70000"/>
                </a:lnSpc>
              </a:pPr>
              <a:r>
                <a:rPr lang="en-US" sz="1600" b="1">
                  <a:latin typeface="Agency FB" panose="020B0503020202020204" pitchFamily="34" charset="0"/>
                  <a:ea typeface="黑体" panose="02010609060101010101" pitchFamily="49" charset="-122"/>
                  <a:sym typeface="Agency FB" panose="020B0503020202020204" pitchFamily="34" charset="0"/>
                </a:rPr>
                <a:t>2</a:t>
              </a:r>
              <a:endParaRPr lang="en-US" sz="1600" b="1">
                <a:latin typeface="Agency FB" panose="020B0503020202020204" pitchFamily="34" charset="0"/>
                <a:ea typeface="黑体" panose="02010609060101010101" pitchFamily="49" charset="-122"/>
                <a:sym typeface="Agency FB" panose="020B0503020202020204" pitchFamily="34" charset="0"/>
              </a:endParaRPr>
            </a:p>
          </p:txBody>
        </p:sp>
        <p:sp>
          <p:nvSpPr>
            <p:cNvPr id="69" name="işḷidê"/>
            <p:cNvSpPr/>
            <p:nvPr/>
          </p:nvSpPr>
          <p:spPr bwMode="auto">
            <a:xfrm>
              <a:off x="4058966" y="2671990"/>
              <a:ext cx="284971" cy="390689"/>
            </a:xfrm>
            <a:custGeom>
              <a:avLst/>
              <a:gdLst>
                <a:gd name="T0" fmla="*/ 2077 w 4153"/>
                <a:gd name="T1" fmla="*/ 0 h 5703"/>
                <a:gd name="T2" fmla="*/ 910 w 4153"/>
                <a:gd name="T3" fmla="*/ 3794 h 5703"/>
                <a:gd name="T4" fmla="*/ 936 w 4153"/>
                <a:gd name="T5" fmla="*/ 3814 h 5703"/>
                <a:gd name="T6" fmla="*/ 1280 w 4153"/>
                <a:gd name="T7" fmla="*/ 4924 h 5703"/>
                <a:gd name="T8" fmla="*/ 1948 w 4153"/>
                <a:gd name="T9" fmla="*/ 5703 h 5703"/>
                <a:gd name="T10" fmla="*/ 2404 w 4153"/>
                <a:gd name="T11" fmla="*/ 5534 h 5703"/>
                <a:gd name="T12" fmla="*/ 2877 w 4153"/>
                <a:gd name="T13" fmla="*/ 4374 h 5703"/>
                <a:gd name="T14" fmla="*/ 3239 w 4153"/>
                <a:gd name="T15" fmla="*/ 3797 h 5703"/>
                <a:gd name="T16" fmla="*/ 2663 w 4153"/>
                <a:gd name="T17" fmla="*/ 4924 h 5703"/>
                <a:gd name="T18" fmla="*/ 1891 w 4153"/>
                <a:gd name="T19" fmla="*/ 5337 h 5703"/>
                <a:gd name="T20" fmla="*/ 2348 w 4153"/>
                <a:gd name="T21" fmla="*/ 5118 h 5703"/>
                <a:gd name="T22" fmla="*/ 2348 w 4153"/>
                <a:gd name="T23" fmla="*/ 4905 h 5703"/>
                <a:gd name="T24" fmla="*/ 1493 w 4153"/>
                <a:gd name="T25" fmla="*/ 4798 h 5703"/>
                <a:gd name="T26" fmla="*/ 2454 w 4153"/>
                <a:gd name="T27" fmla="*/ 4692 h 5703"/>
                <a:gd name="T28" fmla="*/ 1493 w 4153"/>
                <a:gd name="T29" fmla="*/ 4585 h 5703"/>
                <a:gd name="T30" fmla="*/ 2663 w 4153"/>
                <a:gd name="T31" fmla="*/ 4481 h 5703"/>
                <a:gd name="T32" fmla="*/ 1919 w 4153"/>
                <a:gd name="T33" fmla="*/ 4267 h 5703"/>
                <a:gd name="T34" fmla="*/ 1580 w 4153"/>
                <a:gd name="T35" fmla="*/ 2631 h 5703"/>
                <a:gd name="T36" fmla="*/ 1825 w 4153"/>
                <a:gd name="T37" fmla="*/ 2452 h 5703"/>
                <a:gd name="T38" fmla="*/ 1828 w 4153"/>
                <a:gd name="T39" fmla="*/ 2452 h 5703"/>
                <a:gd name="T40" fmla="*/ 2074 w 4153"/>
                <a:gd name="T41" fmla="*/ 2631 h 5703"/>
                <a:gd name="T42" fmla="*/ 2320 w 4153"/>
                <a:gd name="T43" fmla="*/ 2452 h 5703"/>
                <a:gd name="T44" fmla="*/ 2323 w 4153"/>
                <a:gd name="T45" fmla="*/ 2452 h 5703"/>
                <a:gd name="T46" fmla="*/ 2569 w 4153"/>
                <a:gd name="T47" fmla="*/ 2631 h 5703"/>
                <a:gd name="T48" fmla="*/ 2239 w 4153"/>
                <a:gd name="T49" fmla="*/ 4267 h 5703"/>
                <a:gd name="T50" fmla="*/ 3108 w 4153"/>
                <a:gd name="T51" fmla="*/ 3628 h 5703"/>
                <a:gd name="T52" fmla="*/ 2680 w 4153"/>
                <a:gd name="T53" fmla="*/ 4267 h 5703"/>
                <a:gd name="T54" fmla="*/ 3033 w 4153"/>
                <a:gd name="T55" fmla="*/ 2258 h 5703"/>
                <a:gd name="T56" fmla="*/ 2828 w 4153"/>
                <a:gd name="T57" fmla="*/ 2200 h 5703"/>
                <a:gd name="T58" fmla="*/ 2606 w 4153"/>
                <a:gd name="T59" fmla="*/ 2374 h 5703"/>
                <a:gd name="T60" fmla="*/ 2569 w 4153"/>
                <a:gd name="T61" fmla="*/ 2418 h 5703"/>
                <a:gd name="T62" fmla="*/ 2533 w 4153"/>
                <a:gd name="T63" fmla="*/ 2374 h 5703"/>
                <a:gd name="T64" fmla="*/ 2110 w 4153"/>
                <a:gd name="T65" fmla="*/ 2374 h 5703"/>
                <a:gd name="T66" fmla="*/ 2074 w 4153"/>
                <a:gd name="T67" fmla="*/ 2418 h 5703"/>
                <a:gd name="T68" fmla="*/ 2038 w 4153"/>
                <a:gd name="T69" fmla="*/ 2374 h 5703"/>
                <a:gd name="T70" fmla="*/ 1616 w 4153"/>
                <a:gd name="T71" fmla="*/ 2374 h 5703"/>
                <a:gd name="T72" fmla="*/ 1580 w 4153"/>
                <a:gd name="T73" fmla="*/ 2418 h 5703"/>
                <a:gd name="T74" fmla="*/ 1544 w 4153"/>
                <a:gd name="T75" fmla="*/ 2374 h 5703"/>
                <a:gd name="T76" fmla="*/ 1331 w 4153"/>
                <a:gd name="T77" fmla="*/ 2200 h 5703"/>
                <a:gd name="T78" fmla="*/ 1125 w 4153"/>
                <a:gd name="T79" fmla="*/ 2258 h 5703"/>
                <a:gd name="T80" fmla="*/ 1477 w 4153"/>
                <a:gd name="T81" fmla="*/ 4267 h 5703"/>
                <a:gd name="T82" fmla="*/ 1052 w 4153"/>
                <a:gd name="T83" fmla="*/ 3634 h 5703"/>
                <a:gd name="T84" fmla="*/ 214 w 4153"/>
                <a:gd name="T85" fmla="*/ 2076 h 5703"/>
                <a:gd name="T86" fmla="*/ 3940 w 4153"/>
                <a:gd name="T87" fmla="*/ 2076 h 5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3" h="5703">
                  <a:moveTo>
                    <a:pt x="4153" y="2076"/>
                  </a:moveTo>
                  <a:cubicBezTo>
                    <a:pt x="4153" y="931"/>
                    <a:pt x="3222" y="0"/>
                    <a:pt x="2077" y="0"/>
                  </a:cubicBezTo>
                  <a:cubicBezTo>
                    <a:pt x="932" y="0"/>
                    <a:pt x="0" y="931"/>
                    <a:pt x="0" y="2076"/>
                  </a:cubicBezTo>
                  <a:cubicBezTo>
                    <a:pt x="0" y="2765"/>
                    <a:pt x="340" y="3406"/>
                    <a:pt x="910" y="3794"/>
                  </a:cubicBezTo>
                  <a:cubicBezTo>
                    <a:pt x="912" y="3796"/>
                    <a:pt x="915" y="3798"/>
                    <a:pt x="918" y="3800"/>
                  </a:cubicBezTo>
                  <a:cubicBezTo>
                    <a:pt x="924" y="3805"/>
                    <a:pt x="930" y="3809"/>
                    <a:pt x="936" y="3814"/>
                  </a:cubicBezTo>
                  <a:cubicBezTo>
                    <a:pt x="1144" y="3970"/>
                    <a:pt x="1238" y="4122"/>
                    <a:pt x="1280" y="4374"/>
                  </a:cubicBezTo>
                  <a:lnTo>
                    <a:pt x="1280" y="4924"/>
                  </a:lnTo>
                  <a:cubicBezTo>
                    <a:pt x="1280" y="5221"/>
                    <a:pt x="1483" y="5471"/>
                    <a:pt x="1754" y="5534"/>
                  </a:cubicBezTo>
                  <a:cubicBezTo>
                    <a:pt x="1767" y="5630"/>
                    <a:pt x="1849" y="5703"/>
                    <a:pt x="1948" y="5703"/>
                  </a:cubicBezTo>
                  <a:lnTo>
                    <a:pt x="2210" y="5703"/>
                  </a:lnTo>
                  <a:cubicBezTo>
                    <a:pt x="2309" y="5703"/>
                    <a:pt x="2391" y="5630"/>
                    <a:pt x="2404" y="5534"/>
                  </a:cubicBezTo>
                  <a:cubicBezTo>
                    <a:pt x="2674" y="5470"/>
                    <a:pt x="2877" y="5221"/>
                    <a:pt x="2877" y="4924"/>
                  </a:cubicBezTo>
                  <a:lnTo>
                    <a:pt x="2877" y="4374"/>
                  </a:lnTo>
                  <a:cubicBezTo>
                    <a:pt x="2921" y="4115"/>
                    <a:pt x="3021" y="3953"/>
                    <a:pt x="3235" y="3800"/>
                  </a:cubicBezTo>
                  <a:cubicBezTo>
                    <a:pt x="3236" y="3799"/>
                    <a:pt x="3238" y="3798"/>
                    <a:pt x="3239" y="3797"/>
                  </a:cubicBezTo>
                  <a:cubicBezTo>
                    <a:pt x="3812" y="3409"/>
                    <a:pt x="4153" y="2767"/>
                    <a:pt x="4153" y="2076"/>
                  </a:cubicBezTo>
                  <a:close/>
                  <a:moveTo>
                    <a:pt x="2663" y="4924"/>
                  </a:moveTo>
                  <a:cubicBezTo>
                    <a:pt x="2663" y="5152"/>
                    <a:pt x="2485" y="5337"/>
                    <a:pt x="2266" y="5337"/>
                  </a:cubicBezTo>
                  <a:lnTo>
                    <a:pt x="1891" y="5337"/>
                  </a:lnTo>
                  <a:cubicBezTo>
                    <a:pt x="1739" y="5337"/>
                    <a:pt x="1607" y="5248"/>
                    <a:pt x="1540" y="5118"/>
                  </a:cubicBezTo>
                  <a:lnTo>
                    <a:pt x="2348" y="5118"/>
                  </a:lnTo>
                  <a:cubicBezTo>
                    <a:pt x="2407" y="5118"/>
                    <a:pt x="2454" y="5070"/>
                    <a:pt x="2454" y="5012"/>
                  </a:cubicBezTo>
                  <a:cubicBezTo>
                    <a:pt x="2454" y="4953"/>
                    <a:pt x="2407" y="4905"/>
                    <a:pt x="2348" y="4905"/>
                  </a:cubicBezTo>
                  <a:lnTo>
                    <a:pt x="1493" y="4905"/>
                  </a:lnTo>
                  <a:lnTo>
                    <a:pt x="1493" y="4798"/>
                  </a:lnTo>
                  <a:lnTo>
                    <a:pt x="2348" y="4798"/>
                  </a:lnTo>
                  <a:cubicBezTo>
                    <a:pt x="2407" y="4798"/>
                    <a:pt x="2454" y="4750"/>
                    <a:pt x="2454" y="4692"/>
                  </a:cubicBezTo>
                  <a:cubicBezTo>
                    <a:pt x="2454" y="4633"/>
                    <a:pt x="2407" y="4585"/>
                    <a:pt x="2348" y="4585"/>
                  </a:cubicBezTo>
                  <a:lnTo>
                    <a:pt x="1493" y="4585"/>
                  </a:lnTo>
                  <a:lnTo>
                    <a:pt x="1493" y="4481"/>
                  </a:lnTo>
                  <a:lnTo>
                    <a:pt x="2663" y="4481"/>
                  </a:lnTo>
                  <a:lnTo>
                    <a:pt x="2663" y="4924"/>
                  </a:lnTo>
                  <a:close/>
                  <a:moveTo>
                    <a:pt x="1919" y="4267"/>
                  </a:moveTo>
                  <a:lnTo>
                    <a:pt x="1438" y="2578"/>
                  </a:lnTo>
                  <a:cubicBezTo>
                    <a:pt x="1473" y="2608"/>
                    <a:pt x="1518" y="2631"/>
                    <a:pt x="1580" y="2631"/>
                  </a:cubicBezTo>
                  <a:cubicBezTo>
                    <a:pt x="1697" y="2631"/>
                    <a:pt x="1756" y="2546"/>
                    <a:pt x="1791" y="2495"/>
                  </a:cubicBezTo>
                  <a:cubicBezTo>
                    <a:pt x="1801" y="2481"/>
                    <a:pt x="1818" y="2456"/>
                    <a:pt x="1825" y="2452"/>
                  </a:cubicBezTo>
                  <a:cubicBezTo>
                    <a:pt x="1825" y="2452"/>
                    <a:pt x="1826" y="2452"/>
                    <a:pt x="1827" y="2452"/>
                  </a:cubicBezTo>
                  <a:cubicBezTo>
                    <a:pt x="1828" y="2452"/>
                    <a:pt x="1828" y="2452"/>
                    <a:pt x="1828" y="2452"/>
                  </a:cubicBezTo>
                  <a:cubicBezTo>
                    <a:pt x="1836" y="2457"/>
                    <a:pt x="1853" y="2481"/>
                    <a:pt x="1863" y="2495"/>
                  </a:cubicBezTo>
                  <a:cubicBezTo>
                    <a:pt x="1898" y="2546"/>
                    <a:pt x="1956" y="2631"/>
                    <a:pt x="2074" y="2631"/>
                  </a:cubicBezTo>
                  <a:cubicBezTo>
                    <a:pt x="2192" y="2631"/>
                    <a:pt x="2251" y="2546"/>
                    <a:pt x="2286" y="2496"/>
                  </a:cubicBezTo>
                  <a:cubicBezTo>
                    <a:pt x="2296" y="2481"/>
                    <a:pt x="2313" y="2456"/>
                    <a:pt x="2320" y="2452"/>
                  </a:cubicBezTo>
                  <a:cubicBezTo>
                    <a:pt x="2320" y="2452"/>
                    <a:pt x="2321" y="2452"/>
                    <a:pt x="2322" y="2452"/>
                  </a:cubicBezTo>
                  <a:cubicBezTo>
                    <a:pt x="2322" y="2452"/>
                    <a:pt x="2323" y="2452"/>
                    <a:pt x="2323" y="2452"/>
                  </a:cubicBezTo>
                  <a:cubicBezTo>
                    <a:pt x="2331" y="2457"/>
                    <a:pt x="2348" y="2481"/>
                    <a:pt x="2358" y="2496"/>
                  </a:cubicBezTo>
                  <a:cubicBezTo>
                    <a:pt x="2393" y="2546"/>
                    <a:pt x="2451" y="2631"/>
                    <a:pt x="2569" y="2631"/>
                  </a:cubicBezTo>
                  <a:cubicBezTo>
                    <a:pt x="2639" y="2631"/>
                    <a:pt x="2688" y="2601"/>
                    <a:pt x="2723" y="2567"/>
                  </a:cubicBezTo>
                  <a:lnTo>
                    <a:pt x="2239" y="4267"/>
                  </a:lnTo>
                  <a:lnTo>
                    <a:pt x="1919" y="4267"/>
                  </a:lnTo>
                  <a:close/>
                  <a:moveTo>
                    <a:pt x="3108" y="3628"/>
                  </a:moveTo>
                  <a:cubicBezTo>
                    <a:pt x="3103" y="3631"/>
                    <a:pt x="3100" y="3634"/>
                    <a:pt x="3096" y="3638"/>
                  </a:cubicBezTo>
                  <a:cubicBezTo>
                    <a:pt x="2864" y="3808"/>
                    <a:pt x="2739" y="3995"/>
                    <a:pt x="2680" y="4267"/>
                  </a:cubicBezTo>
                  <a:lnTo>
                    <a:pt x="2461" y="4267"/>
                  </a:lnTo>
                  <a:lnTo>
                    <a:pt x="3033" y="2258"/>
                  </a:lnTo>
                  <a:cubicBezTo>
                    <a:pt x="3049" y="2202"/>
                    <a:pt x="3016" y="2143"/>
                    <a:pt x="2960" y="2126"/>
                  </a:cubicBezTo>
                  <a:cubicBezTo>
                    <a:pt x="2903" y="2110"/>
                    <a:pt x="2844" y="2143"/>
                    <a:pt x="2828" y="2200"/>
                  </a:cubicBezTo>
                  <a:lnTo>
                    <a:pt x="2817" y="2239"/>
                  </a:lnTo>
                  <a:cubicBezTo>
                    <a:pt x="2699" y="2239"/>
                    <a:pt x="2641" y="2323"/>
                    <a:pt x="2606" y="2374"/>
                  </a:cubicBezTo>
                  <a:cubicBezTo>
                    <a:pt x="2595" y="2389"/>
                    <a:pt x="2578" y="2414"/>
                    <a:pt x="2571" y="2418"/>
                  </a:cubicBezTo>
                  <a:cubicBezTo>
                    <a:pt x="2571" y="2418"/>
                    <a:pt x="2571" y="2418"/>
                    <a:pt x="2569" y="2418"/>
                  </a:cubicBezTo>
                  <a:cubicBezTo>
                    <a:pt x="2569" y="2418"/>
                    <a:pt x="2568" y="2418"/>
                    <a:pt x="2568" y="2418"/>
                  </a:cubicBezTo>
                  <a:cubicBezTo>
                    <a:pt x="2560" y="2413"/>
                    <a:pt x="2543" y="2389"/>
                    <a:pt x="2533" y="2374"/>
                  </a:cubicBezTo>
                  <a:cubicBezTo>
                    <a:pt x="2498" y="2323"/>
                    <a:pt x="2440" y="2239"/>
                    <a:pt x="2322" y="2239"/>
                  </a:cubicBezTo>
                  <a:cubicBezTo>
                    <a:pt x="2204" y="2239"/>
                    <a:pt x="2145" y="2323"/>
                    <a:pt x="2110" y="2374"/>
                  </a:cubicBezTo>
                  <a:cubicBezTo>
                    <a:pt x="2100" y="2389"/>
                    <a:pt x="2083" y="2414"/>
                    <a:pt x="2076" y="2418"/>
                  </a:cubicBezTo>
                  <a:cubicBezTo>
                    <a:pt x="2076" y="2418"/>
                    <a:pt x="2075" y="2418"/>
                    <a:pt x="2074" y="2418"/>
                  </a:cubicBezTo>
                  <a:cubicBezTo>
                    <a:pt x="2074" y="2418"/>
                    <a:pt x="2073" y="2418"/>
                    <a:pt x="2073" y="2418"/>
                  </a:cubicBezTo>
                  <a:cubicBezTo>
                    <a:pt x="2065" y="2413"/>
                    <a:pt x="2048" y="2389"/>
                    <a:pt x="2038" y="2374"/>
                  </a:cubicBezTo>
                  <a:cubicBezTo>
                    <a:pt x="2003" y="2324"/>
                    <a:pt x="1945" y="2239"/>
                    <a:pt x="1827" y="2239"/>
                  </a:cubicBezTo>
                  <a:cubicBezTo>
                    <a:pt x="1709" y="2239"/>
                    <a:pt x="1651" y="2323"/>
                    <a:pt x="1616" y="2374"/>
                  </a:cubicBezTo>
                  <a:cubicBezTo>
                    <a:pt x="1605" y="2389"/>
                    <a:pt x="1588" y="2414"/>
                    <a:pt x="1581" y="2418"/>
                  </a:cubicBezTo>
                  <a:cubicBezTo>
                    <a:pt x="1581" y="2418"/>
                    <a:pt x="1581" y="2418"/>
                    <a:pt x="1580" y="2418"/>
                  </a:cubicBezTo>
                  <a:cubicBezTo>
                    <a:pt x="1579" y="2418"/>
                    <a:pt x="1579" y="2418"/>
                    <a:pt x="1578" y="2418"/>
                  </a:cubicBezTo>
                  <a:cubicBezTo>
                    <a:pt x="1571" y="2413"/>
                    <a:pt x="1554" y="2389"/>
                    <a:pt x="1544" y="2374"/>
                  </a:cubicBezTo>
                  <a:cubicBezTo>
                    <a:pt x="1510" y="2325"/>
                    <a:pt x="1453" y="2244"/>
                    <a:pt x="1342" y="2239"/>
                  </a:cubicBezTo>
                  <a:lnTo>
                    <a:pt x="1331" y="2200"/>
                  </a:lnTo>
                  <a:cubicBezTo>
                    <a:pt x="1314" y="2143"/>
                    <a:pt x="1255" y="2110"/>
                    <a:pt x="1199" y="2126"/>
                  </a:cubicBezTo>
                  <a:cubicBezTo>
                    <a:pt x="1142" y="2143"/>
                    <a:pt x="1109" y="2202"/>
                    <a:pt x="1125" y="2258"/>
                  </a:cubicBezTo>
                  <a:lnTo>
                    <a:pt x="1697" y="4267"/>
                  </a:lnTo>
                  <a:lnTo>
                    <a:pt x="1477" y="4267"/>
                  </a:lnTo>
                  <a:cubicBezTo>
                    <a:pt x="1418" y="4001"/>
                    <a:pt x="1295" y="3816"/>
                    <a:pt x="1064" y="3643"/>
                  </a:cubicBezTo>
                  <a:cubicBezTo>
                    <a:pt x="1060" y="3640"/>
                    <a:pt x="1056" y="3637"/>
                    <a:pt x="1052" y="3634"/>
                  </a:cubicBezTo>
                  <a:cubicBezTo>
                    <a:pt x="1049" y="3631"/>
                    <a:pt x="1045" y="3628"/>
                    <a:pt x="1040" y="3625"/>
                  </a:cubicBezTo>
                  <a:cubicBezTo>
                    <a:pt x="523" y="3277"/>
                    <a:pt x="214" y="2699"/>
                    <a:pt x="214" y="2076"/>
                  </a:cubicBezTo>
                  <a:cubicBezTo>
                    <a:pt x="214" y="1049"/>
                    <a:pt x="1049" y="213"/>
                    <a:pt x="2077" y="213"/>
                  </a:cubicBezTo>
                  <a:cubicBezTo>
                    <a:pt x="3104" y="213"/>
                    <a:pt x="3940" y="1049"/>
                    <a:pt x="3940" y="2076"/>
                  </a:cubicBezTo>
                  <a:cubicBezTo>
                    <a:pt x="3940" y="2701"/>
                    <a:pt x="3629" y="3281"/>
                    <a:pt x="3108" y="3628"/>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70" name="îŝľíde"/>
            <p:cNvGrpSpPr/>
            <p:nvPr/>
          </p:nvGrpSpPr>
          <p:grpSpPr>
            <a:xfrm>
              <a:off x="3181841" y="4090048"/>
              <a:ext cx="2068550" cy="1080470"/>
              <a:chOff x="1551371" y="4797152"/>
              <a:chExt cx="2068550" cy="1080470"/>
            </a:xfrm>
          </p:grpSpPr>
          <p:sp>
            <p:nvSpPr>
              <p:cNvPr id="71" name="îṥḻíḍe"/>
              <p:cNvSpPr txBox="1"/>
              <p:nvPr/>
            </p:nvSpPr>
            <p:spPr bwMode="auto">
              <a:xfrm>
                <a:off x="1703512" y="4797152"/>
                <a:ext cx="1726132" cy="570458"/>
              </a:xfrm>
              <a:prstGeom prst="rect">
                <a:avLst/>
              </a:prstGeom>
              <a:noFill/>
            </p:spPr>
            <p:txBody>
              <a:bodyPr wrap="none" lIns="90000" tIns="46800" rIns="90000" bIns="46800" anchor="b"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0000"/>
                  </a:lnSpc>
                  <a:spcBef>
                    <a:spcPct val="0"/>
                  </a:spcBef>
                </a:pPr>
                <a:r>
                  <a:rPr lang="zh-CN" altLang="en-US" sz="1600" b="1" dirty="0" smtClean="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照明</a:t>
                </a:r>
                <a:r>
                  <a:rPr lang="zh-CN" altLang="en-US"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器具</a:t>
                </a:r>
                <a:r>
                  <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(13)</a:t>
                </a:r>
                <a:endPar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72" name="ís1íḋe"/>
              <p:cNvSpPr txBox="1"/>
              <p:nvPr/>
            </p:nvSpPr>
            <p:spPr bwMode="auto">
              <a:xfrm>
                <a:off x="1551371" y="5367610"/>
                <a:ext cx="2068550" cy="51001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Tx/>
                  <a:buNone/>
                </a:pP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荧光灯镇流器、双端荧光灯、单端荧光灯、自镇流荧光灯、高压钠灯、高压钠灯镇流器、金卤灯、金卤灯镇流器、单端无极荧光灯、单端无极荧光灯用交流电子镇流器、自镇流无极荧光灯、自镇流</a:t>
                </a:r>
                <a:r>
                  <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LED</a:t>
                </a: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灯、卤钨灯</a:t>
                </a:r>
                <a:endPar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endParaRPr>
              </a:p>
            </p:txBody>
          </p:sp>
        </p:grpSp>
      </p:grpSp>
      <p:grpSp>
        <p:nvGrpSpPr>
          <p:cNvPr id="40" name="íṣḻiḓè"/>
          <p:cNvGrpSpPr/>
          <p:nvPr/>
        </p:nvGrpSpPr>
        <p:grpSpPr>
          <a:xfrm>
            <a:off x="3768518" y="963206"/>
            <a:ext cx="1719134" cy="2278246"/>
            <a:chOff x="4829693" y="2132856"/>
            <a:chExt cx="2292179" cy="3037662"/>
          </a:xfrm>
        </p:grpSpPr>
        <p:grpSp>
          <p:nvGrpSpPr>
            <p:cNvPr id="59" name="íṡ1iďê"/>
            <p:cNvGrpSpPr/>
            <p:nvPr/>
          </p:nvGrpSpPr>
          <p:grpSpPr>
            <a:xfrm>
              <a:off x="5304946" y="2132856"/>
              <a:ext cx="1468957" cy="1468957"/>
              <a:chOff x="2057400" y="1293622"/>
              <a:chExt cx="1316736" cy="1316736"/>
            </a:xfrm>
          </p:grpSpPr>
          <p:sp>
            <p:nvSpPr>
              <p:cNvPr id="65" name="îśḷïďè"/>
              <p:cNvSpPr/>
              <p:nvPr/>
            </p:nvSpPr>
            <p:spPr>
              <a:xfrm rot="16200000">
                <a:off x="2057400" y="1293622"/>
                <a:ext cx="1316736" cy="131673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66" name="íśļíḋe"/>
              <p:cNvSpPr/>
              <p:nvPr/>
            </p:nvSpPr>
            <p:spPr>
              <a:xfrm>
                <a:off x="2359152" y="1595373"/>
                <a:ext cx="713232" cy="71323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dirty="0">
                  <a:latin typeface="Agency FB" panose="020B0503020202020204" pitchFamily="34" charset="0"/>
                  <a:ea typeface="黑体" panose="02010609060101010101" pitchFamily="49" charset="-122"/>
                  <a:sym typeface="Agency FB" panose="020B0503020202020204" pitchFamily="34" charset="0"/>
                </a:endParaRPr>
              </a:p>
            </p:txBody>
          </p:sp>
        </p:grpSp>
        <p:sp>
          <p:nvSpPr>
            <p:cNvPr id="60" name="iśḷïdé"/>
            <p:cNvSpPr/>
            <p:nvPr/>
          </p:nvSpPr>
          <p:spPr>
            <a:xfrm>
              <a:off x="5829930" y="3643749"/>
              <a:ext cx="446299" cy="4462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70000"/>
                </a:lnSpc>
              </a:pPr>
              <a:r>
                <a:rPr lang="en-US" sz="1600" b="1">
                  <a:latin typeface="Agency FB" panose="020B0503020202020204" pitchFamily="34" charset="0"/>
                  <a:ea typeface="黑体" panose="02010609060101010101" pitchFamily="49" charset="-122"/>
                  <a:sym typeface="Agency FB" panose="020B0503020202020204" pitchFamily="34" charset="0"/>
                </a:rPr>
                <a:t>3</a:t>
              </a:r>
              <a:endParaRPr lang="en-US" sz="1600" b="1">
                <a:latin typeface="Agency FB" panose="020B0503020202020204" pitchFamily="34" charset="0"/>
                <a:ea typeface="黑体" panose="02010609060101010101" pitchFamily="49" charset="-122"/>
                <a:sym typeface="Agency FB" panose="020B0503020202020204" pitchFamily="34" charset="0"/>
              </a:endParaRPr>
            </a:p>
          </p:txBody>
        </p:sp>
        <p:sp>
          <p:nvSpPr>
            <p:cNvPr id="61" name="iṩḻiḋé"/>
            <p:cNvSpPr/>
            <p:nvPr/>
          </p:nvSpPr>
          <p:spPr bwMode="auto">
            <a:xfrm>
              <a:off x="5844083" y="2672265"/>
              <a:ext cx="390689" cy="390137"/>
            </a:xfrm>
            <a:custGeom>
              <a:avLst/>
              <a:gdLst>
                <a:gd name="connsiteX0" fmla="*/ 303759 w 607618"/>
                <a:gd name="connsiteY0" fmla="*/ 515747 h 606761"/>
                <a:gd name="connsiteX1" fmla="*/ 324289 w 607618"/>
                <a:gd name="connsiteY1" fmla="*/ 535851 h 606761"/>
                <a:gd name="connsiteX2" fmla="*/ 303759 w 607618"/>
                <a:gd name="connsiteY2" fmla="*/ 555955 h 606761"/>
                <a:gd name="connsiteX3" fmla="*/ 283229 w 607618"/>
                <a:gd name="connsiteY3" fmla="*/ 535851 h 606761"/>
                <a:gd name="connsiteX4" fmla="*/ 303759 w 607618"/>
                <a:gd name="connsiteY4" fmla="*/ 515747 h 606761"/>
                <a:gd name="connsiteX5" fmla="*/ 303759 w 607618"/>
                <a:gd name="connsiteY5" fmla="*/ 495269 h 606761"/>
                <a:gd name="connsiteX6" fmla="*/ 263492 w 607618"/>
                <a:gd name="connsiteY6" fmla="*/ 536225 h 606761"/>
                <a:gd name="connsiteX7" fmla="*/ 303759 w 607618"/>
                <a:gd name="connsiteY7" fmla="*/ 576423 h 606761"/>
                <a:gd name="connsiteX8" fmla="*/ 344026 w 607618"/>
                <a:gd name="connsiteY8" fmla="*/ 536225 h 606761"/>
                <a:gd name="connsiteX9" fmla="*/ 303759 w 607618"/>
                <a:gd name="connsiteY9" fmla="*/ 495269 h 606761"/>
                <a:gd name="connsiteX10" fmla="*/ 151808 w 607618"/>
                <a:gd name="connsiteY10" fmla="*/ 81154 h 606761"/>
                <a:gd name="connsiteX11" fmla="*/ 151808 w 607618"/>
                <a:gd name="connsiteY11" fmla="*/ 464931 h 606761"/>
                <a:gd name="connsiteX12" fmla="*/ 455710 w 607618"/>
                <a:gd name="connsiteY12" fmla="*/ 464931 h 606761"/>
                <a:gd name="connsiteX13" fmla="*/ 455710 w 607618"/>
                <a:gd name="connsiteY13" fmla="*/ 81154 h 606761"/>
                <a:gd name="connsiteX14" fmla="*/ 516447 w 607618"/>
                <a:gd name="connsiteY14" fmla="*/ 68978 h 606761"/>
                <a:gd name="connsiteX15" fmla="*/ 530865 w 607618"/>
                <a:gd name="connsiteY15" fmla="*/ 68978 h 606761"/>
                <a:gd name="connsiteX16" fmla="*/ 555906 w 607618"/>
                <a:gd name="connsiteY16" fmla="*/ 130443 h 606761"/>
                <a:gd name="connsiteX17" fmla="*/ 530865 w 607618"/>
                <a:gd name="connsiteY17" fmla="*/ 191908 h 606761"/>
                <a:gd name="connsiteX18" fmla="*/ 523277 w 607618"/>
                <a:gd name="connsiteY18" fmla="*/ 194943 h 606761"/>
                <a:gd name="connsiteX19" fmla="*/ 516447 w 607618"/>
                <a:gd name="connsiteY19" fmla="*/ 191908 h 606761"/>
                <a:gd name="connsiteX20" fmla="*/ 516447 w 607618"/>
                <a:gd name="connsiteY20" fmla="*/ 177490 h 606761"/>
                <a:gd name="connsiteX21" fmla="*/ 535418 w 607618"/>
                <a:gd name="connsiteY21" fmla="*/ 130443 h 606761"/>
                <a:gd name="connsiteX22" fmla="*/ 516447 w 607618"/>
                <a:gd name="connsiteY22" fmla="*/ 83396 h 606761"/>
                <a:gd name="connsiteX23" fmla="*/ 516447 w 607618"/>
                <a:gd name="connsiteY23" fmla="*/ 68978 h 606761"/>
                <a:gd name="connsiteX24" fmla="*/ 76653 w 607618"/>
                <a:gd name="connsiteY24" fmla="*/ 66691 h 606761"/>
                <a:gd name="connsiteX25" fmla="*/ 91071 w 607618"/>
                <a:gd name="connsiteY25" fmla="*/ 66691 h 606761"/>
                <a:gd name="connsiteX26" fmla="*/ 91071 w 607618"/>
                <a:gd name="connsiteY26" fmla="*/ 80350 h 606761"/>
                <a:gd name="connsiteX27" fmla="*/ 72100 w 607618"/>
                <a:gd name="connsiteY27" fmla="*/ 127397 h 606761"/>
                <a:gd name="connsiteX28" fmla="*/ 91071 w 607618"/>
                <a:gd name="connsiteY28" fmla="*/ 174444 h 606761"/>
                <a:gd name="connsiteX29" fmla="*/ 91071 w 607618"/>
                <a:gd name="connsiteY29" fmla="*/ 188862 h 606761"/>
                <a:gd name="connsiteX30" fmla="*/ 84241 w 607618"/>
                <a:gd name="connsiteY30" fmla="*/ 191897 h 606761"/>
                <a:gd name="connsiteX31" fmla="*/ 76653 w 607618"/>
                <a:gd name="connsiteY31" fmla="*/ 188862 h 606761"/>
                <a:gd name="connsiteX32" fmla="*/ 51612 w 607618"/>
                <a:gd name="connsiteY32" fmla="*/ 127397 h 606761"/>
                <a:gd name="connsiteX33" fmla="*/ 76653 w 607618"/>
                <a:gd name="connsiteY33" fmla="*/ 66691 h 606761"/>
                <a:gd name="connsiteX34" fmla="*/ 558975 w 607618"/>
                <a:gd name="connsiteY34" fmla="*/ 46314 h 606761"/>
                <a:gd name="connsiteX35" fmla="*/ 573416 w 607618"/>
                <a:gd name="connsiteY35" fmla="*/ 46314 h 606761"/>
                <a:gd name="connsiteX36" fmla="*/ 573416 w 607618"/>
                <a:gd name="connsiteY36" fmla="*/ 211647 h 606761"/>
                <a:gd name="connsiteX37" fmla="*/ 565816 w 607618"/>
                <a:gd name="connsiteY37" fmla="*/ 214681 h 606761"/>
                <a:gd name="connsiteX38" fmla="*/ 558975 w 607618"/>
                <a:gd name="connsiteY38" fmla="*/ 211647 h 606761"/>
                <a:gd name="connsiteX39" fmla="*/ 558975 w 607618"/>
                <a:gd name="connsiteY39" fmla="*/ 197238 h 606761"/>
                <a:gd name="connsiteX40" fmla="*/ 558975 w 607618"/>
                <a:gd name="connsiteY40" fmla="*/ 60724 h 606761"/>
                <a:gd name="connsiteX41" fmla="*/ 558975 w 607618"/>
                <a:gd name="connsiteY41" fmla="*/ 46314 h 606761"/>
                <a:gd name="connsiteX42" fmla="*/ 34137 w 607618"/>
                <a:gd name="connsiteY42" fmla="*/ 46314 h 606761"/>
                <a:gd name="connsiteX43" fmla="*/ 48550 w 607618"/>
                <a:gd name="connsiteY43" fmla="*/ 46314 h 606761"/>
                <a:gd name="connsiteX44" fmla="*/ 48550 w 607618"/>
                <a:gd name="connsiteY44" fmla="*/ 60724 h 606761"/>
                <a:gd name="connsiteX45" fmla="*/ 48550 w 607618"/>
                <a:gd name="connsiteY45" fmla="*/ 197238 h 606761"/>
                <a:gd name="connsiteX46" fmla="*/ 48550 w 607618"/>
                <a:gd name="connsiteY46" fmla="*/ 211647 h 606761"/>
                <a:gd name="connsiteX47" fmla="*/ 41723 w 607618"/>
                <a:gd name="connsiteY47" fmla="*/ 214681 h 606761"/>
                <a:gd name="connsiteX48" fmla="*/ 34137 w 607618"/>
                <a:gd name="connsiteY48" fmla="*/ 211647 h 606761"/>
                <a:gd name="connsiteX49" fmla="*/ 34137 w 607618"/>
                <a:gd name="connsiteY49" fmla="*/ 46314 h 606761"/>
                <a:gd name="connsiteX50" fmla="*/ 334149 w 607618"/>
                <a:gd name="connsiteY50" fmla="*/ 30338 h 606761"/>
                <a:gd name="connsiteX51" fmla="*/ 324272 w 607618"/>
                <a:gd name="connsiteY51" fmla="*/ 40198 h 606761"/>
                <a:gd name="connsiteX52" fmla="*/ 334149 w 607618"/>
                <a:gd name="connsiteY52" fmla="*/ 50816 h 606761"/>
                <a:gd name="connsiteX53" fmla="*/ 344026 w 607618"/>
                <a:gd name="connsiteY53" fmla="*/ 50816 h 606761"/>
                <a:gd name="connsiteX54" fmla="*/ 354662 w 607618"/>
                <a:gd name="connsiteY54" fmla="*/ 40198 h 606761"/>
                <a:gd name="connsiteX55" fmla="*/ 344026 w 607618"/>
                <a:gd name="connsiteY55" fmla="*/ 30338 h 606761"/>
                <a:gd name="connsiteX56" fmla="*/ 263492 w 607618"/>
                <a:gd name="connsiteY56" fmla="*/ 30338 h 606761"/>
                <a:gd name="connsiteX57" fmla="*/ 252856 w 607618"/>
                <a:gd name="connsiteY57" fmla="*/ 40198 h 606761"/>
                <a:gd name="connsiteX58" fmla="*/ 263492 w 607618"/>
                <a:gd name="connsiteY58" fmla="*/ 50816 h 606761"/>
                <a:gd name="connsiteX59" fmla="*/ 303759 w 607618"/>
                <a:gd name="connsiteY59" fmla="*/ 50816 h 606761"/>
                <a:gd name="connsiteX60" fmla="*/ 313636 w 607618"/>
                <a:gd name="connsiteY60" fmla="*/ 40198 h 606761"/>
                <a:gd name="connsiteX61" fmla="*/ 303759 w 607618"/>
                <a:gd name="connsiteY61" fmla="*/ 30338 h 606761"/>
                <a:gd name="connsiteX62" fmla="*/ 176120 w 607618"/>
                <a:gd name="connsiteY62" fmla="*/ 0 h 606761"/>
                <a:gd name="connsiteX63" fmla="*/ 431398 w 607618"/>
                <a:gd name="connsiteY63" fmla="*/ 0 h 606761"/>
                <a:gd name="connsiteX64" fmla="*/ 476223 w 607618"/>
                <a:gd name="connsiteY64" fmla="*/ 44749 h 606761"/>
                <a:gd name="connsiteX65" fmla="*/ 476223 w 607618"/>
                <a:gd name="connsiteY65" fmla="*/ 562012 h 606761"/>
                <a:gd name="connsiteX66" fmla="*/ 431398 w 607618"/>
                <a:gd name="connsiteY66" fmla="*/ 606761 h 606761"/>
                <a:gd name="connsiteX67" fmla="*/ 176120 w 607618"/>
                <a:gd name="connsiteY67" fmla="*/ 606761 h 606761"/>
                <a:gd name="connsiteX68" fmla="*/ 131295 w 607618"/>
                <a:gd name="connsiteY68" fmla="*/ 562012 h 606761"/>
                <a:gd name="connsiteX69" fmla="*/ 131295 w 607618"/>
                <a:gd name="connsiteY69" fmla="*/ 44749 h 606761"/>
                <a:gd name="connsiteX70" fmla="*/ 176120 w 607618"/>
                <a:gd name="connsiteY7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618" h="606761">
                  <a:moveTo>
                    <a:pt x="303759" y="515747"/>
                  </a:moveTo>
                  <a:cubicBezTo>
                    <a:pt x="315097" y="515747"/>
                    <a:pt x="324289" y="524748"/>
                    <a:pt x="324289" y="535851"/>
                  </a:cubicBezTo>
                  <a:cubicBezTo>
                    <a:pt x="324289" y="546954"/>
                    <a:pt x="315097" y="555955"/>
                    <a:pt x="303759" y="555955"/>
                  </a:cubicBezTo>
                  <a:cubicBezTo>
                    <a:pt x="292421" y="555955"/>
                    <a:pt x="283229" y="546954"/>
                    <a:pt x="283229" y="535851"/>
                  </a:cubicBezTo>
                  <a:cubicBezTo>
                    <a:pt x="283229" y="524748"/>
                    <a:pt x="292421" y="515747"/>
                    <a:pt x="303759" y="515747"/>
                  </a:cubicBezTo>
                  <a:close/>
                  <a:moveTo>
                    <a:pt x="303759" y="495269"/>
                  </a:moveTo>
                  <a:cubicBezTo>
                    <a:pt x="281726" y="495269"/>
                    <a:pt x="263492" y="513472"/>
                    <a:pt x="263492" y="536225"/>
                  </a:cubicBezTo>
                  <a:cubicBezTo>
                    <a:pt x="263492" y="558220"/>
                    <a:pt x="281726" y="576423"/>
                    <a:pt x="303759" y="576423"/>
                  </a:cubicBezTo>
                  <a:cubicBezTo>
                    <a:pt x="325792" y="576423"/>
                    <a:pt x="344026" y="558220"/>
                    <a:pt x="344026" y="536225"/>
                  </a:cubicBezTo>
                  <a:cubicBezTo>
                    <a:pt x="344026" y="513472"/>
                    <a:pt x="325792" y="495269"/>
                    <a:pt x="303759" y="495269"/>
                  </a:cubicBezTo>
                  <a:close/>
                  <a:moveTo>
                    <a:pt x="151808" y="81154"/>
                  </a:moveTo>
                  <a:lnTo>
                    <a:pt x="151808" y="464931"/>
                  </a:lnTo>
                  <a:lnTo>
                    <a:pt x="455710" y="464931"/>
                  </a:lnTo>
                  <a:lnTo>
                    <a:pt x="455710" y="81154"/>
                  </a:lnTo>
                  <a:close/>
                  <a:moveTo>
                    <a:pt x="516447" y="68978"/>
                  </a:moveTo>
                  <a:cubicBezTo>
                    <a:pt x="520241" y="65184"/>
                    <a:pt x="526312" y="65184"/>
                    <a:pt x="530865" y="68978"/>
                  </a:cubicBezTo>
                  <a:cubicBezTo>
                    <a:pt x="546800" y="85672"/>
                    <a:pt x="555906" y="106919"/>
                    <a:pt x="555906" y="130443"/>
                  </a:cubicBezTo>
                  <a:cubicBezTo>
                    <a:pt x="555906" y="153208"/>
                    <a:pt x="546800" y="175214"/>
                    <a:pt x="530865" y="191908"/>
                  </a:cubicBezTo>
                  <a:cubicBezTo>
                    <a:pt x="528588" y="193425"/>
                    <a:pt x="526312" y="194943"/>
                    <a:pt x="523277" y="194943"/>
                  </a:cubicBezTo>
                  <a:cubicBezTo>
                    <a:pt x="521000" y="194943"/>
                    <a:pt x="517965" y="193425"/>
                    <a:pt x="516447" y="191908"/>
                  </a:cubicBezTo>
                  <a:cubicBezTo>
                    <a:pt x="512653" y="187355"/>
                    <a:pt x="512653" y="181284"/>
                    <a:pt x="516447" y="177490"/>
                  </a:cubicBezTo>
                  <a:cubicBezTo>
                    <a:pt x="528588" y="164590"/>
                    <a:pt x="535418" y="147896"/>
                    <a:pt x="535418" y="130443"/>
                  </a:cubicBezTo>
                  <a:cubicBezTo>
                    <a:pt x="535418" y="112990"/>
                    <a:pt x="528588" y="96296"/>
                    <a:pt x="516447" y="83396"/>
                  </a:cubicBezTo>
                  <a:cubicBezTo>
                    <a:pt x="512653" y="79602"/>
                    <a:pt x="512653" y="72772"/>
                    <a:pt x="516447" y="68978"/>
                  </a:cubicBezTo>
                  <a:close/>
                  <a:moveTo>
                    <a:pt x="76653" y="66691"/>
                  </a:moveTo>
                  <a:cubicBezTo>
                    <a:pt x="81206" y="62138"/>
                    <a:pt x="87277" y="62138"/>
                    <a:pt x="91071" y="66691"/>
                  </a:cubicBezTo>
                  <a:cubicBezTo>
                    <a:pt x="94865" y="70485"/>
                    <a:pt x="94865" y="76556"/>
                    <a:pt x="91071" y="80350"/>
                  </a:cubicBezTo>
                  <a:cubicBezTo>
                    <a:pt x="78930" y="93250"/>
                    <a:pt x="72100" y="109944"/>
                    <a:pt x="72100" y="127397"/>
                  </a:cubicBezTo>
                  <a:cubicBezTo>
                    <a:pt x="72100" y="145609"/>
                    <a:pt x="78930" y="162303"/>
                    <a:pt x="91071" y="174444"/>
                  </a:cubicBezTo>
                  <a:cubicBezTo>
                    <a:pt x="94865" y="178238"/>
                    <a:pt x="94865" y="185068"/>
                    <a:pt x="91071" y="188862"/>
                  </a:cubicBezTo>
                  <a:cubicBezTo>
                    <a:pt x="89553" y="191138"/>
                    <a:pt x="86518" y="191897"/>
                    <a:pt x="84241" y="191897"/>
                  </a:cubicBezTo>
                  <a:cubicBezTo>
                    <a:pt x="81206" y="191897"/>
                    <a:pt x="78930" y="191138"/>
                    <a:pt x="76653" y="188862"/>
                  </a:cubicBezTo>
                  <a:cubicBezTo>
                    <a:pt x="60718" y="172168"/>
                    <a:pt x="51612" y="150920"/>
                    <a:pt x="51612" y="127397"/>
                  </a:cubicBezTo>
                  <a:cubicBezTo>
                    <a:pt x="51612" y="104632"/>
                    <a:pt x="60718" y="82626"/>
                    <a:pt x="76653" y="66691"/>
                  </a:cubicBezTo>
                  <a:close/>
                  <a:moveTo>
                    <a:pt x="558975" y="46314"/>
                  </a:moveTo>
                  <a:cubicBezTo>
                    <a:pt x="562775" y="42522"/>
                    <a:pt x="569616" y="42522"/>
                    <a:pt x="573416" y="46314"/>
                  </a:cubicBezTo>
                  <a:cubicBezTo>
                    <a:pt x="619019" y="91819"/>
                    <a:pt x="619019" y="166143"/>
                    <a:pt x="573416" y="211647"/>
                  </a:cubicBezTo>
                  <a:cubicBezTo>
                    <a:pt x="571136" y="213923"/>
                    <a:pt x="568856" y="214681"/>
                    <a:pt x="565816" y="214681"/>
                  </a:cubicBezTo>
                  <a:cubicBezTo>
                    <a:pt x="563536" y="214681"/>
                    <a:pt x="561255" y="213923"/>
                    <a:pt x="558975" y="211647"/>
                  </a:cubicBezTo>
                  <a:cubicBezTo>
                    <a:pt x="555175" y="207855"/>
                    <a:pt x="555175" y="201788"/>
                    <a:pt x="558975" y="197238"/>
                  </a:cubicBezTo>
                  <a:cubicBezTo>
                    <a:pt x="596978" y="160076"/>
                    <a:pt x="596978" y="98644"/>
                    <a:pt x="558975" y="60724"/>
                  </a:cubicBezTo>
                  <a:cubicBezTo>
                    <a:pt x="555175" y="56932"/>
                    <a:pt x="555175" y="50106"/>
                    <a:pt x="558975" y="46314"/>
                  </a:cubicBezTo>
                  <a:close/>
                  <a:moveTo>
                    <a:pt x="34137" y="46314"/>
                  </a:moveTo>
                  <a:cubicBezTo>
                    <a:pt x="37930" y="42522"/>
                    <a:pt x="44757" y="42522"/>
                    <a:pt x="48550" y="46314"/>
                  </a:cubicBezTo>
                  <a:cubicBezTo>
                    <a:pt x="52343" y="50106"/>
                    <a:pt x="52343" y="56932"/>
                    <a:pt x="48550" y="60724"/>
                  </a:cubicBezTo>
                  <a:cubicBezTo>
                    <a:pt x="10620" y="98644"/>
                    <a:pt x="10620" y="160076"/>
                    <a:pt x="48550" y="197238"/>
                  </a:cubicBezTo>
                  <a:cubicBezTo>
                    <a:pt x="52343" y="201788"/>
                    <a:pt x="52343" y="207855"/>
                    <a:pt x="48550" y="211647"/>
                  </a:cubicBezTo>
                  <a:cubicBezTo>
                    <a:pt x="46274" y="213923"/>
                    <a:pt x="43998" y="214681"/>
                    <a:pt x="41723" y="214681"/>
                  </a:cubicBezTo>
                  <a:cubicBezTo>
                    <a:pt x="38688" y="214681"/>
                    <a:pt x="36412" y="213923"/>
                    <a:pt x="34137" y="211647"/>
                  </a:cubicBezTo>
                  <a:cubicBezTo>
                    <a:pt x="-11379" y="166143"/>
                    <a:pt x="-11379" y="91819"/>
                    <a:pt x="34137" y="46314"/>
                  </a:cubicBezTo>
                  <a:close/>
                  <a:moveTo>
                    <a:pt x="334149" y="30338"/>
                  </a:moveTo>
                  <a:cubicBezTo>
                    <a:pt x="328831" y="30338"/>
                    <a:pt x="324272" y="34889"/>
                    <a:pt x="324272" y="40198"/>
                  </a:cubicBezTo>
                  <a:cubicBezTo>
                    <a:pt x="324272" y="46266"/>
                    <a:pt x="328831" y="50816"/>
                    <a:pt x="334149" y="50816"/>
                  </a:cubicBezTo>
                  <a:lnTo>
                    <a:pt x="344026" y="50816"/>
                  </a:lnTo>
                  <a:cubicBezTo>
                    <a:pt x="350104" y="50816"/>
                    <a:pt x="354662" y="46266"/>
                    <a:pt x="354662" y="40198"/>
                  </a:cubicBezTo>
                  <a:cubicBezTo>
                    <a:pt x="354662" y="34889"/>
                    <a:pt x="350104" y="30338"/>
                    <a:pt x="344026" y="30338"/>
                  </a:cubicBezTo>
                  <a:close/>
                  <a:moveTo>
                    <a:pt x="263492" y="30338"/>
                  </a:moveTo>
                  <a:cubicBezTo>
                    <a:pt x="257414" y="30338"/>
                    <a:pt x="252856" y="34889"/>
                    <a:pt x="252856" y="40198"/>
                  </a:cubicBezTo>
                  <a:cubicBezTo>
                    <a:pt x="252856" y="46266"/>
                    <a:pt x="257414" y="50816"/>
                    <a:pt x="263492" y="50816"/>
                  </a:cubicBezTo>
                  <a:lnTo>
                    <a:pt x="303759" y="50816"/>
                  </a:lnTo>
                  <a:cubicBezTo>
                    <a:pt x="309077" y="50816"/>
                    <a:pt x="313636" y="46266"/>
                    <a:pt x="313636" y="40198"/>
                  </a:cubicBezTo>
                  <a:cubicBezTo>
                    <a:pt x="313636" y="34889"/>
                    <a:pt x="309077" y="30338"/>
                    <a:pt x="303759" y="30338"/>
                  </a:cubicBezTo>
                  <a:close/>
                  <a:moveTo>
                    <a:pt x="176120" y="0"/>
                  </a:moveTo>
                  <a:lnTo>
                    <a:pt x="431398" y="0"/>
                  </a:lnTo>
                  <a:cubicBezTo>
                    <a:pt x="455710" y="0"/>
                    <a:pt x="476223" y="19720"/>
                    <a:pt x="476223" y="44749"/>
                  </a:cubicBezTo>
                  <a:lnTo>
                    <a:pt x="476223" y="562012"/>
                  </a:lnTo>
                  <a:cubicBezTo>
                    <a:pt x="476223" y="587041"/>
                    <a:pt x="455710" y="606761"/>
                    <a:pt x="431398" y="606761"/>
                  </a:cubicBezTo>
                  <a:lnTo>
                    <a:pt x="176120" y="606761"/>
                  </a:lnTo>
                  <a:cubicBezTo>
                    <a:pt x="151808" y="606761"/>
                    <a:pt x="131295" y="587041"/>
                    <a:pt x="131295" y="562012"/>
                  </a:cubicBezTo>
                  <a:lnTo>
                    <a:pt x="131295" y="44749"/>
                  </a:lnTo>
                  <a:cubicBezTo>
                    <a:pt x="131295" y="19720"/>
                    <a:pt x="151808" y="0"/>
                    <a:pt x="176120"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62" name="ïṩḻídè"/>
            <p:cNvGrpSpPr/>
            <p:nvPr/>
          </p:nvGrpSpPr>
          <p:grpSpPr>
            <a:xfrm>
              <a:off x="4829693" y="4090048"/>
              <a:ext cx="2292179" cy="1080470"/>
              <a:chOff x="1343189" y="4797152"/>
              <a:chExt cx="2292179" cy="1080470"/>
            </a:xfrm>
          </p:grpSpPr>
          <p:sp>
            <p:nvSpPr>
              <p:cNvPr id="63" name="ïslíḋè"/>
              <p:cNvSpPr txBox="1"/>
              <p:nvPr/>
            </p:nvSpPr>
            <p:spPr bwMode="auto">
              <a:xfrm>
                <a:off x="1703512" y="4797152"/>
                <a:ext cx="1726132" cy="570458"/>
              </a:xfrm>
              <a:prstGeom prst="rect">
                <a:avLst/>
              </a:prstGeom>
              <a:noFill/>
            </p:spPr>
            <p:txBody>
              <a:bodyPr wrap="none" lIns="90000" tIns="46800" rIns="90000" bIns="46800" anchor="b"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0000"/>
                  </a:lnSpc>
                  <a:spcBef>
                    <a:spcPct val="0"/>
                  </a:spcBef>
                </a:pPr>
                <a:r>
                  <a:rPr lang="zh-CN" altLang="en-US" sz="1600" b="1" dirty="0" smtClean="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商用</a:t>
                </a:r>
                <a:r>
                  <a:rPr lang="zh-CN" altLang="en-US"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设备</a:t>
                </a:r>
                <a:r>
                  <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(8)</a:t>
                </a:r>
                <a:endPar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64" name="íṧḻíḍê"/>
              <p:cNvSpPr txBox="1"/>
              <p:nvPr/>
            </p:nvSpPr>
            <p:spPr bwMode="auto">
              <a:xfrm>
                <a:off x="1343189" y="5367610"/>
                <a:ext cx="2292179" cy="51001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Tx/>
                  <a:buNone/>
                </a:pP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单元式空调、多联式空调、冷水机组、</a:t>
                </a:r>
                <a:r>
                  <a:rPr lang="zh-CN"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远置冷凝机组冷藏陈列柜</a:t>
                </a: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a:t>
                </a:r>
                <a:r>
                  <a:rPr lang="zh-CN"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溴化锂吸收式冷水机组</a:t>
                </a: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、商用燃气灶具、水（地）源热泵机组、加氢站</a:t>
                </a:r>
                <a:endPar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endParaRPr>
              </a:p>
            </p:txBody>
          </p:sp>
        </p:grpSp>
      </p:grpSp>
      <p:grpSp>
        <p:nvGrpSpPr>
          <p:cNvPr id="41" name="îSľïďê"/>
          <p:cNvGrpSpPr/>
          <p:nvPr/>
        </p:nvGrpSpPr>
        <p:grpSpPr>
          <a:xfrm>
            <a:off x="5529542" y="963206"/>
            <a:ext cx="1924322" cy="2278246"/>
            <a:chOff x="6757018" y="2132856"/>
            <a:chExt cx="2565763" cy="3037662"/>
          </a:xfrm>
        </p:grpSpPr>
        <p:grpSp>
          <p:nvGrpSpPr>
            <p:cNvPr id="51" name="isḻiḑè"/>
            <p:cNvGrpSpPr/>
            <p:nvPr/>
          </p:nvGrpSpPr>
          <p:grpSpPr>
            <a:xfrm>
              <a:off x="7170231" y="2132856"/>
              <a:ext cx="1468957" cy="1468957"/>
              <a:chOff x="2044700" y="1293622"/>
              <a:chExt cx="1316736" cy="1316736"/>
            </a:xfrm>
          </p:grpSpPr>
          <p:sp>
            <p:nvSpPr>
              <p:cNvPr id="57" name="îś1íḓé"/>
              <p:cNvSpPr/>
              <p:nvPr/>
            </p:nvSpPr>
            <p:spPr>
              <a:xfrm rot="16200000">
                <a:off x="2044700" y="1293622"/>
                <a:ext cx="1316736" cy="131673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58" name="íṩlïde"/>
              <p:cNvSpPr/>
              <p:nvPr/>
            </p:nvSpPr>
            <p:spPr>
              <a:xfrm>
                <a:off x="2346452" y="1595373"/>
                <a:ext cx="713232" cy="713232"/>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sp>
          <p:nvSpPr>
            <p:cNvPr id="52" name="íṩ1îdê"/>
            <p:cNvSpPr/>
            <p:nvPr/>
          </p:nvSpPr>
          <p:spPr>
            <a:xfrm>
              <a:off x="7685962" y="3643749"/>
              <a:ext cx="446299" cy="4462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70000"/>
                </a:lnSpc>
              </a:pPr>
              <a:r>
                <a:rPr lang="en-US" sz="1600" b="1">
                  <a:latin typeface="Agency FB" panose="020B0503020202020204" pitchFamily="34" charset="0"/>
                  <a:ea typeface="黑体" panose="02010609060101010101" pitchFamily="49" charset="-122"/>
                  <a:sym typeface="Agency FB" panose="020B0503020202020204" pitchFamily="34" charset="0"/>
                </a:rPr>
                <a:t>4</a:t>
              </a:r>
              <a:endParaRPr lang="en-US" sz="1600" b="1">
                <a:latin typeface="Agency FB" panose="020B0503020202020204" pitchFamily="34" charset="0"/>
                <a:ea typeface="黑体" panose="02010609060101010101" pitchFamily="49" charset="-122"/>
                <a:sym typeface="Agency FB" panose="020B0503020202020204" pitchFamily="34" charset="0"/>
              </a:endParaRPr>
            </a:p>
          </p:txBody>
        </p:sp>
        <p:sp>
          <p:nvSpPr>
            <p:cNvPr id="53" name="iṩ1idé"/>
            <p:cNvSpPr/>
            <p:nvPr/>
          </p:nvSpPr>
          <p:spPr bwMode="auto">
            <a:xfrm>
              <a:off x="7698362" y="2660987"/>
              <a:ext cx="412698" cy="4126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54" name="ïṩḻíḋe"/>
            <p:cNvGrpSpPr/>
            <p:nvPr/>
          </p:nvGrpSpPr>
          <p:grpSpPr>
            <a:xfrm>
              <a:off x="6757018" y="4090048"/>
              <a:ext cx="2565763" cy="1080470"/>
              <a:chOff x="1414485" y="4797152"/>
              <a:chExt cx="2565763" cy="1080470"/>
            </a:xfrm>
          </p:grpSpPr>
          <p:sp>
            <p:nvSpPr>
              <p:cNvPr id="55" name="is1iďè"/>
              <p:cNvSpPr txBox="1"/>
              <p:nvPr/>
            </p:nvSpPr>
            <p:spPr bwMode="auto">
              <a:xfrm>
                <a:off x="1703512" y="4797152"/>
                <a:ext cx="1726132" cy="570458"/>
              </a:xfrm>
              <a:prstGeom prst="rect">
                <a:avLst/>
              </a:prstGeom>
              <a:noFill/>
            </p:spPr>
            <p:txBody>
              <a:bodyPr wrap="none" lIns="90000" tIns="46800" rIns="90000" bIns="46800" anchor="b"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0000"/>
                  </a:lnSpc>
                  <a:spcBef>
                    <a:spcPct val="0"/>
                  </a:spcBef>
                </a:pPr>
                <a:r>
                  <a:rPr lang="zh-CN" altLang="en-US" sz="1600" b="1" dirty="0" smtClean="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工业</a:t>
                </a:r>
                <a:r>
                  <a:rPr lang="zh-CN" altLang="en-US"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设备</a:t>
                </a:r>
                <a:r>
                  <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(19)  </a:t>
                </a:r>
                <a:endPar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56" name="iŝḻîḋé"/>
              <p:cNvSpPr txBox="1"/>
              <p:nvPr/>
            </p:nvSpPr>
            <p:spPr bwMode="auto">
              <a:xfrm>
                <a:off x="1414485" y="5367610"/>
                <a:ext cx="2565763" cy="51001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Tx/>
                  <a:buNone/>
                </a:pP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中小型三相异步电动机、空气压缩机、通风机、清水离心泵、配电变压器、电力变压器、交流接触器、工业锅炉、小功率电机、离心鼓风机、电弧焊机、石油工业用加热炉、永磁同步异动机、高压三相笼型异步电动机、小型潜水电泵、井用潜水电泵、污水污物潜水电泵、石化泵</a:t>
                </a:r>
                <a:endPar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endParaRPr>
              </a:p>
            </p:txBody>
          </p:sp>
        </p:grpSp>
      </p:grpSp>
      <p:grpSp>
        <p:nvGrpSpPr>
          <p:cNvPr id="42" name="ï$1íḓe"/>
          <p:cNvGrpSpPr/>
          <p:nvPr/>
        </p:nvGrpSpPr>
        <p:grpSpPr>
          <a:xfrm>
            <a:off x="7453865" y="963206"/>
            <a:ext cx="1294599" cy="2278246"/>
            <a:chOff x="8897675" y="2132856"/>
            <a:chExt cx="1726132" cy="3037662"/>
          </a:xfrm>
        </p:grpSpPr>
        <p:grpSp>
          <p:nvGrpSpPr>
            <p:cNvPr id="43" name="ïsḷiḑè"/>
            <p:cNvGrpSpPr/>
            <p:nvPr/>
          </p:nvGrpSpPr>
          <p:grpSpPr>
            <a:xfrm>
              <a:off x="9026263" y="2132856"/>
              <a:ext cx="1468957" cy="1468957"/>
              <a:chOff x="2032000" y="1293622"/>
              <a:chExt cx="1316736" cy="1316736"/>
            </a:xfrm>
          </p:grpSpPr>
          <p:sp>
            <p:nvSpPr>
              <p:cNvPr id="49" name="íšḷiďê"/>
              <p:cNvSpPr/>
              <p:nvPr/>
            </p:nvSpPr>
            <p:spPr>
              <a:xfrm rot="16200000">
                <a:off x="2032000" y="1293622"/>
                <a:ext cx="1316736" cy="131673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sp>
            <p:nvSpPr>
              <p:cNvPr id="50" name="íşḻiďê"/>
              <p:cNvSpPr/>
              <p:nvPr/>
            </p:nvSpPr>
            <p:spPr>
              <a:xfrm>
                <a:off x="2333752" y="1595374"/>
                <a:ext cx="713232" cy="71323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sp>
          <p:nvSpPr>
            <p:cNvPr id="44" name="iŝļiḋe"/>
            <p:cNvSpPr/>
            <p:nvPr/>
          </p:nvSpPr>
          <p:spPr>
            <a:xfrm>
              <a:off x="9541993" y="3643749"/>
              <a:ext cx="446299" cy="446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70000"/>
                </a:lnSpc>
              </a:pPr>
              <a:r>
                <a:rPr lang="en-US" sz="1600" b="1">
                  <a:latin typeface="Agency FB" panose="020B0503020202020204" pitchFamily="34" charset="0"/>
                  <a:ea typeface="黑体" panose="02010609060101010101" pitchFamily="49" charset="-122"/>
                  <a:sym typeface="Agency FB" panose="020B0503020202020204" pitchFamily="34" charset="0"/>
                </a:rPr>
                <a:t>5</a:t>
              </a:r>
              <a:endParaRPr lang="en-US" sz="1600" b="1">
                <a:latin typeface="Agency FB" panose="020B0503020202020204" pitchFamily="34" charset="0"/>
                <a:ea typeface="黑体" panose="02010609060101010101" pitchFamily="49" charset="-122"/>
                <a:sym typeface="Agency FB" panose="020B0503020202020204" pitchFamily="34" charset="0"/>
              </a:endParaRPr>
            </a:p>
          </p:txBody>
        </p:sp>
        <p:sp>
          <p:nvSpPr>
            <p:cNvPr id="45" name="ïṥlídé"/>
            <p:cNvSpPr/>
            <p:nvPr/>
          </p:nvSpPr>
          <p:spPr bwMode="auto">
            <a:xfrm>
              <a:off x="9562266" y="2683918"/>
              <a:ext cx="396950" cy="36683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a:latin typeface="Agency FB" panose="020B0503020202020204" pitchFamily="34" charset="0"/>
                <a:ea typeface="黑体" panose="02010609060101010101" pitchFamily="49" charset="-122"/>
                <a:sym typeface="Agency FB" panose="020B0503020202020204" pitchFamily="34" charset="0"/>
              </a:endParaRPr>
            </a:p>
          </p:txBody>
        </p:sp>
        <p:grpSp>
          <p:nvGrpSpPr>
            <p:cNvPr id="46" name="iśļiḓê"/>
            <p:cNvGrpSpPr/>
            <p:nvPr/>
          </p:nvGrpSpPr>
          <p:grpSpPr>
            <a:xfrm>
              <a:off x="8897675" y="4090048"/>
              <a:ext cx="1726132" cy="1080470"/>
              <a:chOff x="1703512" y="4797152"/>
              <a:chExt cx="1726132" cy="1080470"/>
            </a:xfrm>
          </p:grpSpPr>
          <p:sp>
            <p:nvSpPr>
              <p:cNvPr id="47" name="îSľïďè"/>
              <p:cNvSpPr txBox="1"/>
              <p:nvPr/>
            </p:nvSpPr>
            <p:spPr bwMode="auto">
              <a:xfrm>
                <a:off x="1703512" y="4797152"/>
                <a:ext cx="1726132" cy="570458"/>
              </a:xfrm>
              <a:prstGeom prst="rect">
                <a:avLst/>
              </a:prstGeom>
              <a:noFill/>
            </p:spPr>
            <p:txBody>
              <a:bodyPr wrap="none" lIns="90000" tIns="46800" rIns="90000" bIns="46800" anchor="b" anchorCtr="1">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0000"/>
                  </a:lnSpc>
                  <a:spcBef>
                    <a:spcPct val="0"/>
                  </a:spcBef>
                </a:pPr>
                <a:r>
                  <a:rPr lang="zh-CN" altLang="en-US" sz="1600" b="1" dirty="0" smtClean="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办公</a:t>
                </a:r>
                <a:r>
                  <a:rPr lang="zh-CN" altLang="en-US"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设备</a:t>
                </a:r>
                <a:r>
                  <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rPr>
                  <a:t>(5)   </a:t>
                </a:r>
                <a:endParaRPr lang="en-US" altLang="zh-CN" sz="1600" b="1" dirty="0">
                  <a:solidFill>
                    <a:srgbClr val="000000"/>
                  </a:solidFill>
                  <a:latin typeface="Agency FB" panose="020B0503020202020204" pitchFamily="34" charset="0"/>
                  <a:ea typeface="黑体" panose="02010609060101010101" pitchFamily="49" charset="-122"/>
                  <a:cs typeface="Arial" panose="020B0604020202020204" pitchFamily="34" charset="0"/>
                  <a:sym typeface="Agency FB" panose="020B0503020202020204" pitchFamily="34" charset="0"/>
                </a:endParaRPr>
              </a:p>
            </p:txBody>
          </p:sp>
          <p:sp>
            <p:nvSpPr>
              <p:cNvPr id="48" name="íṧ1íḋè"/>
              <p:cNvSpPr txBox="1"/>
              <p:nvPr/>
            </p:nvSpPr>
            <p:spPr bwMode="auto">
              <a:xfrm>
                <a:off x="1703512" y="5367610"/>
                <a:ext cx="1726132" cy="510012"/>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buFontTx/>
                  <a:buNone/>
                </a:pPr>
                <a:r>
                  <a:rPr lang="zh-CN" altLang="en-US"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rPr>
                  <a:t>计算机显示器、复印机、打印机和传真机、外部电源、微型计算机、投影机</a:t>
                </a:r>
                <a:endParaRPr lang="en-US" altLang="zh-CN" sz="900" dirty="0">
                  <a:solidFill>
                    <a:schemeClr val="bg1">
                      <a:lumMod val="50000"/>
                    </a:schemeClr>
                  </a:solidFill>
                  <a:latin typeface="Agency FB" panose="020B0503020202020204" pitchFamily="34" charset="0"/>
                  <a:ea typeface="黑体" panose="02010609060101010101" pitchFamily="49" charset="-122"/>
                  <a:sym typeface="Agency FB" panose="020B0503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2"/>
          <p:cNvSpPr>
            <a:spLocks noGrp="1" noChangeArrowheads="1"/>
          </p:cNvSpPr>
          <p:nvPr>
            <p:ph type="title" idx="4294967295"/>
          </p:nvPr>
        </p:nvSpPr>
        <p:spPr>
          <a:xfrm>
            <a:off x="14288" y="117790"/>
            <a:ext cx="4343400" cy="515540"/>
          </a:xfrm>
          <a:prstGeom prst="rect">
            <a:avLst/>
          </a:prstGeom>
        </p:spPr>
        <p:txBody>
          <a:bodyPr>
            <a:normAutofit fontScale="90000"/>
          </a:bodyPr>
          <a:lstStyle/>
          <a:p>
            <a:pPr>
              <a:lnSpc>
                <a:spcPct val="150000"/>
              </a:lnSpc>
            </a:pPr>
            <a:r>
              <a:rPr lang="zh-CN" altLang="en-US" sz="2700" dirty="0">
                <a:latin typeface="Agency FB" panose="020B0503020202020204" pitchFamily="34" charset="0"/>
                <a:ea typeface="黑体" panose="02010609060101010101" pitchFamily="49" charset="-122"/>
                <a:sym typeface="Agency FB" panose="020B0503020202020204" pitchFamily="34" charset="0"/>
              </a:rPr>
              <a:t>能效标准内容示例（</a:t>
            </a:r>
            <a:r>
              <a:rPr lang="en-US" altLang="zh-CN" sz="2700" dirty="0">
                <a:latin typeface="Agency FB" panose="020B0503020202020204" pitchFamily="34" charset="0"/>
                <a:ea typeface="黑体" panose="02010609060101010101" pitchFamily="49" charset="-122"/>
                <a:sym typeface="Agency FB" panose="020B0503020202020204" pitchFamily="34" charset="0"/>
              </a:rPr>
              <a:t>1</a:t>
            </a:r>
            <a:r>
              <a:rPr lang="zh-CN" altLang="en-US" sz="2700" dirty="0">
                <a:latin typeface="Agency FB" panose="020B0503020202020204" pitchFamily="34" charset="0"/>
                <a:ea typeface="黑体" panose="02010609060101010101" pitchFamily="49" charset="-122"/>
                <a:sym typeface="Agency FB" panose="020B0503020202020204" pitchFamily="34" charset="0"/>
              </a:rPr>
              <a:t>）</a:t>
            </a:r>
            <a:endParaRPr lang="zh-CN" altLang="en-US" sz="2700" dirty="0">
              <a:latin typeface="Agency FB" panose="020B0503020202020204" pitchFamily="34" charset="0"/>
              <a:ea typeface="黑体" panose="02010609060101010101" pitchFamily="49" charset="-122"/>
              <a:sym typeface="Agency FB" panose="020B0503020202020204" pitchFamily="34" charset="0"/>
            </a:endParaRPr>
          </a:p>
        </p:txBody>
      </p:sp>
      <p:graphicFrame>
        <p:nvGraphicFramePr>
          <p:cNvPr id="84995" name="Group 3"/>
          <p:cNvGraphicFramePr>
            <a:graphicFrameLocks noGrp="1"/>
          </p:cNvGraphicFramePr>
          <p:nvPr>
            <p:ph idx="4294967295"/>
          </p:nvPr>
        </p:nvGraphicFramePr>
        <p:xfrm>
          <a:off x="719573" y="790346"/>
          <a:ext cx="7632848" cy="3823100"/>
        </p:xfrm>
        <a:graphic>
          <a:graphicData uri="http://schemas.openxmlformats.org/drawingml/2006/table">
            <a:tbl>
              <a:tblPr/>
              <a:tblGrid>
                <a:gridCol w="1528631"/>
                <a:gridCol w="1320243"/>
                <a:gridCol w="1293314"/>
                <a:gridCol w="1188018"/>
                <a:gridCol w="1252376"/>
                <a:gridCol w="1050266"/>
              </a:tblGrid>
              <a:tr h="36751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能效限定值</a:t>
                      </a:r>
                      <a:endPar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节能评价值</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7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能效等级</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目标限定值</a:t>
                      </a:r>
                      <a:endPar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7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待机能耗</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变频空调</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5</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多联式空调</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alpha val="70000"/>
                          </a:srgbClr>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5</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8000"/>
                      </a:schemeClr>
                    </a:solidFill>
                  </a:tcPr>
                </a:tc>
              </a:tr>
              <a:tr h="347555">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电磁灶</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5</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电热水器</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alpha val="70000"/>
                          </a:srgbClr>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5</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 </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48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自动电饭锅</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5</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6381">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交流电风扇</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3</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计算机显示器</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3</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打印机复印机</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3</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交流接触器</a:t>
                      </a: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alpha val="70000"/>
                          </a:srgbClr>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3</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45206">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rPr>
                        <a:t>容积式空压机</a:t>
                      </a: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8080">
                            <a:alpha val="70000"/>
                          </a:srgbClr>
                        </a:gs>
                        <a:gs pos="100000">
                          <a:srgbClr val="008080">
                            <a:gamma/>
                            <a:shade val="46275"/>
                            <a:invGamma/>
                          </a:srgbClr>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a:t>
                      </a:r>
                      <a:endParaRPr kumimoji="0" lang="en-US" altLang="zh-CN" sz="1200" b="0" i="0" u="none" strike="noStrike" cap="none" normalizeH="0" baseline="0" dirty="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2001"/>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r>
                        <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rPr>
                        <a:t>3</a:t>
                      </a:r>
                      <a:endParaRPr kumimoji="0" lang="en-US" altLang="zh-CN" sz="1200" b="0" i="0" u="none" strike="noStrike" cap="none" normalizeH="0" baseline="0" smtClean="0">
                        <a:ln>
                          <a:noFill/>
                        </a:ln>
                        <a:solidFill>
                          <a:srgbClr val="00808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en-US" altLang="zh-CN" sz="1200" b="0" i="0" u="none" strike="noStrike" cap="none" normalizeH="0" baseline="0" dirty="0" smtClean="0">
                        <a:ln>
                          <a:noFill/>
                        </a:ln>
                        <a:solidFill>
                          <a:srgbClr val="FF3300"/>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50000"/>
                        </a:lnSpc>
                        <a:spcBef>
                          <a:spcPct val="0"/>
                        </a:spcBef>
                        <a:spcAft>
                          <a:spcPct val="0"/>
                        </a:spcAft>
                        <a:buClr>
                          <a:srgbClr val="F3881D"/>
                        </a:buClr>
                        <a:buSzTx/>
                        <a:buFont typeface="Wingdings" panose="05000000000000000000" pitchFamily="2" charset="2"/>
                        <a:buNone/>
                      </a:pPr>
                      <a:endParaRPr kumimoji="0" lang="zh-CN" altLang="en-US" sz="1200" b="0" i="0" u="none" strike="noStrike" cap="none" normalizeH="0" baseline="0" dirty="0" smtClean="0">
                        <a:ln>
                          <a:noFill/>
                        </a:ln>
                        <a:solidFill>
                          <a:schemeClr val="bg1"/>
                        </a:solidFill>
                        <a:effectLst/>
                        <a:latin typeface="Agency FB" panose="020B0503020202020204" pitchFamily="34" charset="0"/>
                        <a:ea typeface="黑体" panose="02010609060101010101" pitchFamily="49" charset="-122"/>
                        <a:sym typeface="Agency FB" panose="020B0503020202020204" pitchFamily="34" charset="0"/>
                      </a:endParaRP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29785" name="灯片编号占位符 5"/>
          <p:cNvSpPr txBox="1"/>
          <p:nvPr/>
        </p:nvSpPr>
        <p:spPr bwMode="auto">
          <a:xfrm>
            <a:off x="1385888" y="4787108"/>
            <a:ext cx="1600200" cy="1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fld id="{E3084F47-84F7-4B22-B1B4-CAB94880FEAB}" type="slidenum">
              <a:rPr lang="en-US" altLang="zh-CN" sz="900" b="1">
                <a:latin typeface="Agency FB" panose="020B0503020202020204" pitchFamily="34" charset="0"/>
                <a:ea typeface="黑体" panose="02010609060101010101" pitchFamily="49" charset="-122"/>
                <a:sym typeface="Agency FB" panose="020B0503020202020204" pitchFamily="34" charset="0"/>
              </a:rPr>
            </a:fld>
            <a:endParaRPr lang="en-US" altLang="zh-CN" sz="900" b="1">
              <a:latin typeface="Agency FB" panose="020B0503020202020204" pitchFamily="34" charset="0"/>
              <a:ea typeface="黑体" panose="02010609060101010101" pitchFamily="49" charset="-122"/>
              <a:sym typeface="Agency FB" panose="020B0503020202020204" pitchFamily="34"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idx="4294967295"/>
          </p:nvPr>
        </p:nvSpPr>
        <p:spPr>
          <a:xfrm>
            <a:off x="-1282891" y="207632"/>
            <a:ext cx="5979319" cy="422672"/>
          </a:xfrm>
          <a:prstGeom prst="rect">
            <a:avLst/>
          </a:prstGeom>
        </p:spPr>
        <p:txBody>
          <a:bodyPr>
            <a:noAutofit/>
          </a:bodyPr>
          <a:lstStyle/>
          <a:p>
            <a:pPr eaLnBrk="1" hangingPunct="1">
              <a:lnSpc>
                <a:spcPct val="150000"/>
              </a:lnSpc>
            </a:pPr>
            <a:r>
              <a:rPr lang="zh-CN" altLang="en-US" sz="2000" b="1" dirty="0">
                <a:latin typeface="Agency FB" panose="020B0503020202020204" pitchFamily="34" charset="0"/>
                <a:ea typeface="黑体" panose="02010609060101010101" pitchFamily="49" charset="-122"/>
                <a:sym typeface="Agency FB" panose="020B0503020202020204" pitchFamily="34" charset="0"/>
              </a:rPr>
              <a:t>能效标准实施框架</a:t>
            </a:r>
            <a:endParaRPr lang="en-US" altLang="zh-CN" sz="2000" b="1" dirty="0">
              <a:latin typeface="Agency FB" panose="020B0503020202020204" pitchFamily="34" charset="0"/>
              <a:ea typeface="黑体" panose="02010609060101010101" pitchFamily="49" charset="-122"/>
              <a:sym typeface="Agency FB" panose="020B0503020202020204" pitchFamily="34" charset="0"/>
            </a:endParaRPr>
          </a:p>
        </p:txBody>
      </p:sp>
      <p:grpSp>
        <p:nvGrpSpPr>
          <p:cNvPr id="1028" name="组合 2"/>
          <p:cNvGrpSpPr/>
          <p:nvPr/>
        </p:nvGrpSpPr>
        <p:grpSpPr bwMode="auto">
          <a:xfrm>
            <a:off x="1296050" y="963650"/>
            <a:ext cx="5095875" cy="3076331"/>
            <a:chOff x="390525" y="1676401"/>
            <a:chExt cx="6637460" cy="3846999"/>
          </a:xfrm>
        </p:grpSpPr>
        <p:sp>
          <p:nvSpPr>
            <p:cNvPr id="31" name="圆角矩形 30"/>
            <p:cNvSpPr/>
            <p:nvPr/>
          </p:nvSpPr>
          <p:spPr bwMode="auto">
            <a:xfrm>
              <a:off x="390525" y="1676401"/>
              <a:ext cx="6620402" cy="3664170"/>
            </a:xfrm>
            <a:prstGeom prst="roundRect">
              <a:avLst>
                <a:gd name="adj" fmla="val 4883"/>
              </a:avLst>
            </a:prstGeom>
            <a:solidFill>
              <a:sysClr val="window" lastClr="FFFFFF">
                <a:tint val="100000"/>
                <a:shade val="100000"/>
                <a:hueMod val="100000"/>
                <a:satMod val="100000"/>
              </a:sysClr>
            </a:solidFill>
            <a:ln w="25400" cap="sq" cmpd="sng" algn="ctr">
              <a:solidFill>
                <a:srgbClr val="31B6FD"/>
              </a:solidFill>
              <a:prstDash val="solid"/>
              <a:headEnd type="none" w="sm" len="sm"/>
              <a:tailEnd type="none" w="sm" len="sm"/>
            </a:ln>
            <a:effectLst/>
          </p:spPr>
          <p:txBody>
            <a:bodyPr/>
            <a:lstStyle/>
            <a:p>
              <a:pPr algn="ctr" eaLnBrk="0" hangingPunct="0">
                <a:lnSpc>
                  <a:spcPct val="150000"/>
                </a:lnSpc>
                <a:defRPr/>
              </a:pPr>
              <a:endParaRPr lang="zh-CN" altLang="en-US" sz="135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2" name="Line 12"/>
            <p:cNvSpPr>
              <a:spLocks noChangeShapeType="1"/>
            </p:cNvSpPr>
            <p:nvPr/>
          </p:nvSpPr>
          <p:spPr bwMode="auto">
            <a:xfrm>
              <a:off x="4041824" y="2264223"/>
              <a:ext cx="1451648" cy="470398"/>
            </a:xfrm>
            <a:prstGeom prst="line">
              <a:avLst/>
            </a:prstGeom>
            <a:noFill/>
            <a:ln w="38100" cap="sq">
              <a:solidFill>
                <a:srgbClr val="5BD078">
                  <a:lumMod val="50000"/>
                </a:srgbClr>
              </a:solidFill>
              <a:round/>
              <a:tailEnd type="triangle" w="med" len="med"/>
            </a:ln>
            <a:effectLst/>
            <a:scene3d>
              <a:camera prst="obliqueBottomLeft"/>
              <a:lightRig rig="threePt" dir="t"/>
            </a:scene3d>
          </p:spPr>
          <p:txBody>
            <a:bodyPr lIns="67500" tIns="35100" rIns="67500" bIns="35100" anchor="ctr">
              <a:spAutoFit/>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6" name="圆角矩形 3"/>
            <p:cNvSpPr/>
            <p:nvPr/>
          </p:nvSpPr>
          <p:spPr bwMode="auto">
            <a:xfrm>
              <a:off x="2840321" y="4646177"/>
              <a:ext cx="1839004" cy="643318"/>
            </a:xfrm>
            <a:prstGeom prst="roundRect">
              <a:avLst/>
            </a:prstGeom>
            <a:solidFill>
              <a:srgbClr val="30A7D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7" name="圆角矩形 36"/>
            <p:cNvSpPr/>
            <p:nvPr/>
          </p:nvSpPr>
          <p:spPr bwMode="auto">
            <a:xfrm>
              <a:off x="5068766" y="4588430"/>
              <a:ext cx="1839057" cy="627062"/>
            </a:xfrm>
            <a:prstGeom prst="roundRect">
              <a:avLst/>
            </a:prstGeom>
            <a:gradFill rotWithShape="1">
              <a:gsLst>
                <a:gs pos="0">
                  <a:srgbClr val="31B6FD">
                    <a:shade val="80000"/>
                    <a:satMod val="200000"/>
                  </a:srgbClr>
                </a:gs>
                <a:gs pos="30000">
                  <a:srgbClr val="31B6FD">
                    <a:shade val="20000"/>
                    <a:satMod val="250000"/>
                  </a:srgbClr>
                </a:gs>
                <a:gs pos="50000">
                  <a:srgbClr val="31B6FD">
                    <a:shade val="23000"/>
                    <a:satMod val="250000"/>
                  </a:srgbClr>
                </a:gs>
                <a:gs pos="60000">
                  <a:srgbClr val="31B6FD">
                    <a:shade val="29000"/>
                    <a:satMod val="230000"/>
                  </a:srgbClr>
                </a:gs>
                <a:gs pos="100000">
                  <a:srgbClr val="31B6FD">
                    <a:shade val="70000"/>
                    <a:satMod val="200000"/>
                  </a:srgbClr>
                </a:gs>
              </a:gsLst>
              <a:lin ang="7000000" scaled="1"/>
            </a:gradFill>
            <a:ln w="12700" cap="sq"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lnSpc>
                  <a:spcPct val="150000"/>
                </a:lnSpc>
                <a:defRPr/>
              </a:pPr>
              <a:endParaRPr lang="zh-CN" altLang="en-US" sz="150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8" name="圆角矩形 37"/>
            <p:cNvSpPr/>
            <p:nvPr/>
          </p:nvSpPr>
          <p:spPr bwMode="auto">
            <a:xfrm>
              <a:off x="688731" y="4588430"/>
              <a:ext cx="1882349" cy="651893"/>
            </a:xfrm>
            <a:prstGeom prst="roundRect">
              <a:avLst/>
            </a:prstGeom>
            <a:gradFill flip="none" rotWithShape="1">
              <a:gsLst>
                <a:gs pos="0">
                  <a:srgbClr val="C4485D">
                    <a:shade val="30000"/>
                    <a:satMod val="115000"/>
                  </a:srgbClr>
                </a:gs>
                <a:gs pos="50000">
                  <a:srgbClr val="C4485D">
                    <a:shade val="67500"/>
                    <a:satMod val="115000"/>
                  </a:srgbClr>
                </a:gs>
                <a:gs pos="100000">
                  <a:srgbClr val="C4485D">
                    <a:shade val="100000"/>
                    <a:satMod val="115000"/>
                  </a:srgbClr>
                </a:gs>
              </a:gsLst>
              <a:lin ang="54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39" name="AutoShape 2"/>
            <p:cNvSpPr>
              <a:spLocks noChangeArrowheads="1"/>
            </p:cNvSpPr>
            <p:nvPr/>
          </p:nvSpPr>
          <p:spPr bwMode="auto">
            <a:xfrm rot="20202177">
              <a:off x="926124" y="2761810"/>
              <a:ext cx="6101861" cy="92343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ln w="12700" cap="sq"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lIns="67500" tIns="35100" rIns="67500" bIns="35100" anchor="ctr">
              <a:spAutoFit/>
            </a:bodyPr>
            <a:lstStyle/>
            <a:p>
              <a:pPr algn="r">
                <a:lnSpc>
                  <a:spcPct val="150000"/>
                </a:lnSpc>
                <a:defRPr/>
              </a:pPr>
              <a:endParaRPr lang="zh-CN" altLang="en-US" sz="1500" kern="0">
                <a:solidFill>
                  <a:srgbClr val="4D4D4D"/>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0" name="折角形 39"/>
            <p:cNvSpPr/>
            <p:nvPr/>
          </p:nvSpPr>
          <p:spPr bwMode="auto">
            <a:xfrm>
              <a:off x="2883107" y="2777498"/>
              <a:ext cx="1852909" cy="523099"/>
            </a:xfrm>
            <a:prstGeom prst="foldedCorner">
              <a:avLst/>
            </a:prstGeom>
            <a:solidFill>
              <a:srgbClr val="31B6FD">
                <a:lumMod val="20000"/>
                <a:lumOff val="80000"/>
              </a:srgbClr>
            </a:solidFill>
            <a:ln w="12700" cap="sq"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2700"/>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1" name="折角形 40"/>
            <p:cNvSpPr/>
            <p:nvPr/>
          </p:nvSpPr>
          <p:spPr bwMode="auto">
            <a:xfrm>
              <a:off x="4971587" y="2760347"/>
              <a:ext cx="1852907" cy="548827"/>
            </a:xfrm>
            <a:prstGeom prst="foldedCorner">
              <a:avLst/>
            </a:prstGeom>
            <a:solidFill>
              <a:srgbClr val="31B6FD">
                <a:lumMod val="20000"/>
                <a:lumOff val="80000"/>
              </a:srgbClr>
            </a:solidFill>
            <a:ln w="12700" cap="sq"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2700"/>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2" name="折角形 41"/>
            <p:cNvSpPr/>
            <p:nvPr/>
          </p:nvSpPr>
          <p:spPr bwMode="auto">
            <a:xfrm>
              <a:off x="794633" y="2734621"/>
              <a:ext cx="1853088" cy="600278"/>
            </a:xfrm>
            <a:prstGeom prst="foldedCorner">
              <a:avLst/>
            </a:prstGeom>
            <a:solidFill>
              <a:srgbClr val="31B6FD">
                <a:lumMod val="20000"/>
                <a:lumOff val="80000"/>
              </a:srgbClr>
            </a:solidFill>
            <a:ln w="12700" cap="sq" cmpd="sng" algn="ctr">
              <a:solidFill>
                <a:srgbClr val="F5C040">
                  <a:lumMod val="20000"/>
                  <a:lumOff val="80000"/>
                </a:srgbClr>
              </a:solidFill>
              <a:prstDash val="solid"/>
              <a:headEnd type="none" w="med" len="med"/>
              <a:tailEnd type="none" w="med" len="med"/>
            </a:ln>
            <a:effectLst>
              <a:outerShdw blurRad="63500" dist="50800" dir="5400000" algn="tl">
                <a:srgbClr val="000000">
                  <a:alpha val="35294"/>
                </a:srgbClr>
              </a:outerShdw>
            </a:effectLst>
            <a:scene3d>
              <a:camera prst="obliqueBottomLeft"/>
              <a:lightRig rig="threePt" dir="t"/>
            </a:scene3d>
            <a:sp3d>
              <a:bevelT w="127000" h="12700"/>
              <a:contourClr>
                <a:srgbClr val="31B6FD">
                  <a:tint val="100000"/>
                  <a:shade val="100000"/>
                  <a:hueMod val="100000"/>
                  <a:satMod val="100000"/>
                </a:srgbClr>
              </a:contourClr>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pic>
          <p:nvPicPr>
            <p:cNvPr id="43" name="Picture 4"/>
            <p:cNvPicPr>
              <a:picLocks noChangeAspect="1" noChangeArrowheads="1"/>
            </p:cNvPicPr>
            <p:nvPr/>
          </p:nvPicPr>
          <p:blipFill>
            <a:blip r:embed="rId1" cstate="email"/>
            <a:srcRect/>
            <a:stretch>
              <a:fillRect/>
            </a:stretch>
          </p:blipFill>
          <p:spPr bwMode="auto">
            <a:xfrm>
              <a:off x="5458440" y="3429000"/>
              <a:ext cx="999553" cy="1006443"/>
            </a:xfrm>
            <a:prstGeom prst="rect">
              <a:avLst/>
            </a:prstGeom>
            <a:noFill/>
            <a:scene3d>
              <a:camera prst="obliqueBottomLeft"/>
              <a:lightRig rig="threePt" dir="t"/>
            </a:scene3d>
          </p:spPr>
        </p:pic>
        <p:sp>
          <p:nvSpPr>
            <p:cNvPr id="44" name="Text Box 5"/>
            <p:cNvSpPr txBox="1">
              <a:spLocks noChangeArrowheads="1"/>
            </p:cNvSpPr>
            <p:nvPr/>
          </p:nvSpPr>
          <p:spPr bwMode="auto">
            <a:xfrm>
              <a:off x="5323930" y="4940460"/>
              <a:ext cx="864915" cy="491684"/>
            </a:xfrm>
            <a:prstGeom prst="rect">
              <a:avLst/>
            </a:prstGeom>
            <a:noFill/>
            <a:ln w="12700" cap="sq">
              <a:noFill/>
              <a:miter lim="800000"/>
              <a:headEnd type="none" w="sm" len="sm"/>
              <a:tailEnd type="none" w="sm" len="sm"/>
            </a:ln>
            <a:effectLst/>
            <a:scene3d>
              <a:camera prst="obliqueBottomLeft"/>
              <a:lightRig rig="threePt" dir="t"/>
            </a:scene3d>
          </p:spPr>
          <p:txBody>
            <a:bodyPr>
              <a:spAutoFit/>
            </a:bodyPr>
            <a:lstStyle/>
            <a:p>
              <a:pPr algn="r">
                <a:lnSpc>
                  <a:spcPct val="150000"/>
                </a:lnSpc>
                <a:spcBef>
                  <a:spcPct val="0"/>
                </a:spcBef>
                <a:defRPr/>
              </a:pPr>
              <a:endParaRPr lang="zh-CN" altLang="zh-CN"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5" name="AutoShape 6"/>
            <p:cNvSpPr>
              <a:spLocks noChangeArrowheads="1"/>
            </p:cNvSpPr>
            <p:nvPr/>
          </p:nvSpPr>
          <p:spPr bwMode="auto">
            <a:xfrm>
              <a:off x="4938488" y="2781186"/>
              <a:ext cx="1809419" cy="527804"/>
            </a:xfrm>
            <a:prstGeom prst="foldedCorner">
              <a:avLst>
                <a:gd name="adj" fmla="val 12500"/>
              </a:avLst>
            </a:prstGeom>
            <a:noFill/>
            <a:ln w="12700" cap="sq">
              <a:noFill/>
              <a:round/>
            </a:ln>
            <a:effectLst>
              <a:outerShdw dist="107763" dir="13500000" algn="ctr" rotWithShape="0">
                <a:srgbClr val="C6E7FC"/>
              </a:outerShdw>
            </a:effectLst>
            <a:scene3d>
              <a:camera prst="obliqueBottomLeft"/>
              <a:lightRig rig="threePt" dir="t"/>
            </a:scene3d>
          </p:spPr>
          <p:txBody>
            <a:bodyPr lIns="67500" tIns="35100" rIns="67500" bIns="35100" anchor="ctr">
              <a:spAutoFit/>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6" name="Line 9"/>
            <p:cNvSpPr>
              <a:spLocks noChangeShapeType="1"/>
            </p:cNvSpPr>
            <p:nvPr/>
          </p:nvSpPr>
          <p:spPr bwMode="auto">
            <a:xfrm flipH="1">
              <a:off x="3769165" y="2308589"/>
              <a:ext cx="1759" cy="458622"/>
            </a:xfrm>
            <a:prstGeom prst="line">
              <a:avLst/>
            </a:prstGeom>
            <a:noFill/>
            <a:ln w="38100" cap="sq">
              <a:solidFill>
                <a:srgbClr val="5BD078">
                  <a:lumMod val="50000"/>
                </a:srgbClr>
              </a:solidFill>
              <a:round/>
              <a:tailEnd type="triangle" w="med" len="med"/>
            </a:ln>
            <a:effectLst/>
            <a:scene3d>
              <a:camera prst="obliqueBottomLeft"/>
              <a:lightRig rig="threePt" dir="t"/>
            </a:scene3d>
          </p:spPr>
          <p:txBody>
            <a:bodyPr lIns="67500" tIns="35100" rIns="67500" bIns="35100" anchor="ctr">
              <a:spAutoFit/>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graphicFrame>
          <p:nvGraphicFramePr>
            <p:cNvPr id="1026" name="Object 2"/>
            <p:cNvGraphicFramePr>
              <a:graphicFrameLocks noChangeAspect="1"/>
            </p:cNvGraphicFramePr>
            <p:nvPr/>
          </p:nvGraphicFramePr>
          <p:xfrm>
            <a:off x="1144299" y="3466634"/>
            <a:ext cx="776874" cy="1066782"/>
          </p:xfrm>
          <a:graphic>
            <a:graphicData uri="http://schemas.openxmlformats.org/presentationml/2006/ole">
              <mc:AlternateContent xmlns:mc="http://schemas.openxmlformats.org/markup-compatibility/2006">
                <mc:Choice xmlns:v="urn:schemas-microsoft-com:vml" Requires="v">
                  <p:oleObj spid="_x0000_s6259" name="剪辑" r:id="rId2" imgW="2033905" imgH="3390900" progId="">
                    <p:embed/>
                  </p:oleObj>
                </mc:Choice>
                <mc:Fallback>
                  <p:oleObj name="剪辑" r:id="rId2" imgW="2033905" imgH="33909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299" y="3466634"/>
                          <a:ext cx="776874" cy="1066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Line 12"/>
            <p:cNvSpPr>
              <a:spLocks noChangeShapeType="1"/>
            </p:cNvSpPr>
            <p:nvPr/>
          </p:nvSpPr>
          <p:spPr bwMode="auto">
            <a:xfrm flipH="1">
              <a:off x="1983688" y="2279138"/>
              <a:ext cx="1339840" cy="386880"/>
            </a:xfrm>
            <a:prstGeom prst="line">
              <a:avLst/>
            </a:prstGeom>
            <a:noFill/>
            <a:ln w="38100" cap="sq">
              <a:solidFill>
                <a:srgbClr val="5BD078">
                  <a:lumMod val="50000"/>
                </a:srgbClr>
              </a:solidFill>
              <a:round/>
              <a:tailEnd type="triangle" w="med" len="med"/>
            </a:ln>
            <a:effectLst/>
            <a:scene3d>
              <a:camera prst="obliqueBottomLeft"/>
              <a:lightRig rig="threePt" dir="t"/>
            </a:scene3d>
          </p:spPr>
          <p:txBody>
            <a:bodyPr lIns="67500" tIns="35100" rIns="67500" bIns="35100" anchor="ctr">
              <a:spAutoFit/>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49" name="Text Box 14"/>
            <p:cNvSpPr txBox="1">
              <a:spLocks noChangeArrowheads="1"/>
            </p:cNvSpPr>
            <p:nvPr/>
          </p:nvSpPr>
          <p:spPr bwMode="auto">
            <a:xfrm>
              <a:off x="779778" y="2676938"/>
              <a:ext cx="1860970" cy="815263"/>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US"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rPr>
                <a:t>能效限定值及超前能效限定值</a:t>
              </a:r>
              <a:endParaRPr lang="zh-CN" altLang="en-US"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0" name="Text Box 15"/>
            <p:cNvSpPr txBox="1">
              <a:spLocks noChangeArrowheads="1"/>
            </p:cNvSpPr>
            <p:nvPr/>
          </p:nvSpPr>
          <p:spPr bwMode="auto">
            <a:xfrm>
              <a:off x="5080170" y="2895805"/>
              <a:ext cx="1668671" cy="425573"/>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GB"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rPr>
                <a:t>节能评价值</a:t>
              </a:r>
              <a:endParaRPr lang="zh-CN" altLang="en-US"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1" name="Text Box 16"/>
            <p:cNvSpPr txBox="1">
              <a:spLocks noChangeArrowheads="1"/>
            </p:cNvSpPr>
            <p:nvPr/>
          </p:nvSpPr>
          <p:spPr bwMode="auto">
            <a:xfrm>
              <a:off x="2792728" y="2828806"/>
              <a:ext cx="2005195" cy="425573"/>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US"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rPr>
                <a:t>能效分级</a:t>
              </a:r>
              <a:endParaRPr lang="en-US" altLang="zh-CN" sz="1350" kern="0" dirty="0">
                <a:solidFill>
                  <a:srgbClr val="00206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2" name="Text Box 18"/>
            <p:cNvSpPr txBox="1">
              <a:spLocks noChangeArrowheads="1"/>
            </p:cNvSpPr>
            <p:nvPr/>
          </p:nvSpPr>
          <p:spPr bwMode="auto">
            <a:xfrm>
              <a:off x="714644" y="4616968"/>
              <a:ext cx="1809793" cy="896009"/>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US"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rPr>
                <a:t>市场准入、高耗能产品淘汰</a:t>
              </a:r>
              <a:endParaRPr lang="en-US" altLang="zh-CN"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3" name="Text Box 21"/>
            <p:cNvSpPr txBox="1">
              <a:spLocks noChangeArrowheads="1"/>
            </p:cNvSpPr>
            <p:nvPr/>
          </p:nvSpPr>
          <p:spPr bwMode="auto">
            <a:xfrm>
              <a:off x="2947809" y="4627391"/>
              <a:ext cx="1679524" cy="896009"/>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US"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rPr>
                <a:t>强制性能效标识制度</a:t>
              </a:r>
              <a:endParaRPr lang="zh-CN" altLang="en-US"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4" name="Text Box 22"/>
            <p:cNvSpPr txBox="1">
              <a:spLocks noChangeArrowheads="1"/>
            </p:cNvSpPr>
            <p:nvPr/>
          </p:nvSpPr>
          <p:spPr bwMode="auto">
            <a:xfrm>
              <a:off x="5050705" y="4615480"/>
              <a:ext cx="1926104" cy="896009"/>
            </a:xfrm>
            <a:prstGeom prst="rect">
              <a:avLst/>
            </a:prstGeom>
            <a:noFill/>
            <a:ln w="12700" cap="sq">
              <a:noFill/>
              <a:miter lim="800000"/>
            </a:ln>
            <a:effectLst/>
          </p:spPr>
          <p:txBody>
            <a:bodyPr lIns="67500" tIns="35100" rIns="67500" bIns="35100">
              <a:spAutoFit/>
            </a:bodyPr>
            <a:lstStyle/>
            <a:p>
              <a:pPr algn="ctr" eaLnBrk="0" hangingPunct="0">
                <a:lnSpc>
                  <a:spcPct val="150000"/>
                </a:lnSpc>
                <a:defRPr/>
              </a:pPr>
              <a:r>
                <a:rPr lang="zh-CN" altLang="en-GB"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rPr>
                <a:t>自愿性的节能产品认证制度</a:t>
              </a:r>
              <a:endParaRPr lang="zh-CN" altLang="en-GB" sz="1500" kern="0" dirty="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pic>
          <p:nvPicPr>
            <p:cNvPr id="55" name="Picture 23" descr="Resize of 2"/>
            <p:cNvPicPr>
              <a:picLocks noChangeAspect="1" noChangeArrowheads="1"/>
            </p:cNvPicPr>
            <p:nvPr/>
          </p:nvPicPr>
          <p:blipFill>
            <a:blip r:embed="rId4" cstate="email"/>
            <a:srcRect/>
            <a:stretch>
              <a:fillRect/>
            </a:stretch>
          </p:blipFill>
          <p:spPr bwMode="auto">
            <a:xfrm>
              <a:off x="3371559" y="3404411"/>
              <a:ext cx="776528" cy="1152927"/>
            </a:xfrm>
            <a:prstGeom prst="rect">
              <a:avLst/>
            </a:prstGeom>
            <a:noFill/>
            <a:scene3d>
              <a:camera prst="obliqueBottomLeft"/>
              <a:lightRig rig="threePt" dir="t"/>
            </a:scene3d>
          </p:spPr>
        </p:pic>
        <p:sp>
          <p:nvSpPr>
            <p:cNvPr id="56" name="圆角矩形 55"/>
            <p:cNvSpPr/>
            <p:nvPr/>
          </p:nvSpPr>
          <p:spPr bwMode="auto">
            <a:xfrm>
              <a:off x="2574681" y="1732517"/>
              <a:ext cx="2521927" cy="557213"/>
            </a:xfrm>
            <a:prstGeom prst="roundRect">
              <a:avLst/>
            </a:prstGeom>
            <a:solidFill>
              <a:srgbClr val="F5C040"/>
            </a:solidFill>
            <a:ln w="12700" cap="sq"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lnSpc>
                  <a:spcPct val="150000"/>
                </a:lnSpc>
                <a:defRPr/>
              </a:pPr>
              <a:endParaRPr lang="zh-CN" altLang="en-US" sz="1500" kern="0">
                <a:solidFill>
                  <a:sysClr val="windowText" lastClr="00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57" name="Text Box 10"/>
            <p:cNvSpPr txBox="1">
              <a:spLocks noChangeArrowheads="1"/>
            </p:cNvSpPr>
            <p:nvPr/>
          </p:nvSpPr>
          <p:spPr bwMode="auto">
            <a:xfrm>
              <a:off x="2640748" y="1691290"/>
              <a:ext cx="2302950" cy="463020"/>
            </a:xfrm>
            <a:prstGeom prst="rect">
              <a:avLst/>
            </a:prstGeom>
            <a:noFill/>
            <a:ln w="12700" cap="sq">
              <a:noFill/>
              <a:miter lim="800000"/>
            </a:ln>
            <a:effectLst>
              <a:prstShdw prst="shdw13" dist="53882" dir="13500000">
                <a:srgbClr val="C6E7FC"/>
              </a:prstShdw>
            </a:effectLst>
          </p:spPr>
          <p:txBody>
            <a:bodyPr lIns="67500" tIns="35100" rIns="67500" bIns="35100">
              <a:spAutoFit/>
            </a:bodyPr>
            <a:lstStyle/>
            <a:p>
              <a:pPr algn="ctr" eaLnBrk="0" hangingPunct="0">
                <a:lnSpc>
                  <a:spcPct val="150000"/>
                </a:lnSpc>
                <a:defRPr/>
              </a:pPr>
              <a:r>
                <a:rPr lang="zh-CN" altLang="en-US" sz="1500" kern="0" dirty="0">
                  <a:solidFill>
                    <a:srgbClr val="C6E7FC">
                      <a:lumMod val="10000"/>
                    </a:srgbClr>
                  </a:solidFill>
                  <a:latin typeface="Agency FB" panose="020B0503020202020204" pitchFamily="34" charset="0"/>
                  <a:ea typeface="黑体" panose="02010609060101010101" pitchFamily="49" charset="-122"/>
                  <a:sym typeface="Agency FB" panose="020B0503020202020204" pitchFamily="34" charset="0"/>
                </a:rPr>
                <a:t>强制性能效标准</a:t>
              </a:r>
              <a:endParaRPr lang="zh-CN" altLang="en-US" sz="1500" kern="0" dirty="0">
                <a:solidFill>
                  <a:srgbClr val="C6E7FC">
                    <a:lumMod val="10000"/>
                  </a:srgbClr>
                </a:solidFill>
                <a:latin typeface="Agency FB" panose="020B0503020202020204" pitchFamily="34" charset="0"/>
                <a:ea typeface="黑体" panose="02010609060101010101" pitchFamily="49" charset="-122"/>
                <a:sym typeface="Agency FB" panose="020B0503020202020204" pitchFamily="34" charset="0"/>
              </a:endParaRPr>
            </a:p>
          </p:txBody>
        </p:sp>
      </p:grpSp>
      <p:grpSp>
        <p:nvGrpSpPr>
          <p:cNvPr id="1029" name="组合 29"/>
          <p:cNvGrpSpPr/>
          <p:nvPr/>
        </p:nvGrpSpPr>
        <p:grpSpPr bwMode="auto">
          <a:xfrm>
            <a:off x="2693195" y="4087019"/>
            <a:ext cx="5174456" cy="829866"/>
            <a:chOff x="381000" y="5448300"/>
            <a:chExt cx="6635080" cy="1106760"/>
          </a:xfrm>
        </p:grpSpPr>
        <p:sp>
          <p:nvSpPr>
            <p:cNvPr id="59" name="圆角矩形 58"/>
            <p:cNvSpPr/>
            <p:nvPr/>
          </p:nvSpPr>
          <p:spPr>
            <a:xfrm>
              <a:off x="381000" y="5448300"/>
              <a:ext cx="6628973" cy="1106760"/>
            </a:xfrm>
            <a:prstGeom prst="roundRect">
              <a:avLst>
                <a:gd name="adj" fmla="val 12761"/>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lnSpc>
                  <a:spcPct val="150000"/>
                </a:lnSpc>
                <a:defRPr/>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sp>
          <p:nvSpPr>
            <p:cNvPr id="60" name="圆角矩形 59"/>
            <p:cNvSpPr/>
            <p:nvPr/>
          </p:nvSpPr>
          <p:spPr>
            <a:xfrm>
              <a:off x="5076825" y="6072187"/>
              <a:ext cx="1830998" cy="381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150000"/>
                </a:lnSpc>
                <a:defRPr/>
              </a:pPr>
              <a:endParaRPr lang="zh-CN" altLang="en-US" sz="135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61" name="圆角矩形 60"/>
            <p:cNvSpPr/>
            <p:nvPr/>
          </p:nvSpPr>
          <p:spPr>
            <a:xfrm>
              <a:off x="5076825" y="5538787"/>
              <a:ext cx="1830998" cy="381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150000"/>
                </a:lnSpc>
                <a:defRPr/>
              </a:pPr>
              <a:endParaRPr lang="zh-CN" altLang="en-US" sz="135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62" name="圆角矩形 61"/>
            <p:cNvSpPr/>
            <p:nvPr/>
          </p:nvSpPr>
          <p:spPr>
            <a:xfrm>
              <a:off x="2667001" y="6072187"/>
              <a:ext cx="2028824" cy="381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150000"/>
                </a:lnSpc>
                <a:defRPr/>
              </a:pPr>
              <a:endParaRPr lang="zh-CN" altLang="en-US" sz="135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63" name="圆角矩形 62"/>
            <p:cNvSpPr/>
            <p:nvPr/>
          </p:nvSpPr>
          <p:spPr>
            <a:xfrm>
              <a:off x="2667001" y="5538787"/>
              <a:ext cx="2028824" cy="381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ct val="150000"/>
                </a:lnSpc>
                <a:defRPr/>
              </a:pPr>
              <a:endParaRPr lang="zh-CN" altLang="en-US" sz="135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64" name="圆角矩形 63"/>
            <p:cNvSpPr/>
            <p:nvPr/>
          </p:nvSpPr>
          <p:spPr>
            <a:xfrm>
              <a:off x="838200" y="5614987"/>
              <a:ext cx="1371600" cy="381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anchor="ctr"/>
            <a:lstStyle/>
            <a:p>
              <a:pPr algn="ctr">
                <a:lnSpc>
                  <a:spcPct val="150000"/>
                </a:lnSpc>
                <a:defRPr/>
              </a:pPr>
              <a:endParaRPr lang="zh-CN" altLang="en-US" sz="1350" kern="0">
                <a:solidFill>
                  <a:sysClr val="window" lastClr="FFFFFF"/>
                </a:solidFill>
                <a:latin typeface="Agency FB" panose="020B0503020202020204" pitchFamily="34" charset="0"/>
                <a:ea typeface="黑体" panose="02010609060101010101" pitchFamily="49" charset="-122"/>
                <a:sym typeface="Agency FB" panose="020B0503020202020204" pitchFamily="34" charset="0"/>
              </a:endParaRPr>
            </a:p>
          </p:txBody>
        </p:sp>
        <p:sp>
          <p:nvSpPr>
            <p:cNvPr id="65" name="TextBox 26"/>
            <p:cNvSpPr txBox="1">
              <a:spLocks noChangeArrowheads="1"/>
            </p:cNvSpPr>
            <p:nvPr/>
          </p:nvSpPr>
          <p:spPr bwMode="auto">
            <a:xfrm>
              <a:off x="5179449" y="5462592"/>
              <a:ext cx="1694648" cy="482473"/>
            </a:xfrm>
            <a:prstGeom prst="rect">
              <a:avLst/>
            </a:prstGeom>
            <a:noFill/>
            <a:ln w="9525">
              <a:noFill/>
              <a:miter lim="800000"/>
            </a:ln>
          </p:spPr>
          <p:txBody>
            <a:bodyPr>
              <a:spAutoFit/>
            </a:bodyPr>
            <a:lstStyle/>
            <a:p>
              <a:pPr algn="ctr" eaLnBrk="0" hangingPunct="0">
                <a:lnSpc>
                  <a:spcPct val="150000"/>
                </a:lnSpc>
                <a:defRPr/>
              </a:pPr>
              <a:r>
                <a:rPr lang="zh-CN" altLang="en-US" sz="1350" kern="0" dirty="0">
                  <a:latin typeface="Agency FB" panose="020B0503020202020204" pitchFamily="34" charset="0"/>
                  <a:ea typeface="黑体" panose="02010609060101010101" pitchFamily="49" charset="-122"/>
                  <a:sym typeface="Agency FB" panose="020B0503020202020204" pitchFamily="34" charset="0"/>
                </a:rPr>
                <a:t>政府节能采购</a:t>
              </a:r>
              <a:endParaRPr lang="zh-CN" altLang="en-US" sz="1350" kern="0" dirty="0">
                <a:latin typeface="Agency FB" panose="020B0503020202020204" pitchFamily="34" charset="0"/>
                <a:ea typeface="黑体" panose="02010609060101010101" pitchFamily="49" charset="-122"/>
                <a:sym typeface="Agency FB" panose="020B0503020202020204" pitchFamily="34" charset="0"/>
              </a:endParaRPr>
            </a:p>
          </p:txBody>
        </p:sp>
        <p:sp>
          <p:nvSpPr>
            <p:cNvPr id="66" name="TextBox 27"/>
            <p:cNvSpPr txBox="1">
              <a:spLocks noChangeArrowheads="1"/>
            </p:cNvSpPr>
            <p:nvPr/>
          </p:nvSpPr>
          <p:spPr bwMode="auto">
            <a:xfrm>
              <a:off x="2533662" y="5516579"/>
              <a:ext cx="2299224" cy="482473"/>
            </a:xfrm>
            <a:prstGeom prst="rect">
              <a:avLst/>
            </a:prstGeom>
            <a:noFill/>
            <a:ln w="9525">
              <a:noFill/>
              <a:miter lim="800000"/>
            </a:ln>
          </p:spPr>
          <p:txBody>
            <a:bodyPr>
              <a:spAutoFit/>
            </a:bodyPr>
            <a:lstStyle/>
            <a:p>
              <a:pPr algn="ctr" eaLnBrk="0" hangingPunct="0">
                <a:lnSpc>
                  <a:spcPct val="150000"/>
                </a:lnSpc>
                <a:defRPr/>
              </a:pPr>
              <a:r>
                <a:rPr lang="zh-CN" altLang="en-US" sz="1350" kern="0" dirty="0">
                  <a:latin typeface="Agency FB" panose="020B0503020202020204" pitchFamily="34" charset="0"/>
                  <a:ea typeface="黑体" panose="02010609060101010101" pitchFamily="49" charset="-122"/>
                  <a:sym typeface="Agency FB" panose="020B0503020202020204" pitchFamily="34" charset="0"/>
                </a:rPr>
                <a:t>节能产品惠民工程</a:t>
              </a:r>
              <a:endParaRPr lang="zh-CN" altLang="en-US" sz="1350" kern="0" dirty="0">
                <a:latin typeface="Agency FB" panose="020B0503020202020204" pitchFamily="34" charset="0"/>
                <a:ea typeface="黑体" panose="02010609060101010101" pitchFamily="49" charset="-122"/>
                <a:sym typeface="Agency FB" panose="020B0503020202020204" pitchFamily="34" charset="0"/>
              </a:endParaRPr>
            </a:p>
          </p:txBody>
        </p:sp>
        <p:sp>
          <p:nvSpPr>
            <p:cNvPr id="67" name="TextBox 28"/>
            <p:cNvSpPr txBox="1">
              <a:spLocks noChangeArrowheads="1"/>
            </p:cNvSpPr>
            <p:nvPr/>
          </p:nvSpPr>
          <p:spPr bwMode="auto">
            <a:xfrm>
              <a:off x="718403" y="5534046"/>
              <a:ext cx="1621366" cy="522408"/>
            </a:xfrm>
            <a:prstGeom prst="rect">
              <a:avLst/>
            </a:prstGeom>
            <a:noFill/>
            <a:ln w="9525">
              <a:noFill/>
              <a:miter lim="800000"/>
            </a:ln>
          </p:spPr>
          <p:txBody>
            <a:bodyPr>
              <a:spAutoFit/>
            </a:bodyPr>
            <a:lstStyle/>
            <a:p>
              <a:pPr algn="ctr" eaLnBrk="0" hangingPunct="0">
                <a:lnSpc>
                  <a:spcPct val="150000"/>
                </a:lnSpc>
                <a:defRPr/>
              </a:pPr>
              <a:r>
                <a:rPr lang="zh-CN" altLang="en-US" sz="1500" kern="0" dirty="0">
                  <a:latin typeface="Agency FB" panose="020B0503020202020204" pitchFamily="34" charset="0"/>
                  <a:ea typeface="黑体" panose="02010609060101010101" pitchFamily="49" charset="-122"/>
                  <a:sym typeface="Agency FB" panose="020B0503020202020204" pitchFamily="34" charset="0"/>
                </a:rPr>
                <a:t>家电下乡</a:t>
              </a:r>
              <a:endParaRPr lang="zh-CN" altLang="en-US" sz="1500" kern="0" dirty="0">
                <a:latin typeface="Agency FB" panose="020B0503020202020204" pitchFamily="34" charset="0"/>
                <a:ea typeface="黑体" panose="02010609060101010101" pitchFamily="49" charset="-122"/>
                <a:sym typeface="Agency FB" panose="020B0503020202020204" pitchFamily="34" charset="0"/>
              </a:endParaRPr>
            </a:p>
          </p:txBody>
        </p:sp>
        <p:sp>
          <p:nvSpPr>
            <p:cNvPr id="68" name="TextBox 29"/>
            <p:cNvSpPr txBox="1">
              <a:spLocks noChangeArrowheads="1"/>
            </p:cNvSpPr>
            <p:nvPr/>
          </p:nvSpPr>
          <p:spPr bwMode="auto">
            <a:xfrm>
              <a:off x="2677171" y="6069166"/>
              <a:ext cx="2100753" cy="482473"/>
            </a:xfrm>
            <a:prstGeom prst="rect">
              <a:avLst/>
            </a:prstGeom>
            <a:noFill/>
            <a:ln w="9525">
              <a:noFill/>
              <a:miter lim="800000"/>
            </a:ln>
          </p:spPr>
          <p:txBody>
            <a:bodyPr>
              <a:spAutoFit/>
            </a:bodyPr>
            <a:lstStyle/>
            <a:p>
              <a:pPr algn="ctr" eaLnBrk="0" hangingPunct="0">
                <a:lnSpc>
                  <a:spcPct val="150000"/>
                </a:lnSpc>
                <a:defRPr/>
              </a:pPr>
              <a:r>
                <a:rPr lang="zh-CN" altLang="en-US" sz="1350" kern="0" dirty="0">
                  <a:latin typeface="Agency FB" panose="020B0503020202020204" pitchFamily="34" charset="0"/>
                  <a:ea typeface="黑体" panose="02010609060101010101" pitchFamily="49" charset="-122"/>
                  <a:sym typeface="Agency FB" panose="020B0503020202020204" pitchFamily="34" charset="0"/>
                </a:rPr>
                <a:t>地方节能家电补贴</a:t>
              </a:r>
              <a:endParaRPr lang="zh-CN" altLang="en-US" sz="1350" kern="0" dirty="0">
                <a:latin typeface="Agency FB" panose="020B0503020202020204" pitchFamily="34" charset="0"/>
                <a:ea typeface="黑体" panose="02010609060101010101" pitchFamily="49" charset="-122"/>
                <a:sym typeface="Agency FB" panose="020B0503020202020204" pitchFamily="34" charset="0"/>
              </a:endParaRPr>
            </a:p>
          </p:txBody>
        </p:sp>
        <p:sp>
          <p:nvSpPr>
            <p:cNvPr id="69" name="TextBox 36"/>
            <p:cNvSpPr txBox="1">
              <a:spLocks noChangeArrowheads="1"/>
            </p:cNvSpPr>
            <p:nvPr/>
          </p:nvSpPr>
          <p:spPr bwMode="auto">
            <a:xfrm>
              <a:off x="4900059" y="6002474"/>
              <a:ext cx="2116021" cy="482473"/>
            </a:xfrm>
            <a:prstGeom prst="rect">
              <a:avLst/>
            </a:prstGeom>
            <a:noFill/>
            <a:ln w="9525">
              <a:noFill/>
              <a:miter lim="800000"/>
            </a:ln>
          </p:spPr>
          <p:txBody>
            <a:bodyPr>
              <a:spAutoFit/>
            </a:bodyPr>
            <a:lstStyle/>
            <a:p>
              <a:pPr algn="ctr" eaLnBrk="0" hangingPunct="0">
                <a:lnSpc>
                  <a:spcPct val="150000"/>
                </a:lnSpc>
                <a:defRPr/>
              </a:pPr>
              <a:r>
                <a:rPr lang="zh-CN" altLang="en-US" sz="1350" kern="0" dirty="0">
                  <a:latin typeface="Agency FB" panose="020B0503020202020204" pitchFamily="34" charset="0"/>
                  <a:ea typeface="黑体" panose="02010609060101010101" pitchFamily="49" charset="-122"/>
                  <a:sym typeface="Agency FB" panose="020B0503020202020204" pitchFamily="34" charset="0"/>
                </a:rPr>
                <a:t>企业所得税优惠</a:t>
              </a:r>
              <a:endParaRPr lang="zh-CN" altLang="en-US" sz="1350" kern="0" dirty="0">
                <a:latin typeface="Agency FB" panose="020B0503020202020204" pitchFamily="34" charset="0"/>
                <a:ea typeface="黑体" panose="02010609060101010101" pitchFamily="49" charset="-122"/>
                <a:sym typeface="Agency FB" panose="020B0503020202020204" pitchFamily="34" charset="0"/>
              </a:endParaRPr>
            </a:p>
          </p:txBody>
        </p:sp>
      </p:grpSp>
      <p:pic>
        <p:nvPicPr>
          <p:cNvPr id="71" name="Picture 4" descr="能效标准照片"/>
          <p:cNvPicPr>
            <a:picLocks noChangeAspect="1" noChangeArrowheads="1"/>
          </p:cNvPicPr>
          <p:nvPr/>
        </p:nvPicPr>
        <p:blipFill>
          <a:blip r:embed="rId5" cstate="screen"/>
          <a:stretch>
            <a:fillRect/>
          </a:stretch>
        </p:blipFill>
        <p:spPr bwMode="gray">
          <a:xfrm>
            <a:off x="1834345" y="4134412"/>
            <a:ext cx="751906" cy="691956"/>
          </a:xfrm>
          <a:prstGeom prst="roundRect">
            <a:avLst>
              <a:gd name="adj" fmla="val 5965"/>
            </a:avLst>
          </a:prstGeom>
          <a:solidFill>
            <a:srgbClr val="FFFFFF">
              <a:shade val="85000"/>
            </a:srgbClr>
          </a:solidFill>
          <a:ln>
            <a:noFill/>
          </a:ln>
          <a:effectLst>
            <a:reflection blurRad="12700" stA="38000" endPos="28000" dist="5000" dir="5400000" sy="-100000" algn="bl" rotWithShape="0"/>
          </a:effectLst>
        </p:spPr>
      </p:pic>
      <p:grpSp>
        <p:nvGrpSpPr>
          <p:cNvPr id="91" name="组合 90"/>
          <p:cNvGrpSpPr/>
          <p:nvPr/>
        </p:nvGrpSpPr>
        <p:grpSpPr>
          <a:xfrm>
            <a:off x="5723868" y="778898"/>
            <a:ext cx="2640355" cy="2984823"/>
            <a:chOff x="509380" y="2492375"/>
            <a:chExt cx="16659921" cy="4354025"/>
          </a:xfrm>
        </p:grpSpPr>
        <p:sp>
          <p:nvSpPr>
            <p:cNvPr id="92" name="AutoShape 4"/>
            <p:cNvSpPr>
              <a:spLocks noChangeArrowheads="1"/>
            </p:cNvSpPr>
            <p:nvPr/>
          </p:nvSpPr>
          <p:spPr bwMode="gray">
            <a:xfrm>
              <a:off x="6531171" y="3051348"/>
              <a:ext cx="10552518" cy="3795052"/>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ln>
            <a:effectLst>
              <a:outerShdw dist="35921" dir="2700000" algn="ctr" rotWithShape="0">
                <a:schemeClr val="bg2"/>
              </a:outerShdw>
            </a:effectLst>
          </p:spPr>
          <p:txBody>
            <a:bodyPr wrap="none" anchor="ctr"/>
            <a:lstStyle/>
            <a:p>
              <a:pPr algn="r">
                <a:lnSpc>
                  <a:spcPct val="150000"/>
                </a:lnSpc>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grpSp>
          <p:nvGrpSpPr>
            <p:cNvPr id="93" name="Group 16"/>
            <p:cNvGrpSpPr/>
            <p:nvPr/>
          </p:nvGrpSpPr>
          <p:grpSpPr bwMode="auto">
            <a:xfrm>
              <a:off x="509380" y="2492375"/>
              <a:ext cx="16659916" cy="577036"/>
              <a:chOff x="1395" y="1159"/>
              <a:chExt cx="12517" cy="255"/>
            </a:xfrm>
          </p:grpSpPr>
          <p:sp>
            <p:nvSpPr>
              <p:cNvPr id="96" name="AutoShape 17"/>
              <p:cNvSpPr>
                <a:spLocks noChangeArrowheads="1"/>
              </p:cNvSpPr>
              <p:nvPr/>
            </p:nvSpPr>
            <p:spPr bwMode="ltGray">
              <a:xfrm>
                <a:off x="5407" y="1159"/>
                <a:ext cx="8505" cy="228"/>
              </a:xfrm>
              <a:prstGeom prst="roundRect">
                <a:avLst>
                  <a:gd name="adj" fmla="val 17509"/>
                </a:avLst>
              </a:prstGeom>
              <a:solidFill>
                <a:schemeClr val="accent1">
                  <a:lumMod val="20000"/>
                  <a:lumOff val="80000"/>
                </a:schemeClr>
              </a:solidFill>
              <a:ln w="9525">
                <a:noFill/>
                <a:round/>
              </a:ln>
              <a:effectLst/>
            </p:spPr>
            <p:txBody>
              <a:bodyPr wrap="none" anchor="ctr"/>
              <a:lstStyle/>
              <a:p>
                <a:pPr algn="r">
                  <a:lnSpc>
                    <a:spcPct val="150000"/>
                  </a:lnSpc>
                  <a:defRPr/>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grpSp>
            <p:nvGrpSpPr>
              <p:cNvPr id="97" name="Group 18"/>
              <p:cNvGrpSpPr/>
              <p:nvPr/>
            </p:nvGrpSpPr>
            <p:grpSpPr bwMode="auto">
              <a:xfrm>
                <a:off x="1395" y="1322"/>
                <a:ext cx="2956" cy="92"/>
                <a:chOff x="1395" y="1322"/>
                <a:chExt cx="2956" cy="92"/>
              </a:xfrm>
            </p:grpSpPr>
            <p:sp>
              <p:nvSpPr>
                <p:cNvPr id="98" name="AutoShape 19"/>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algn="r">
                    <a:lnSpc>
                      <a:spcPct val="150000"/>
                    </a:lnSpc>
                    <a:defRPr/>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sp>
              <p:nvSpPr>
                <p:cNvPr id="99" name="AutoShape 20"/>
                <p:cNvSpPr>
                  <a:spLocks noChangeArrowheads="1"/>
                </p:cNvSpPr>
                <p:nvPr/>
              </p:nvSpPr>
              <p:spPr bwMode="ltGray">
                <a:xfrm>
                  <a:off x="1410" y="1359"/>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algn="r">
                    <a:lnSpc>
                      <a:spcPct val="150000"/>
                    </a:lnSpc>
                    <a:defRPr/>
                  </a:pPr>
                  <a:endParaRPr lang="zh-CN" altLang="en-US" sz="1350">
                    <a:latin typeface="Agency FB" panose="020B0503020202020204" pitchFamily="34" charset="0"/>
                    <a:ea typeface="黑体" panose="02010609060101010101" pitchFamily="49" charset="-122"/>
                    <a:sym typeface="Agency FB" panose="020B0503020202020204" pitchFamily="34" charset="0"/>
                  </a:endParaRPr>
                </a:p>
              </p:txBody>
            </p:sp>
          </p:grpSp>
        </p:grpSp>
        <p:sp>
          <p:nvSpPr>
            <p:cNvPr id="94" name="Rectangle 21"/>
            <p:cNvSpPr>
              <a:spLocks noChangeArrowheads="1"/>
            </p:cNvSpPr>
            <p:nvPr/>
          </p:nvSpPr>
          <p:spPr bwMode="black">
            <a:xfrm>
              <a:off x="4107893" y="2509336"/>
              <a:ext cx="12807397" cy="65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buClr>
                  <a:srgbClr val="1F3F5F"/>
                </a:buClr>
              </a:pPr>
              <a:r>
                <a:rPr lang="zh-CN" altLang="en-US" b="1" dirty="0">
                  <a:solidFill>
                    <a:srgbClr val="FF0000"/>
                  </a:solidFill>
                  <a:latin typeface="Agency FB" panose="020B0503020202020204" pitchFamily="34" charset="0"/>
                  <a:ea typeface="黑体" panose="02010609060101010101" pitchFamily="49" charset="-122"/>
                  <a:sym typeface="Agency FB" panose="020B0503020202020204" pitchFamily="34" charset="0"/>
                </a:rPr>
                <a:t>       能评重要依据</a:t>
              </a:r>
              <a:endParaRPr lang="en-US" altLang="zh-CN" b="1" dirty="0">
                <a:solidFill>
                  <a:srgbClr val="FF0000"/>
                </a:solidFill>
                <a:latin typeface="Agency FB" panose="020B0503020202020204" pitchFamily="34" charset="0"/>
                <a:ea typeface="黑体" panose="02010609060101010101" pitchFamily="49" charset="-122"/>
                <a:sym typeface="Agency FB" panose="020B0503020202020204" pitchFamily="34" charset="0"/>
              </a:endParaRPr>
            </a:p>
          </p:txBody>
        </p:sp>
        <p:sp>
          <p:nvSpPr>
            <p:cNvPr id="95" name="Rectangle 26"/>
            <p:cNvSpPr>
              <a:spLocks noChangeArrowheads="1"/>
            </p:cNvSpPr>
            <p:nvPr/>
          </p:nvSpPr>
          <p:spPr bwMode="auto">
            <a:xfrm>
              <a:off x="5849650" y="3093397"/>
              <a:ext cx="11319651" cy="36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5405" lvl="1">
                <a:lnSpc>
                  <a:spcPct val="150000"/>
                </a:lnSpc>
                <a:spcBef>
                  <a:spcPct val="0"/>
                </a:spcBef>
              </a:pPr>
              <a:r>
                <a:rPr lang="zh-CN" altLang="en-US" sz="1500" b="1" dirty="0">
                  <a:latin typeface="Agency FB" panose="020B0503020202020204" pitchFamily="34" charset="0"/>
                  <a:ea typeface="黑体" panose="02010609060101010101" pitchFamily="49" charset="-122"/>
                  <a:sym typeface="Agency FB" panose="020B0503020202020204" pitchFamily="34" charset="0"/>
                </a:rPr>
                <a:t>主要耗能设备不能有达不到能效限定值的产品，一般应选用节能产品，对于高耗能高污染行业或重点地区应选择能效</a:t>
              </a:r>
              <a:r>
                <a:rPr lang="en-US" altLang="zh-CN" sz="1500" b="1" dirty="0">
                  <a:latin typeface="Agency FB" panose="020B0503020202020204" pitchFamily="34" charset="0"/>
                  <a:ea typeface="黑体" panose="02010609060101010101" pitchFamily="49" charset="-122"/>
                  <a:sym typeface="Agency FB" panose="020B0503020202020204" pitchFamily="34" charset="0"/>
                </a:rPr>
                <a:t>1</a:t>
              </a:r>
              <a:r>
                <a:rPr lang="zh-CN" altLang="en-US" sz="1500" b="1" dirty="0">
                  <a:latin typeface="Agency FB" panose="020B0503020202020204" pitchFamily="34" charset="0"/>
                  <a:ea typeface="黑体" panose="02010609060101010101" pitchFamily="49" charset="-122"/>
                  <a:sym typeface="Agency FB" panose="020B0503020202020204" pitchFamily="34" charset="0"/>
                </a:rPr>
                <a:t>级产品</a:t>
              </a:r>
              <a:endParaRPr lang="zh-CN" altLang="en-US" sz="1500" b="1" dirty="0">
                <a:latin typeface="Agency FB" panose="020B0503020202020204" pitchFamily="34" charset="0"/>
                <a:ea typeface="黑体" panose="02010609060101010101" pitchFamily="49" charset="-122"/>
                <a:sym typeface="Agency FB" panose="020B0503020202020204" pitchFamily="34" charset="0"/>
              </a:endParaRPr>
            </a:p>
          </p:txBody>
        </p:sp>
      </p:grpSp>
    </p:spTree>
  </p:cSld>
  <p:clrMapOvr>
    <a:masterClrMapping/>
  </p:clrMapOvr>
  <p:transition>
    <p:random/>
  </p:transition>
  <p:timing>
    <p:tnLst>
      <p:par>
        <p:cTn id="1" dur="indefinite" restart="never" nodeType="tmRoot"/>
      </p:par>
    </p:tnLst>
  </p:timing>
</p:sld>
</file>

<file path=ppt/tags/tag1.xml><?xml version="1.0" encoding="utf-8"?>
<p:tagLst xmlns:p="http://schemas.openxmlformats.org/presentationml/2006/main">
  <p:tag name="ISLIDE.DIAGRAM" val="271913"/>
</p:tagLst>
</file>

<file path=ppt/tags/tag10.xml><?xml version="1.0" encoding="utf-8"?>
<p:tagLst xmlns:p="http://schemas.openxmlformats.org/presentationml/2006/main">
  <p:tag name="MH_TYPE" val="#NeiR#"/>
  <p:tag name="MH_NUMBER" val="5"/>
  <p:tag name="MH_CATEGORY" val="#BingLLB#"/>
  <p:tag name="MH_LAYOUT" val="SubTitle"/>
  <p:tag name="MH" val="20190605213428"/>
  <p:tag name="MH_LIBRARY" val="GRAPHIC"/>
</p:tagLst>
</file>

<file path=ppt/tags/tag11.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2.xml><?xml version="1.0" encoding="utf-8"?>
<p:tagLst xmlns:p="http://schemas.openxmlformats.org/presentationml/2006/main">
  <p:tag name="REFSHAPE" val="1079584196"/>
  <p:tag name="KSO_WM_UNIT_PLACING_PICTURE_USER_VIEWPORT" val="{&quot;height&quot;:5924,&quot;width&quot;:7909}"/>
</p:tagLst>
</file>

<file path=ppt/tags/tag13.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4.xml><?xml version="1.0" encoding="utf-8"?>
<p:tagLst xmlns:p="http://schemas.openxmlformats.org/presentationml/2006/main">
  <p:tag name="KSO_WM_UNIT_TABLE_BEAUTIFY" val="smartTable{72599100-8e4d-4711-b50f-db06db3615d2}"/>
</p:tagLst>
</file>

<file path=ppt/tags/tag15.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6.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7.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8.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19.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xml><?xml version="1.0" encoding="utf-8"?>
<p:tagLst xmlns:p="http://schemas.openxmlformats.org/presentationml/2006/main">
  <p:tag name="MH" val="20190605213428"/>
  <p:tag name="MH_LIBRARY" val="GRAPHIC"/>
  <p:tag name="MH_TYPE" val="Other"/>
  <p:tag name="MH_ORDER" val="1"/>
</p:tagLst>
</file>

<file path=ppt/tags/tag20.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1.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2.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3.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4.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5.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6.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7.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28.xml><?xml version="1.0" encoding="utf-8"?>
<p:tagLst xmlns:p="http://schemas.openxmlformats.org/presentationml/2006/main">
  <p:tag name="KSO_WM_UNIT_TABLE_BEAUTIFY" val="smartTable{60156903-3178-492c-bf76-096353933dc6}"/>
</p:tagLst>
</file>

<file path=ppt/tags/tag29.xml><?xml version="1.0" encoding="utf-8"?>
<p:tagLst xmlns:p="http://schemas.openxmlformats.org/presentationml/2006/main">
  <p:tag name="SMARTLAYOUT_SHAPETYPE" val="Text"/>
  <p:tag name="SMARTLAYOUT_SHAPETEXT" val="0|KeepOriginal|True|Title|None|"/>
  <p:tag name="PA" val="v5.2.5"/>
  <p:tag name="RESOURCELIBID_SMARTLAYOUT" val="556032"/>
</p:tagLst>
</file>

<file path=ppt/tags/tag3.xml><?xml version="1.0" encoding="utf-8"?>
<p:tagLst xmlns:p="http://schemas.openxmlformats.org/presentationml/2006/main">
  <p:tag name="MH" val="20190605213428"/>
  <p:tag name="MH_LIBRARY" val="GRAPHIC"/>
  <p:tag name="MH_TYPE" val="Other"/>
  <p:tag name="MH_ORDER" val="2"/>
</p:tagLst>
</file>

<file path=ppt/tags/tag4.xml><?xml version="1.0" encoding="utf-8"?>
<p:tagLst xmlns:p="http://schemas.openxmlformats.org/presentationml/2006/main">
  <p:tag name="MH" val="20190605213428"/>
  <p:tag name="MH_LIBRARY" val="GRAPHIC"/>
  <p:tag name="MH_TYPE" val="Other"/>
  <p:tag name="MH_ORDER" val="3"/>
</p:tagLst>
</file>

<file path=ppt/tags/tag5.xml><?xml version="1.0" encoding="utf-8"?>
<p:tagLst xmlns:p="http://schemas.openxmlformats.org/presentationml/2006/main">
  <p:tag name="MH" val="20190605213428"/>
  <p:tag name="MH_LIBRARY" val="GRAPHIC"/>
  <p:tag name="MH_TYPE" val="SubTitle"/>
  <p:tag name="MH_ORDER" val="1"/>
</p:tagLst>
</file>

<file path=ppt/tags/tag6.xml><?xml version="1.0" encoding="utf-8"?>
<p:tagLst xmlns:p="http://schemas.openxmlformats.org/presentationml/2006/main">
  <p:tag name="MH" val="20190605213428"/>
  <p:tag name="MH_LIBRARY" val="GRAPHIC"/>
  <p:tag name="MH_TYPE" val="PageTitle"/>
  <p:tag name="MH_ORDER" val="PageTitle"/>
</p:tagLst>
</file>

<file path=ppt/tags/tag7.xml><?xml version="1.0" encoding="utf-8"?>
<p:tagLst xmlns:p="http://schemas.openxmlformats.org/presentationml/2006/main">
  <p:tag name="MH" val="20190605213428"/>
  <p:tag name="MH_LIBRARY" val="GRAPHIC"/>
  <p:tag name="MH_TYPE" val="Other"/>
  <p:tag name="MH_ORDER" val="4"/>
</p:tagLst>
</file>

<file path=ppt/tags/tag8.xml><?xml version="1.0" encoding="utf-8"?>
<p:tagLst xmlns:p="http://schemas.openxmlformats.org/presentationml/2006/main">
  <p:tag name="MH" val="20190605213428"/>
  <p:tag name="MH_LIBRARY" val="GRAPHIC"/>
  <p:tag name="MH_TYPE" val="Other"/>
  <p:tag name="MH_ORDER" val="5"/>
</p:tagLst>
</file>

<file path=ppt/tags/tag9.xml><?xml version="1.0" encoding="utf-8"?>
<p:tagLst xmlns:p="http://schemas.openxmlformats.org/presentationml/2006/main">
  <p:tag name="MH" val="20190605213428"/>
  <p:tag name="MH_LIBRARY" val="GRAPHIC"/>
  <p:tag name="MH_TYPE" val="SubTitle"/>
  <p:tag name="MH_ORDER" val="2"/>
</p:tagLst>
</file>

<file path=ppt/theme/theme1.xml><?xml version="1.0" encoding="utf-8"?>
<a:theme xmlns:a="http://schemas.openxmlformats.org/drawingml/2006/main" name="第一PPT，www.1ppt.com">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kv3jvsqy">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636953662670907340</Template>
  <TotalTime>0</TotalTime>
  <Words>4636</Words>
  <Application>WPS 演示</Application>
  <PresentationFormat>自定义</PresentationFormat>
  <Paragraphs>498</Paragraphs>
  <Slides>27</Slides>
  <Notes>29</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27</vt:i4>
      </vt:variant>
    </vt:vector>
  </HeadingPairs>
  <TitlesOfParts>
    <vt:vector size="43" baseType="lpstr">
      <vt:lpstr>Arial</vt:lpstr>
      <vt:lpstr>宋体</vt:lpstr>
      <vt:lpstr>Wingdings</vt:lpstr>
      <vt:lpstr>微软雅黑</vt:lpstr>
      <vt:lpstr>Calibri</vt:lpstr>
      <vt:lpstr>Arial Unicode MS</vt:lpstr>
      <vt:lpstr>Impact</vt:lpstr>
      <vt:lpstr>Agency FB</vt:lpstr>
      <vt:lpstr>黑体</vt:lpstr>
      <vt:lpstr>仿宋_GB2312</vt:lpstr>
      <vt:lpstr>仿宋</vt:lpstr>
      <vt:lpstr>FZZhengHeiS-R-GB</vt:lpstr>
      <vt:lpstr>Segoe Print</vt:lpstr>
      <vt:lpstr>第一PPT，www.1ppt.com</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能效标准内容示例（1）</vt:lpstr>
      <vt:lpstr>能效标准实施框架</vt:lpstr>
      <vt:lpstr>强制性节能标准精简整合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工作总结计划</dc:title>
  <dc:creator>第一PPT</dc:creator>
  <cp:keywords>www.1ppt.com</cp:keywords>
  <dc:description>www.1ppt.com</dc:description>
  <cp:lastModifiedBy>嘎木</cp:lastModifiedBy>
  <cp:revision>341</cp:revision>
  <dcterms:created xsi:type="dcterms:W3CDTF">2020-03-22T06:56:00Z</dcterms:created>
  <dcterms:modified xsi:type="dcterms:W3CDTF">2020-05-27T06:56:51Z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