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0" r:id="rId2"/>
    <p:sldId id="401" r:id="rId3"/>
    <p:sldId id="433" r:id="rId4"/>
    <p:sldId id="432" r:id="rId5"/>
    <p:sldId id="437" r:id="rId6"/>
    <p:sldId id="475" r:id="rId7"/>
    <p:sldId id="440" r:id="rId8"/>
    <p:sldId id="442" r:id="rId9"/>
    <p:sldId id="443" r:id="rId10"/>
    <p:sldId id="460" r:id="rId11"/>
    <p:sldId id="461" r:id="rId12"/>
    <p:sldId id="439" r:id="rId13"/>
    <p:sldId id="446" r:id="rId14"/>
    <p:sldId id="448" r:id="rId15"/>
    <p:sldId id="447" r:id="rId16"/>
    <p:sldId id="476" r:id="rId17"/>
    <p:sldId id="477" r:id="rId18"/>
    <p:sldId id="452" r:id="rId19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FFFB"/>
    <a:srgbClr val="A6D1A6"/>
    <a:srgbClr val="87A886"/>
    <a:srgbClr val="1D2559"/>
    <a:srgbClr val="D29A41"/>
    <a:srgbClr val="CF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065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56238181134062"/>
          <c:y val="8.1274625038130807E-2"/>
          <c:w val="0.76804808451609463"/>
          <c:h val="0.549847370093924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工程数量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煤+药渣</c:v>
                </c:pt>
                <c:pt idx="1">
                  <c:v>煤+咖啡渣</c:v>
                </c:pt>
                <c:pt idx="2">
                  <c:v>煤+造纸废料</c:v>
                </c:pt>
                <c:pt idx="3">
                  <c:v>煤+木屑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33685483727712"/>
          <c:y val="0.66049210416715232"/>
          <c:w val="0.70818628551311846"/>
          <c:h val="0.315501892441763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17592345111461E-2"/>
          <c:y val="5.3890839830240823E-2"/>
          <c:w val="0.93128256638217222"/>
          <c:h val="0.6268911047379687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煤</c:v>
                </c:pt>
                <c:pt idx="1">
                  <c:v>褐煤</c:v>
                </c:pt>
                <c:pt idx="2">
                  <c:v>贫煤</c:v>
                </c:pt>
                <c:pt idx="3">
                  <c:v>烟煤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E1F46-AF80-4D6F-B423-F9529C9E037A}" type="doc">
      <dgm:prSet loTypeId="urn:microsoft.com/office/officeart/2005/8/layout/hChevron3" loCatId="process" qsTypeId="urn:microsoft.com/office/officeart/2005/8/quickstyle/3d2" qsCatId="3D" csTypeId="urn:microsoft.com/office/officeart/2005/8/colors/accent1_4" csCatId="accent1" phldr="1"/>
      <dgm:spPr/>
    </dgm:pt>
    <dgm:pt modelId="{ECA1518C-32B7-46CD-80D6-DB15B166361E}">
      <dgm:prSet phldrT="[文本]" custT="1"/>
      <dgm:spPr/>
      <dgm:t>
        <a:bodyPr/>
        <a:lstStyle/>
        <a:p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开始研发</a:t>
          </a:r>
          <a:endParaRPr lang="zh-CN" altLang="en-US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4E89D7-5288-41A8-9354-A2CD58C4A2CF}" type="parTrans" cxnId="{5A36837F-42D1-4EEB-BFCB-DB42EB190E0B}">
      <dgm:prSet/>
      <dgm:spPr/>
      <dgm:t>
        <a:bodyPr/>
        <a:lstStyle/>
        <a:p>
          <a:endParaRPr lang="zh-CN" altLang="en-US"/>
        </a:p>
      </dgm:t>
    </dgm:pt>
    <dgm:pt modelId="{73E09B30-2F12-4965-AD66-B9978E63DF53}" type="sibTrans" cxnId="{5A36837F-42D1-4EEB-BFCB-DB42EB190E0B}">
      <dgm:prSet/>
      <dgm:spPr/>
      <dgm:t>
        <a:bodyPr/>
        <a:lstStyle/>
        <a:p>
          <a:endParaRPr lang="zh-CN" altLang="en-US"/>
        </a:p>
      </dgm:t>
    </dgm:pt>
    <dgm:pt modelId="{30CD2068-3BEA-4FDC-8C2C-CA778E239B4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取得原创性发明专利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A80C41-D360-4BDB-BB47-D98718659C87}" type="parTrans" cxnId="{2AE85AAF-1DBB-43B0-8953-4B731F4B31DB}">
      <dgm:prSet/>
      <dgm:spPr/>
      <dgm:t>
        <a:bodyPr/>
        <a:lstStyle/>
        <a:p>
          <a:endParaRPr lang="zh-CN" altLang="en-US"/>
        </a:p>
      </dgm:t>
    </dgm:pt>
    <dgm:pt modelId="{BD6AB5CF-B4E5-413B-95B3-F45A6B380227}" type="sibTrans" cxnId="{2AE85AAF-1DBB-43B0-8953-4B731F4B31DB}">
      <dgm:prSet/>
      <dgm:spPr/>
      <dgm:t>
        <a:bodyPr/>
        <a:lstStyle/>
        <a:p>
          <a:endParaRPr lang="zh-CN" altLang="en-US"/>
        </a:p>
      </dgm:t>
    </dgm:pt>
    <dgm:pt modelId="{6C91EF75-C000-4BB2-B889-FBA815857FB2}">
      <dgm:prSet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首台生物质锅炉投入应用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DC111D-6BCD-4B5D-B6A6-32A91F05A79F}" type="parTrans" cxnId="{B70FF8F4-A616-4CB3-B021-4E8C4FD26607}">
      <dgm:prSet/>
      <dgm:spPr/>
      <dgm:t>
        <a:bodyPr/>
        <a:lstStyle/>
        <a:p>
          <a:endParaRPr lang="zh-CN" altLang="en-US"/>
        </a:p>
      </dgm:t>
    </dgm:pt>
    <dgm:pt modelId="{93548C02-72ED-4C43-ABBC-28D367C7827D}" type="sibTrans" cxnId="{B70FF8F4-A616-4CB3-B021-4E8C4FD26607}">
      <dgm:prSet/>
      <dgm:spPr/>
      <dgm:t>
        <a:bodyPr/>
        <a:lstStyle/>
        <a:p>
          <a:endParaRPr lang="zh-CN" altLang="en-US"/>
        </a:p>
      </dgm:t>
    </dgm:pt>
    <dgm:pt modelId="{099BF221-3AF8-4FDB-B889-6A13B618921F}">
      <dgm:prSet/>
      <dgm:spPr/>
      <dgm:t>
        <a:bodyPr/>
        <a:lstStyle/>
        <a:p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首台蒸汽锅炉投入应用</a:t>
          </a:r>
          <a:endParaRPr kumimoji="1"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C27078-AF99-4EDF-9513-439484525839}" type="parTrans" cxnId="{04AF5CE5-6893-46EF-8631-9C837012779D}">
      <dgm:prSet/>
      <dgm:spPr/>
      <dgm:t>
        <a:bodyPr/>
        <a:lstStyle/>
        <a:p>
          <a:endParaRPr lang="zh-CN" altLang="en-US"/>
        </a:p>
      </dgm:t>
    </dgm:pt>
    <dgm:pt modelId="{117CAD8C-5B63-4104-994A-57F652DC13FE}" type="sibTrans" cxnId="{04AF5CE5-6893-46EF-8631-9C837012779D}">
      <dgm:prSet/>
      <dgm:spPr/>
      <dgm:t>
        <a:bodyPr/>
        <a:lstStyle/>
        <a:p>
          <a:endParaRPr lang="zh-CN" altLang="en-US"/>
        </a:p>
      </dgm:t>
    </dgm:pt>
    <dgm:pt modelId="{5FA9414A-F6B9-4A48-B6B2-BB7D6E8D56E2}">
      <dgm:prSet/>
      <dgm:spPr/>
      <dgm:t>
        <a:bodyPr/>
        <a:lstStyle/>
        <a:p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</a:t>
          </a:r>
          <a:r>
            <a:rPr kumimoji="1"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台锅炉</a:t>
          </a:r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通过环保测试</a:t>
          </a:r>
          <a:endParaRPr kumimoji="1"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B86E3D-524D-4CE1-AE2F-A0AA99FEAD80}" type="parTrans" cxnId="{F728C0D5-FE8F-469F-A86B-4542BC5415E9}">
      <dgm:prSet/>
      <dgm:spPr/>
      <dgm:t>
        <a:bodyPr/>
        <a:lstStyle/>
        <a:p>
          <a:endParaRPr lang="zh-CN" altLang="en-US"/>
        </a:p>
      </dgm:t>
    </dgm:pt>
    <dgm:pt modelId="{1B89E919-AED1-4640-989F-952939FFFA13}" type="sibTrans" cxnId="{F728C0D5-FE8F-469F-A86B-4542BC5415E9}">
      <dgm:prSet/>
      <dgm:spPr/>
      <dgm:t>
        <a:bodyPr/>
        <a:lstStyle/>
        <a:p>
          <a:endParaRPr lang="zh-CN" altLang="en-US"/>
        </a:p>
      </dgm:t>
    </dgm:pt>
    <dgm:pt modelId="{5C9E6873-58AE-4EDB-B7C1-59F7F8FC5348}">
      <dgm:prSet/>
      <dgm:spPr/>
      <dgm:t>
        <a:bodyPr/>
        <a:lstStyle/>
        <a:p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</a:t>
          </a:r>
          <a:r>
            <a:rPr kumimoji="1"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台</a:t>
          </a:r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热水</a:t>
          </a:r>
          <a:r>
            <a:rPr kumimoji="1"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锅炉</a:t>
          </a:r>
          <a:r>
            <a:rPr kumimoji="1"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投入应用</a:t>
          </a:r>
          <a:endParaRPr kumimoji="1"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F10CE0-F0D1-4CBB-9DFD-E1FC919A178C}" type="parTrans" cxnId="{107BFA3F-EB2E-439F-B580-F4FB26300587}">
      <dgm:prSet/>
      <dgm:spPr/>
      <dgm:t>
        <a:bodyPr/>
        <a:lstStyle/>
        <a:p>
          <a:endParaRPr lang="zh-CN" altLang="en-US"/>
        </a:p>
      </dgm:t>
    </dgm:pt>
    <dgm:pt modelId="{5101C991-F9CD-4957-9417-CD3CA30A278A}" type="sibTrans" cxnId="{107BFA3F-EB2E-439F-B580-F4FB26300587}">
      <dgm:prSet/>
      <dgm:spPr/>
      <dgm:t>
        <a:bodyPr/>
        <a:lstStyle/>
        <a:p>
          <a:endParaRPr lang="zh-CN" altLang="en-US"/>
        </a:p>
      </dgm:t>
    </dgm:pt>
    <dgm:pt modelId="{D74F0C7E-30C6-4642-B264-9C520420D1C7}" type="pres">
      <dgm:prSet presAssocID="{09DE1F46-AF80-4D6F-B423-F9529C9E037A}" presName="Name0" presStyleCnt="0">
        <dgm:presLayoutVars>
          <dgm:dir/>
          <dgm:resizeHandles val="exact"/>
        </dgm:presLayoutVars>
      </dgm:prSet>
      <dgm:spPr/>
    </dgm:pt>
    <dgm:pt modelId="{25D77E10-5747-4CE4-AA55-148AF62388A2}" type="pres">
      <dgm:prSet presAssocID="{ECA1518C-32B7-46CD-80D6-DB15B166361E}" presName="parTxOnly" presStyleLbl="node1" presStyleIdx="0" presStyleCnt="6" custLinFactNeighborX="15617" custLinFactNeighborY="12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D36107-8C9A-4195-AFA7-CE0499303BCF}" type="pres">
      <dgm:prSet presAssocID="{73E09B30-2F12-4965-AD66-B9978E63DF53}" presName="parSpace" presStyleCnt="0"/>
      <dgm:spPr/>
    </dgm:pt>
    <dgm:pt modelId="{C40C9A17-6C74-45D3-97F1-D526F1F35EE0}" type="pres">
      <dgm:prSet presAssocID="{30CD2068-3BEA-4FDC-8C2C-CA778E239B4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1075B5-F1FB-4A11-913C-27978CBA1ED4}" type="pres">
      <dgm:prSet presAssocID="{BD6AB5CF-B4E5-413B-95B3-F45A6B380227}" presName="parSpace" presStyleCnt="0"/>
      <dgm:spPr/>
    </dgm:pt>
    <dgm:pt modelId="{3577F16D-E3DF-470A-9C9F-E88599356360}" type="pres">
      <dgm:prSet presAssocID="{5C9E6873-58AE-4EDB-B7C1-59F7F8FC5348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7B04AC-A583-4E3A-879C-3C2FF1BD227B}" type="pres">
      <dgm:prSet presAssocID="{5101C991-F9CD-4957-9417-CD3CA30A278A}" presName="parSpace" presStyleCnt="0"/>
      <dgm:spPr/>
    </dgm:pt>
    <dgm:pt modelId="{D6836472-4AAD-4358-B389-6F1B0CD192CF}" type="pres">
      <dgm:prSet presAssocID="{5FA9414A-F6B9-4A48-B6B2-BB7D6E8D56E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8C3FBF-411D-4916-8F68-2420676E8373}" type="pres">
      <dgm:prSet presAssocID="{1B89E919-AED1-4640-989F-952939FFFA13}" presName="parSpace" presStyleCnt="0"/>
      <dgm:spPr/>
    </dgm:pt>
    <dgm:pt modelId="{A7EABBFD-AF89-42FC-B12E-5EF0B7082B0A}" type="pres">
      <dgm:prSet presAssocID="{099BF221-3AF8-4FDB-B889-6A13B618921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2049FF-F9AA-424D-87DD-86D4601F6BC9}" type="pres">
      <dgm:prSet presAssocID="{117CAD8C-5B63-4104-994A-57F652DC13FE}" presName="parSpace" presStyleCnt="0"/>
      <dgm:spPr/>
    </dgm:pt>
    <dgm:pt modelId="{55A83C01-B873-4573-AF14-2C06E2E20ECE}" type="pres">
      <dgm:prSet presAssocID="{6C91EF75-C000-4BB2-B889-FBA815857FB2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0B4F1E0-93E8-4319-B4B7-B1B13CA4FDFB}" type="presOf" srcId="{5FA9414A-F6B9-4A48-B6B2-BB7D6E8D56E2}" destId="{D6836472-4AAD-4358-B389-6F1B0CD192CF}" srcOrd="0" destOrd="0" presId="urn:microsoft.com/office/officeart/2005/8/layout/hChevron3"/>
    <dgm:cxn modelId="{58E07B63-C395-4AB4-A608-6783BA8AA722}" type="presOf" srcId="{099BF221-3AF8-4FDB-B889-6A13B618921F}" destId="{A7EABBFD-AF89-42FC-B12E-5EF0B7082B0A}" srcOrd="0" destOrd="0" presId="urn:microsoft.com/office/officeart/2005/8/layout/hChevron3"/>
    <dgm:cxn modelId="{5A36837F-42D1-4EEB-BFCB-DB42EB190E0B}" srcId="{09DE1F46-AF80-4D6F-B423-F9529C9E037A}" destId="{ECA1518C-32B7-46CD-80D6-DB15B166361E}" srcOrd="0" destOrd="0" parTransId="{C14E89D7-5288-41A8-9354-A2CD58C4A2CF}" sibTransId="{73E09B30-2F12-4965-AD66-B9978E63DF53}"/>
    <dgm:cxn modelId="{FF4F75CB-1F41-4D86-BF4A-4E4C92A10843}" type="presOf" srcId="{5C9E6873-58AE-4EDB-B7C1-59F7F8FC5348}" destId="{3577F16D-E3DF-470A-9C9F-E88599356360}" srcOrd="0" destOrd="0" presId="urn:microsoft.com/office/officeart/2005/8/layout/hChevron3"/>
    <dgm:cxn modelId="{107BFA3F-EB2E-439F-B580-F4FB26300587}" srcId="{09DE1F46-AF80-4D6F-B423-F9529C9E037A}" destId="{5C9E6873-58AE-4EDB-B7C1-59F7F8FC5348}" srcOrd="2" destOrd="0" parTransId="{5BF10CE0-F0D1-4CBB-9DFD-E1FC919A178C}" sibTransId="{5101C991-F9CD-4957-9417-CD3CA30A278A}"/>
    <dgm:cxn modelId="{B70FF8F4-A616-4CB3-B021-4E8C4FD26607}" srcId="{09DE1F46-AF80-4D6F-B423-F9529C9E037A}" destId="{6C91EF75-C000-4BB2-B889-FBA815857FB2}" srcOrd="5" destOrd="0" parTransId="{33DC111D-6BCD-4B5D-B6A6-32A91F05A79F}" sibTransId="{93548C02-72ED-4C43-ABBC-28D367C7827D}"/>
    <dgm:cxn modelId="{04AF5CE5-6893-46EF-8631-9C837012779D}" srcId="{09DE1F46-AF80-4D6F-B423-F9529C9E037A}" destId="{099BF221-3AF8-4FDB-B889-6A13B618921F}" srcOrd="4" destOrd="0" parTransId="{6EC27078-AF99-4EDF-9513-439484525839}" sibTransId="{117CAD8C-5B63-4104-994A-57F652DC13FE}"/>
    <dgm:cxn modelId="{7F708F96-DC6E-4A9F-A2EB-FED413023F79}" type="presOf" srcId="{09DE1F46-AF80-4D6F-B423-F9529C9E037A}" destId="{D74F0C7E-30C6-4642-B264-9C520420D1C7}" srcOrd="0" destOrd="0" presId="urn:microsoft.com/office/officeart/2005/8/layout/hChevron3"/>
    <dgm:cxn modelId="{2AE85AAF-1DBB-43B0-8953-4B731F4B31DB}" srcId="{09DE1F46-AF80-4D6F-B423-F9529C9E037A}" destId="{30CD2068-3BEA-4FDC-8C2C-CA778E239B48}" srcOrd="1" destOrd="0" parTransId="{D0A80C41-D360-4BDB-BB47-D98718659C87}" sibTransId="{BD6AB5CF-B4E5-413B-95B3-F45A6B380227}"/>
    <dgm:cxn modelId="{9BA1ED99-753D-4A0E-BEE4-D2B6B93E52E4}" type="presOf" srcId="{30CD2068-3BEA-4FDC-8C2C-CA778E239B48}" destId="{C40C9A17-6C74-45D3-97F1-D526F1F35EE0}" srcOrd="0" destOrd="0" presId="urn:microsoft.com/office/officeart/2005/8/layout/hChevron3"/>
    <dgm:cxn modelId="{F728C0D5-FE8F-469F-A86B-4542BC5415E9}" srcId="{09DE1F46-AF80-4D6F-B423-F9529C9E037A}" destId="{5FA9414A-F6B9-4A48-B6B2-BB7D6E8D56E2}" srcOrd="3" destOrd="0" parTransId="{8AB86E3D-524D-4CE1-AE2F-A0AA99FEAD80}" sibTransId="{1B89E919-AED1-4640-989F-952939FFFA13}"/>
    <dgm:cxn modelId="{9BF6B83B-0BF9-4E27-997B-46ABF4DFF66F}" type="presOf" srcId="{ECA1518C-32B7-46CD-80D6-DB15B166361E}" destId="{25D77E10-5747-4CE4-AA55-148AF62388A2}" srcOrd="0" destOrd="0" presId="urn:microsoft.com/office/officeart/2005/8/layout/hChevron3"/>
    <dgm:cxn modelId="{CFF640C4-7D45-4C5B-AC7B-7162DFC68896}" type="presOf" srcId="{6C91EF75-C000-4BB2-B889-FBA815857FB2}" destId="{55A83C01-B873-4573-AF14-2C06E2E20ECE}" srcOrd="0" destOrd="0" presId="urn:microsoft.com/office/officeart/2005/8/layout/hChevron3"/>
    <dgm:cxn modelId="{1DF018FA-B35F-4EA4-834A-259F069FC544}" type="presParOf" srcId="{D74F0C7E-30C6-4642-B264-9C520420D1C7}" destId="{25D77E10-5747-4CE4-AA55-148AF62388A2}" srcOrd="0" destOrd="0" presId="urn:microsoft.com/office/officeart/2005/8/layout/hChevron3"/>
    <dgm:cxn modelId="{3BDB0A69-1DA6-4BE5-9F1B-E785837E41C6}" type="presParOf" srcId="{D74F0C7E-30C6-4642-B264-9C520420D1C7}" destId="{2DD36107-8C9A-4195-AFA7-CE0499303BCF}" srcOrd="1" destOrd="0" presId="urn:microsoft.com/office/officeart/2005/8/layout/hChevron3"/>
    <dgm:cxn modelId="{E6B8F2DF-6492-4762-89A4-7FBF411A9C1A}" type="presParOf" srcId="{D74F0C7E-30C6-4642-B264-9C520420D1C7}" destId="{C40C9A17-6C74-45D3-97F1-D526F1F35EE0}" srcOrd="2" destOrd="0" presId="urn:microsoft.com/office/officeart/2005/8/layout/hChevron3"/>
    <dgm:cxn modelId="{0F2A9384-D49D-4543-A020-76C91BB3C773}" type="presParOf" srcId="{D74F0C7E-30C6-4642-B264-9C520420D1C7}" destId="{AE1075B5-F1FB-4A11-913C-27978CBA1ED4}" srcOrd="3" destOrd="0" presId="urn:microsoft.com/office/officeart/2005/8/layout/hChevron3"/>
    <dgm:cxn modelId="{B8AE1387-5ED7-4AAE-A55D-4C7845A20FEC}" type="presParOf" srcId="{D74F0C7E-30C6-4642-B264-9C520420D1C7}" destId="{3577F16D-E3DF-470A-9C9F-E88599356360}" srcOrd="4" destOrd="0" presId="urn:microsoft.com/office/officeart/2005/8/layout/hChevron3"/>
    <dgm:cxn modelId="{E1A9F271-224E-4525-B776-65981B942121}" type="presParOf" srcId="{D74F0C7E-30C6-4642-B264-9C520420D1C7}" destId="{B37B04AC-A583-4E3A-879C-3C2FF1BD227B}" srcOrd="5" destOrd="0" presId="urn:microsoft.com/office/officeart/2005/8/layout/hChevron3"/>
    <dgm:cxn modelId="{8C700861-2448-4820-9114-C60DBE6D5BEE}" type="presParOf" srcId="{D74F0C7E-30C6-4642-B264-9C520420D1C7}" destId="{D6836472-4AAD-4358-B389-6F1B0CD192CF}" srcOrd="6" destOrd="0" presId="urn:microsoft.com/office/officeart/2005/8/layout/hChevron3"/>
    <dgm:cxn modelId="{A98F977B-25EE-4E2D-883C-EEF28CCE4918}" type="presParOf" srcId="{D74F0C7E-30C6-4642-B264-9C520420D1C7}" destId="{7E8C3FBF-411D-4916-8F68-2420676E8373}" srcOrd="7" destOrd="0" presId="urn:microsoft.com/office/officeart/2005/8/layout/hChevron3"/>
    <dgm:cxn modelId="{20488269-99EF-488C-B920-226280F9105F}" type="presParOf" srcId="{D74F0C7E-30C6-4642-B264-9C520420D1C7}" destId="{A7EABBFD-AF89-42FC-B12E-5EF0B7082B0A}" srcOrd="8" destOrd="0" presId="urn:microsoft.com/office/officeart/2005/8/layout/hChevron3"/>
    <dgm:cxn modelId="{CF57B92A-9B39-414E-8A8E-4111DAF4564F}" type="presParOf" srcId="{D74F0C7E-30C6-4642-B264-9C520420D1C7}" destId="{292049FF-F9AA-424D-87DD-86D4601F6BC9}" srcOrd="9" destOrd="0" presId="urn:microsoft.com/office/officeart/2005/8/layout/hChevron3"/>
    <dgm:cxn modelId="{72E26F03-D65E-4478-8922-A8FED7634E11}" type="presParOf" srcId="{D74F0C7E-30C6-4642-B264-9C520420D1C7}" destId="{55A83C01-B873-4573-AF14-2C06E2E20ECE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93E70-6D5C-406D-8A0F-58E112B30EAD}" type="doc">
      <dgm:prSet loTypeId="urn:microsoft.com/office/officeart/2005/8/layout/venn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E268D5D-6BF3-417C-99D6-1F909FD98D44}">
      <dgm:prSet phldrT="[文本]" custT="1"/>
      <dgm:spPr/>
      <dgm:t>
        <a:bodyPr/>
        <a:lstStyle/>
        <a:p>
          <a:r>
            <a:rPr lang="zh-CN" altLang="en-US" sz="1400" b="1" dirty="0" smtClean="0">
              <a:solidFill>
                <a:schemeClr val="tx1"/>
              </a:solidFill>
            </a:rPr>
            <a:t>制冷</a:t>
          </a:r>
          <a:endParaRPr lang="zh-CN" altLang="en-US" sz="1400" b="1" dirty="0">
            <a:solidFill>
              <a:schemeClr val="tx1"/>
            </a:solidFill>
          </a:endParaRPr>
        </a:p>
      </dgm:t>
    </dgm:pt>
    <dgm:pt modelId="{7EF42BCA-F82A-4416-BB0C-48282D36A9CE}" type="parTrans" cxnId="{BBF99CA9-E48B-46C7-8442-54F56C588DA1}">
      <dgm:prSet/>
      <dgm:spPr/>
      <dgm:t>
        <a:bodyPr/>
        <a:lstStyle/>
        <a:p>
          <a:endParaRPr lang="zh-CN" altLang="en-US"/>
        </a:p>
      </dgm:t>
    </dgm:pt>
    <dgm:pt modelId="{A3306AC9-96A3-4E15-A90E-2907A18433D3}" type="sibTrans" cxnId="{BBF99CA9-E48B-46C7-8442-54F56C588DA1}">
      <dgm:prSet/>
      <dgm:spPr/>
      <dgm:t>
        <a:bodyPr/>
        <a:lstStyle/>
        <a:p>
          <a:endParaRPr lang="zh-CN" altLang="en-US"/>
        </a:p>
      </dgm:t>
    </dgm:pt>
    <dgm:pt modelId="{56AE3BA8-AC1C-45E7-B327-47CE8EAF5224}">
      <dgm:prSet phldrT="[文本]" custT="1"/>
      <dgm:spPr/>
      <dgm:t>
        <a:bodyPr/>
        <a:lstStyle/>
        <a:p>
          <a:r>
            <a:rPr lang="zh-CN" altLang="en-US" sz="1200" b="1" dirty="0" smtClean="0">
              <a:solidFill>
                <a:schemeClr val="tx1"/>
              </a:solidFill>
            </a:rPr>
            <a:t>冷热电三联产</a:t>
          </a:r>
          <a:endParaRPr lang="zh-CN" altLang="en-US" sz="1200" b="1" dirty="0">
            <a:solidFill>
              <a:schemeClr val="tx1"/>
            </a:solidFill>
          </a:endParaRPr>
        </a:p>
      </dgm:t>
    </dgm:pt>
    <dgm:pt modelId="{54F39CEE-4626-415E-A7E6-42089F31B915}" type="parTrans" cxnId="{ADC49D92-29BA-4EA4-BD8C-56114E51AE85}">
      <dgm:prSet/>
      <dgm:spPr/>
      <dgm:t>
        <a:bodyPr/>
        <a:lstStyle/>
        <a:p>
          <a:endParaRPr lang="zh-CN" altLang="en-US"/>
        </a:p>
      </dgm:t>
    </dgm:pt>
    <dgm:pt modelId="{F42FA889-02B9-4ADD-B9E5-C1230906D1CB}" type="sibTrans" cxnId="{ADC49D92-29BA-4EA4-BD8C-56114E51AE85}">
      <dgm:prSet/>
      <dgm:spPr/>
      <dgm:t>
        <a:bodyPr/>
        <a:lstStyle/>
        <a:p>
          <a:endParaRPr lang="zh-CN" altLang="en-US"/>
        </a:p>
      </dgm:t>
    </dgm:pt>
    <dgm:pt modelId="{4C3048D7-9C9A-43E5-A75F-45A32DF35975}">
      <dgm:prSet phldrT="[文本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zh-CN" alt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热电</a:t>
          </a:r>
          <a:endParaRPr lang="en-US" altLang="zh-CN" sz="12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>
            <a:lnSpc>
              <a:spcPct val="100000"/>
            </a:lnSpc>
          </a:pPr>
          <a:r>
            <a:rPr lang="zh-CN" altLang="en-US" sz="12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联产</a:t>
          </a:r>
          <a:endParaRPr lang="zh-CN" altLang="en-US" sz="1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0A388B-DBB4-44B9-8CEC-8EB165728227}" type="parTrans" cxnId="{39B9702C-AA34-4ED0-8C21-86F0F8D23406}">
      <dgm:prSet/>
      <dgm:spPr/>
      <dgm:t>
        <a:bodyPr/>
        <a:lstStyle/>
        <a:p>
          <a:endParaRPr lang="zh-CN" altLang="en-US"/>
        </a:p>
      </dgm:t>
    </dgm:pt>
    <dgm:pt modelId="{6B85AF3B-139B-466A-9371-FA9FA19EDE9F}" type="sibTrans" cxnId="{39B9702C-AA34-4ED0-8C21-86F0F8D23406}">
      <dgm:prSet/>
      <dgm:spPr/>
      <dgm:t>
        <a:bodyPr/>
        <a:lstStyle/>
        <a:p>
          <a:endParaRPr lang="zh-CN" altLang="en-US"/>
        </a:p>
      </dgm:t>
    </dgm:pt>
    <dgm:pt modelId="{5C7E9358-0734-48D9-A772-D09DF7E51FCB}">
      <dgm:prSet phldrT="[文本]" custT="1"/>
      <dgm:spPr/>
      <dgm:t>
        <a:bodyPr/>
        <a:lstStyle/>
        <a:p>
          <a:r>
            <a:rPr lang="zh-CN" altLang="en-US" sz="1600" b="1" dirty="0" smtClean="0"/>
            <a:t>供热</a:t>
          </a:r>
          <a:endParaRPr lang="zh-CN" altLang="en-US" sz="1600" b="1" dirty="0"/>
        </a:p>
      </dgm:t>
    </dgm:pt>
    <dgm:pt modelId="{BB54A8AE-AC38-4509-8D86-C01C8F9CA6D4}" type="parTrans" cxnId="{6C20B384-3A3C-452F-9036-D66B0399CC1B}">
      <dgm:prSet/>
      <dgm:spPr/>
      <dgm:t>
        <a:bodyPr/>
        <a:lstStyle/>
        <a:p>
          <a:endParaRPr lang="zh-CN" altLang="en-US"/>
        </a:p>
      </dgm:t>
    </dgm:pt>
    <dgm:pt modelId="{87651F1C-01B1-4257-8C3C-708EA1DC363D}" type="sibTrans" cxnId="{6C20B384-3A3C-452F-9036-D66B0399CC1B}">
      <dgm:prSet/>
      <dgm:spPr/>
      <dgm:t>
        <a:bodyPr/>
        <a:lstStyle/>
        <a:p>
          <a:endParaRPr lang="zh-CN" altLang="en-US"/>
        </a:p>
      </dgm:t>
    </dgm:pt>
    <dgm:pt modelId="{4EB8BADD-86A8-4B43-BE49-63270D854A56}" type="pres">
      <dgm:prSet presAssocID="{33D93E70-6D5C-406D-8A0F-58E112B30E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E335EC-5C99-4CCE-922E-016BC7526873}" type="pres">
      <dgm:prSet presAssocID="{33D93E70-6D5C-406D-8A0F-58E112B30EAD}" presName="comp1" presStyleCnt="0"/>
      <dgm:spPr/>
    </dgm:pt>
    <dgm:pt modelId="{A7A6B3EA-D5DD-40A4-9ED5-E70284A75755}" type="pres">
      <dgm:prSet presAssocID="{33D93E70-6D5C-406D-8A0F-58E112B30EAD}" presName="circle1" presStyleLbl="node1" presStyleIdx="0" presStyleCnt="4" custLinFactNeighborX="-596" custLinFactNeighborY="2288"/>
      <dgm:spPr/>
      <dgm:t>
        <a:bodyPr/>
        <a:lstStyle/>
        <a:p>
          <a:endParaRPr lang="zh-CN" altLang="en-US"/>
        </a:p>
      </dgm:t>
    </dgm:pt>
    <dgm:pt modelId="{080A7434-053E-4EDD-A129-8BB6CA21E85D}" type="pres">
      <dgm:prSet presAssocID="{33D93E70-6D5C-406D-8A0F-58E112B30EA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5B90F2-D8C6-4B6D-A8EE-DCA628E6CB0B}" type="pres">
      <dgm:prSet presAssocID="{33D93E70-6D5C-406D-8A0F-58E112B30EAD}" presName="comp2" presStyleCnt="0"/>
      <dgm:spPr/>
    </dgm:pt>
    <dgm:pt modelId="{4CA44CC4-965F-40E6-9BB1-754C966B9634}" type="pres">
      <dgm:prSet presAssocID="{33D93E70-6D5C-406D-8A0F-58E112B30EAD}" presName="circle2" presStyleLbl="node1" presStyleIdx="1" presStyleCnt="4" custScaleY="106632" custLinFactNeighborX="52" custLinFactNeighborY="-596"/>
      <dgm:spPr/>
      <dgm:t>
        <a:bodyPr/>
        <a:lstStyle/>
        <a:p>
          <a:endParaRPr lang="zh-CN" altLang="en-US"/>
        </a:p>
      </dgm:t>
    </dgm:pt>
    <dgm:pt modelId="{7289CEB8-966B-4F7E-8151-0A1989DBCD6A}" type="pres">
      <dgm:prSet presAssocID="{33D93E70-6D5C-406D-8A0F-58E112B30EA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0EC90A-E6C0-4B99-9713-2696FBDF198C}" type="pres">
      <dgm:prSet presAssocID="{33D93E70-6D5C-406D-8A0F-58E112B30EAD}" presName="comp3" presStyleCnt="0"/>
      <dgm:spPr/>
    </dgm:pt>
    <dgm:pt modelId="{177AA270-041B-40E1-89A0-B3DFA1901024}" type="pres">
      <dgm:prSet presAssocID="{33D93E70-6D5C-406D-8A0F-58E112B30EAD}" presName="circle3" presStyleLbl="node1" presStyleIdx="2" presStyleCnt="4" custLinFactNeighborX="-284" custLinFactNeighborY="1685"/>
      <dgm:spPr/>
      <dgm:t>
        <a:bodyPr/>
        <a:lstStyle/>
        <a:p>
          <a:endParaRPr lang="zh-CN" altLang="en-US"/>
        </a:p>
      </dgm:t>
    </dgm:pt>
    <dgm:pt modelId="{E03F4DC3-9778-4F19-8051-15E3E3913069}" type="pres">
      <dgm:prSet presAssocID="{33D93E70-6D5C-406D-8A0F-58E112B30EA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EAC695-9240-42CA-A3C1-86FDA3C7DDD1}" type="pres">
      <dgm:prSet presAssocID="{33D93E70-6D5C-406D-8A0F-58E112B30EAD}" presName="comp4" presStyleCnt="0"/>
      <dgm:spPr/>
    </dgm:pt>
    <dgm:pt modelId="{1C312E96-836C-4704-80F5-9B0E4373A539}" type="pres">
      <dgm:prSet presAssocID="{33D93E70-6D5C-406D-8A0F-58E112B30EAD}" presName="circle4" presStyleLbl="node1" presStyleIdx="3" presStyleCnt="4" custLinFactNeighborX="3289" custLinFactNeighborY="3316"/>
      <dgm:spPr/>
      <dgm:t>
        <a:bodyPr/>
        <a:lstStyle/>
        <a:p>
          <a:endParaRPr lang="zh-CN" altLang="en-US"/>
        </a:p>
      </dgm:t>
    </dgm:pt>
    <dgm:pt modelId="{35A35C8E-3E74-43AA-B74F-F6C5F6725BC1}" type="pres">
      <dgm:prSet presAssocID="{33D93E70-6D5C-406D-8A0F-58E112B30EA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13A073-1DDF-4B55-9382-7A02B1076AD0}" type="presOf" srcId="{33D93E70-6D5C-406D-8A0F-58E112B30EAD}" destId="{4EB8BADD-86A8-4B43-BE49-63270D854A56}" srcOrd="0" destOrd="0" presId="urn:microsoft.com/office/officeart/2005/8/layout/venn2"/>
    <dgm:cxn modelId="{BBF99CA9-E48B-46C7-8442-54F56C588DA1}" srcId="{33D93E70-6D5C-406D-8A0F-58E112B30EAD}" destId="{0E268D5D-6BF3-417C-99D6-1F909FD98D44}" srcOrd="0" destOrd="0" parTransId="{7EF42BCA-F82A-4416-BB0C-48282D36A9CE}" sibTransId="{A3306AC9-96A3-4E15-A90E-2907A18433D3}"/>
    <dgm:cxn modelId="{D6BB1516-D0D0-4D20-9705-6582CCF025B6}" type="presOf" srcId="{4C3048D7-9C9A-43E5-A75F-45A32DF35975}" destId="{E03F4DC3-9778-4F19-8051-15E3E3913069}" srcOrd="1" destOrd="0" presId="urn:microsoft.com/office/officeart/2005/8/layout/venn2"/>
    <dgm:cxn modelId="{ADC49D92-29BA-4EA4-BD8C-56114E51AE85}" srcId="{33D93E70-6D5C-406D-8A0F-58E112B30EAD}" destId="{56AE3BA8-AC1C-45E7-B327-47CE8EAF5224}" srcOrd="1" destOrd="0" parTransId="{54F39CEE-4626-415E-A7E6-42089F31B915}" sibTransId="{F42FA889-02B9-4ADD-B9E5-C1230906D1CB}"/>
    <dgm:cxn modelId="{B43C0C50-E000-4190-B34C-D2853250368F}" type="presOf" srcId="{0E268D5D-6BF3-417C-99D6-1F909FD98D44}" destId="{080A7434-053E-4EDD-A129-8BB6CA21E85D}" srcOrd="1" destOrd="0" presId="urn:microsoft.com/office/officeart/2005/8/layout/venn2"/>
    <dgm:cxn modelId="{39B9702C-AA34-4ED0-8C21-86F0F8D23406}" srcId="{33D93E70-6D5C-406D-8A0F-58E112B30EAD}" destId="{4C3048D7-9C9A-43E5-A75F-45A32DF35975}" srcOrd="2" destOrd="0" parTransId="{700A388B-DBB4-44B9-8CEC-8EB165728227}" sibTransId="{6B85AF3B-139B-466A-9371-FA9FA19EDE9F}"/>
    <dgm:cxn modelId="{515ADDE8-04A8-411B-A692-B298B3BF681C}" type="presOf" srcId="{56AE3BA8-AC1C-45E7-B327-47CE8EAF5224}" destId="{7289CEB8-966B-4F7E-8151-0A1989DBCD6A}" srcOrd="1" destOrd="0" presId="urn:microsoft.com/office/officeart/2005/8/layout/venn2"/>
    <dgm:cxn modelId="{7CC27600-66A7-44B1-82FD-15395CDADC8C}" type="presOf" srcId="{4C3048D7-9C9A-43E5-A75F-45A32DF35975}" destId="{177AA270-041B-40E1-89A0-B3DFA1901024}" srcOrd="0" destOrd="0" presId="urn:microsoft.com/office/officeart/2005/8/layout/venn2"/>
    <dgm:cxn modelId="{6FB8BCCF-DF87-4AD5-BDFC-2110E9E4B8C2}" type="presOf" srcId="{56AE3BA8-AC1C-45E7-B327-47CE8EAF5224}" destId="{4CA44CC4-965F-40E6-9BB1-754C966B9634}" srcOrd="0" destOrd="0" presId="urn:microsoft.com/office/officeart/2005/8/layout/venn2"/>
    <dgm:cxn modelId="{6C20B384-3A3C-452F-9036-D66B0399CC1B}" srcId="{33D93E70-6D5C-406D-8A0F-58E112B30EAD}" destId="{5C7E9358-0734-48D9-A772-D09DF7E51FCB}" srcOrd="3" destOrd="0" parTransId="{BB54A8AE-AC38-4509-8D86-C01C8F9CA6D4}" sibTransId="{87651F1C-01B1-4257-8C3C-708EA1DC363D}"/>
    <dgm:cxn modelId="{9665C0B1-9F5C-4937-A80C-3E25A983C1CD}" type="presOf" srcId="{5C7E9358-0734-48D9-A772-D09DF7E51FCB}" destId="{1C312E96-836C-4704-80F5-9B0E4373A539}" srcOrd="0" destOrd="0" presId="urn:microsoft.com/office/officeart/2005/8/layout/venn2"/>
    <dgm:cxn modelId="{0FA40194-F42E-4CCD-BE2F-23841D29FA66}" type="presOf" srcId="{5C7E9358-0734-48D9-A772-D09DF7E51FCB}" destId="{35A35C8E-3E74-43AA-B74F-F6C5F6725BC1}" srcOrd="1" destOrd="0" presId="urn:microsoft.com/office/officeart/2005/8/layout/venn2"/>
    <dgm:cxn modelId="{628E4F19-F9E5-4166-8C3D-8123A8880096}" type="presOf" srcId="{0E268D5D-6BF3-417C-99D6-1F909FD98D44}" destId="{A7A6B3EA-D5DD-40A4-9ED5-E70284A75755}" srcOrd="0" destOrd="0" presId="urn:microsoft.com/office/officeart/2005/8/layout/venn2"/>
    <dgm:cxn modelId="{387F4FBA-F0CB-4247-B745-F91888EEA1D1}" type="presParOf" srcId="{4EB8BADD-86A8-4B43-BE49-63270D854A56}" destId="{8AE335EC-5C99-4CCE-922E-016BC7526873}" srcOrd="0" destOrd="0" presId="urn:microsoft.com/office/officeart/2005/8/layout/venn2"/>
    <dgm:cxn modelId="{EA27D5B3-7C16-47F4-82CC-3DD5B3E70896}" type="presParOf" srcId="{8AE335EC-5C99-4CCE-922E-016BC7526873}" destId="{A7A6B3EA-D5DD-40A4-9ED5-E70284A75755}" srcOrd="0" destOrd="0" presId="urn:microsoft.com/office/officeart/2005/8/layout/venn2"/>
    <dgm:cxn modelId="{F5DAC054-4F86-49D9-9640-381BF0D37E4F}" type="presParOf" srcId="{8AE335EC-5C99-4CCE-922E-016BC7526873}" destId="{080A7434-053E-4EDD-A129-8BB6CA21E85D}" srcOrd="1" destOrd="0" presId="urn:microsoft.com/office/officeart/2005/8/layout/venn2"/>
    <dgm:cxn modelId="{2F365059-3E11-464D-8AFA-DF799D98C6A9}" type="presParOf" srcId="{4EB8BADD-86A8-4B43-BE49-63270D854A56}" destId="{C25B90F2-D8C6-4B6D-A8EE-DCA628E6CB0B}" srcOrd="1" destOrd="0" presId="urn:microsoft.com/office/officeart/2005/8/layout/venn2"/>
    <dgm:cxn modelId="{18CDF7B8-4838-41DB-8D96-A89DA30DD794}" type="presParOf" srcId="{C25B90F2-D8C6-4B6D-A8EE-DCA628E6CB0B}" destId="{4CA44CC4-965F-40E6-9BB1-754C966B9634}" srcOrd="0" destOrd="0" presId="urn:microsoft.com/office/officeart/2005/8/layout/venn2"/>
    <dgm:cxn modelId="{161EBF4B-7557-459B-9BB5-F15FC3EFB2E2}" type="presParOf" srcId="{C25B90F2-D8C6-4B6D-A8EE-DCA628E6CB0B}" destId="{7289CEB8-966B-4F7E-8151-0A1989DBCD6A}" srcOrd="1" destOrd="0" presId="urn:microsoft.com/office/officeart/2005/8/layout/venn2"/>
    <dgm:cxn modelId="{8ABF7211-CD33-4B7C-91D3-B0C8E83666DE}" type="presParOf" srcId="{4EB8BADD-86A8-4B43-BE49-63270D854A56}" destId="{100EC90A-E6C0-4B99-9713-2696FBDF198C}" srcOrd="2" destOrd="0" presId="urn:microsoft.com/office/officeart/2005/8/layout/venn2"/>
    <dgm:cxn modelId="{AA57B4E6-4F04-444F-8574-68A4AADC345A}" type="presParOf" srcId="{100EC90A-E6C0-4B99-9713-2696FBDF198C}" destId="{177AA270-041B-40E1-89A0-B3DFA1901024}" srcOrd="0" destOrd="0" presId="urn:microsoft.com/office/officeart/2005/8/layout/venn2"/>
    <dgm:cxn modelId="{822B1670-1C1C-4C61-A193-9916A4C54D03}" type="presParOf" srcId="{100EC90A-E6C0-4B99-9713-2696FBDF198C}" destId="{E03F4DC3-9778-4F19-8051-15E3E3913069}" srcOrd="1" destOrd="0" presId="urn:microsoft.com/office/officeart/2005/8/layout/venn2"/>
    <dgm:cxn modelId="{B94913B6-B9BA-49A1-85E4-A8544F70A2D5}" type="presParOf" srcId="{4EB8BADD-86A8-4B43-BE49-63270D854A56}" destId="{6CEAC695-9240-42CA-A3C1-86FDA3C7DDD1}" srcOrd="3" destOrd="0" presId="urn:microsoft.com/office/officeart/2005/8/layout/venn2"/>
    <dgm:cxn modelId="{227C9D46-900B-4BA1-AF51-F411E7F06D9D}" type="presParOf" srcId="{6CEAC695-9240-42CA-A3C1-86FDA3C7DDD1}" destId="{1C312E96-836C-4704-80F5-9B0E4373A539}" srcOrd="0" destOrd="0" presId="urn:microsoft.com/office/officeart/2005/8/layout/venn2"/>
    <dgm:cxn modelId="{0B90980E-906E-4BDF-B235-5630AFEB2267}" type="presParOf" srcId="{6CEAC695-9240-42CA-A3C1-86FDA3C7DDD1}" destId="{35A35C8E-3E74-43AA-B74F-F6C5F6725BC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D47CE-13C7-4B28-8653-EFEF3C69EF10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1D7F898-B7BE-4F20-A368-EBDB218CC056}">
      <dgm:prSet phldrT="[文本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CN" altLang="en-US" sz="1200" b="1" dirty="0" smtClean="0">
              <a:solidFill>
                <a:schemeClr val="tx1"/>
              </a:solidFill>
              <a:latin typeface="+mn-ea"/>
              <a:ea typeface="+mn-ea"/>
            </a:rPr>
            <a:t>玉米芯</a:t>
          </a:r>
          <a:endParaRPr lang="zh-CN" altLang="en-US" sz="12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45D45DA8-F6F0-4901-922A-B1CFDC67A17A}" type="parTrans" cxnId="{82420D69-D23C-43E9-B424-63130521709D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42FE2241-65FE-49AE-94DD-D6032BE4E8A8}" type="sibTrans" cxnId="{82420D69-D23C-43E9-B424-63130521709D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4AD46E0-2321-4F02-95DB-A6F47D603E67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1100" b="1" dirty="0" smtClean="0">
              <a:latin typeface="+mn-ea"/>
              <a:ea typeface="+mn-ea"/>
            </a:rPr>
            <a:t>造纸</a:t>
          </a:r>
          <a:endParaRPr lang="en-US" altLang="zh-CN" sz="1100" b="1" dirty="0" smtClean="0">
            <a:latin typeface="+mn-ea"/>
            <a:ea typeface="+mn-ea"/>
          </a:endParaRPr>
        </a:p>
        <a:p>
          <a:pPr>
            <a:lnSpc>
              <a:spcPct val="100000"/>
            </a:lnSpc>
          </a:pPr>
          <a:r>
            <a:rPr lang="zh-CN" altLang="en-US" sz="1100" b="1" dirty="0" smtClean="0">
              <a:latin typeface="+mn-ea"/>
              <a:ea typeface="+mn-ea"/>
            </a:rPr>
            <a:t>废渣</a:t>
          </a:r>
          <a:endParaRPr lang="zh-CN" altLang="en-US" sz="1100" b="1" dirty="0">
            <a:latin typeface="+mn-ea"/>
            <a:ea typeface="+mn-ea"/>
          </a:endParaRPr>
        </a:p>
      </dgm:t>
    </dgm:pt>
    <dgm:pt modelId="{AE6ECC38-6FE7-477C-8D19-F4E1D6921B2A}" type="parTrans" cxnId="{D334A781-567C-4A85-BE9F-BC1DED8CAA79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93511DB5-6444-42E9-BA69-FB6337CC63F2}" type="sibTrans" cxnId="{D334A781-567C-4A85-BE9F-BC1DED8CAA79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275BDF5E-C78D-46A8-84DA-9E6545882CF5}">
      <dgm:prSet phldrT="[文本]" custT="1"/>
      <dgm:spPr/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秸秆</a:t>
          </a:r>
          <a:endParaRPr lang="zh-CN" altLang="en-US" sz="1400" b="1" dirty="0">
            <a:latin typeface="+mn-ea"/>
            <a:ea typeface="+mn-ea"/>
          </a:endParaRPr>
        </a:p>
      </dgm:t>
    </dgm:pt>
    <dgm:pt modelId="{F5E43521-7C69-4E96-A17D-75BA916F92AD}" type="parTrans" cxnId="{7639AA20-45A7-49F0-8F94-AB454EAC80F5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DA200D7-55D3-4D30-9CE9-96E5EA67EFBF}" type="sibTrans" cxnId="{7639AA20-45A7-49F0-8F94-AB454EAC80F5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73C5C0C-2D89-452B-A1C2-E49F7C167C81}">
      <dgm:prSet phldrT="[文本]" custT="1"/>
      <dgm:spPr>
        <a:solidFill>
          <a:srgbClr val="00B0F0"/>
        </a:solidFill>
        <a:ln>
          <a:solidFill>
            <a:srgbClr val="FFC000"/>
          </a:solidFill>
        </a:ln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烟梗</a:t>
          </a:r>
          <a:endParaRPr lang="zh-CN" altLang="en-US" sz="1400" b="1" dirty="0">
            <a:latin typeface="+mn-ea"/>
            <a:ea typeface="+mn-ea"/>
          </a:endParaRPr>
        </a:p>
      </dgm:t>
    </dgm:pt>
    <dgm:pt modelId="{4D56D2E3-CF3E-4594-A380-90C9DFC9706B}" type="parTrans" cxnId="{DD4BAF61-447D-48EB-9145-DA37F8CB2626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534FF375-1F28-4CC5-86D7-A1E2643BFA99}" type="sibTrans" cxnId="{DD4BAF61-447D-48EB-9145-DA37F8CB2626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FFCE1A56-6F96-492E-844A-0C4AC41C7946}">
      <dgm:prSet phldrT="[文本]" custT="1"/>
      <dgm:spPr/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酒糟</a:t>
          </a:r>
          <a:endParaRPr lang="zh-CN" altLang="en-US" sz="1400" b="1" dirty="0">
            <a:latin typeface="+mn-ea"/>
            <a:ea typeface="+mn-ea"/>
          </a:endParaRPr>
        </a:p>
      </dgm:t>
    </dgm:pt>
    <dgm:pt modelId="{434889D3-89BE-4505-A40B-8E4E7588BFBF}" type="parTrans" cxnId="{65C10152-3D80-4271-BBB1-CE8E41F5ACD5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E82EE837-45E8-4D05-A013-5FC5CA9EA0C0}" type="sibTrans" cxnId="{65C10152-3D80-4271-BBB1-CE8E41F5ACD5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BB59867B-4EAE-4A12-9F82-A03747A1D5D9}">
      <dgm:prSet phldrT="[文本]" custT="1"/>
      <dgm:spPr/>
      <dgm:t>
        <a:bodyPr/>
        <a:lstStyle/>
        <a:p>
          <a:r>
            <a:rPr lang="zh-CN" altLang="en-US" sz="1400" b="1" dirty="0" smtClean="0">
              <a:solidFill>
                <a:schemeClr val="tx1"/>
              </a:solidFill>
              <a:latin typeface="+mn-ea"/>
              <a:ea typeface="+mn-ea"/>
            </a:rPr>
            <a:t>木屑</a:t>
          </a:r>
          <a:endParaRPr lang="zh-CN" altLang="en-US" sz="14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A9AC9DEA-F830-4550-8B93-ECFE6024557E}" type="parTrans" cxnId="{ECDD406C-15E7-49F4-910F-86292B080FC5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C3EBCBA4-79C2-485D-BBBE-6E49F5B544F4}" type="sibTrans" cxnId="{ECDD406C-15E7-49F4-910F-86292B080FC5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BAB6B77D-319F-4170-84A6-D86AA10B535B}">
      <dgm:prSet phldrT="[文本]" custT="1"/>
      <dgm:spPr/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煤炭</a:t>
          </a:r>
          <a:endParaRPr lang="zh-CN" altLang="en-US" sz="1400" b="1" dirty="0">
            <a:latin typeface="+mn-ea"/>
            <a:ea typeface="+mn-ea"/>
          </a:endParaRPr>
        </a:p>
      </dgm:t>
    </dgm:pt>
    <dgm:pt modelId="{D136A226-D03C-422A-BC46-377D0F83F33B}" type="parTrans" cxnId="{51AE8C2F-D8F9-4566-A66A-9ACA50757E12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3B40D314-0533-495D-9E2B-CE922165EF60}" type="sibTrans" cxnId="{51AE8C2F-D8F9-4566-A66A-9ACA50757E12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820AD3A0-9121-4B09-94AC-18E672B3C604}">
      <dgm:prSet phldrT="[文本]" custT="1"/>
      <dgm:spPr/>
      <dgm:t>
        <a:bodyPr/>
        <a:lstStyle/>
        <a:p>
          <a:r>
            <a:rPr lang="zh-CN" altLang="en-US" sz="1200" b="1" dirty="0" smtClean="0">
              <a:latin typeface="+mn-ea"/>
              <a:ea typeface="+mn-ea"/>
            </a:rPr>
            <a:t>咖啡渣</a:t>
          </a:r>
          <a:endParaRPr lang="zh-CN" altLang="en-US" sz="1200" b="1" dirty="0">
            <a:latin typeface="+mn-ea"/>
            <a:ea typeface="+mn-ea"/>
          </a:endParaRPr>
        </a:p>
      </dgm:t>
    </dgm:pt>
    <dgm:pt modelId="{F59C9DB6-A3A9-4372-988A-909BFC546F17}" type="sibTrans" cxnId="{A27551AD-6566-4B47-897C-274F5A3FB4F9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1C4BCBA-7D6C-457C-B20A-0225FE7D8CD9}" type="parTrans" cxnId="{A27551AD-6566-4B47-897C-274F5A3FB4F9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530F9121-658B-4F5D-AB09-A7E7E1149905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药渣</a:t>
          </a:r>
          <a:endParaRPr lang="zh-CN" altLang="en-US" sz="1400" b="1" dirty="0">
            <a:latin typeface="+mn-ea"/>
            <a:ea typeface="+mn-ea"/>
          </a:endParaRPr>
        </a:p>
      </dgm:t>
    </dgm:pt>
    <dgm:pt modelId="{FF3C0C29-55FB-45A5-8B9D-38902000125F}" type="sibTrans" cxnId="{B74F86AF-B654-4066-8C56-9FA8FB78AD8E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64CAD1D2-6DD0-4F14-8BFD-CD9B2C1BA623}" type="parTrans" cxnId="{B74F86AF-B654-4066-8C56-9FA8FB78AD8E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C9DACA2-4A28-4B4D-93FD-F13D845B8208}">
      <dgm:prSet phldrT="[文本]" custT="1"/>
      <dgm:spPr/>
      <dgm:t>
        <a:bodyPr/>
        <a:lstStyle/>
        <a:p>
          <a:r>
            <a:rPr lang="zh-CN" altLang="en-US" sz="1400" b="1" dirty="0" smtClean="0">
              <a:latin typeface="+mn-ea"/>
              <a:ea typeface="+mn-ea"/>
            </a:rPr>
            <a:t>稻壳</a:t>
          </a:r>
          <a:endParaRPr lang="zh-CN" altLang="en-US" sz="1400" b="1" dirty="0">
            <a:latin typeface="+mn-ea"/>
            <a:ea typeface="+mn-ea"/>
          </a:endParaRPr>
        </a:p>
      </dgm:t>
    </dgm:pt>
    <dgm:pt modelId="{6D69EAFB-4362-4241-A65E-940133775B95}" type="sibTrans" cxnId="{F60EF959-1137-43F0-B2A9-1E4C12D47C4C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31144D28-DDEA-4AAE-96C1-C507A80D2D24}" type="parTrans" cxnId="{F60EF959-1137-43F0-B2A9-1E4C12D47C4C}">
      <dgm:prSet custT="1"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19711CF1-8DD1-4BB6-ADAD-A00E7F2518D4}">
      <dgm:prSet phldrT="[文本]" custT="1"/>
      <dgm:spPr/>
      <dgm:t>
        <a:bodyPr/>
        <a:lstStyle/>
        <a:p>
          <a:r>
            <a:rPr lang="zh-CN" altLang="en-US" sz="1800" b="1" dirty="0" smtClean="0">
              <a:latin typeface="+mn-ea"/>
              <a:ea typeface="+mn-ea"/>
            </a:rPr>
            <a:t>燃料种类</a:t>
          </a:r>
          <a:endParaRPr lang="zh-CN" altLang="en-US" sz="1800" b="1" dirty="0">
            <a:latin typeface="+mn-ea"/>
            <a:ea typeface="+mn-ea"/>
          </a:endParaRPr>
        </a:p>
      </dgm:t>
    </dgm:pt>
    <dgm:pt modelId="{CCCD7C5D-FA31-45D3-9FB7-E09DC4D8E36D}" type="sibTrans" cxnId="{EDB4C2EE-1ADC-4271-9C4C-950F2E772383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24628692-152E-44B0-A1FC-784DDC2491B9}" type="parTrans" cxnId="{EDB4C2EE-1ADC-4271-9C4C-950F2E772383}">
      <dgm:prSet/>
      <dgm:spPr/>
      <dgm:t>
        <a:bodyPr/>
        <a:lstStyle/>
        <a:p>
          <a:endParaRPr lang="zh-CN" altLang="en-US" sz="1800" b="1">
            <a:latin typeface="+mn-ea"/>
            <a:ea typeface="+mn-ea"/>
          </a:endParaRPr>
        </a:p>
      </dgm:t>
    </dgm:pt>
    <dgm:pt modelId="{A9F8EE40-E4CC-4282-A7CD-51987B7434A9}" type="pres">
      <dgm:prSet presAssocID="{50CD47CE-13C7-4B28-8653-EFEF3C69EF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38CB78-295B-486D-B1D6-600DAD1CD8A0}" type="pres">
      <dgm:prSet presAssocID="{19711CF1-8DD1-4BB6-ADAD-A00E7F2518D4}" presName="centerShape" presStyleLbl="node0" presStyleIdx="0" presStyleCnt="1" custScaleX="172435" custScaleY="141485"/>
      <dgm:spPr/>
      <dgm:t>
        <a:bodyPr/>
        <a:lstStyle/>
        <a:p>
          <a:endParaRPr lang="zh-CN" altLang="en-US"/>
        </a:p>
      </dgm:t>
    </dgm:pt>
    <dgm:pt modelId="{635088FD-5481-47AE-A374-C853B954B8EA}" type="pres">
      <dgm:prSet presAssocID="{31144D28-DDEA-4AAE-96C1-C507A80D2D24}" presName="parTrans" presStyleLbl="sibTrans2D1" presStyleIdx="0" presStyleCnt="10"/>
      <dgm:spPr/>
      <dgm:t>
        <a:bodyPr/>
        <a:lstStyle/>
        <a:p>
          <a:endParaRPr lang="zh-CN" altLang="en-US"/>
        </a:p>
      </dgm:t>
    </dgm:pt>
    <dgm:pt modelId="{5BCBDB54-6FF6-4486-ADA3-DF7A3AEA7172}" type="pres">
      <dgm:prSet presAssocID="{31144D28-DDEA-4AAE-96C1-C507A80D2D24}" presName="connectorText" presStyleLbl="sibTrans2D1" presStyleIdx="0" presStyleCnt="10"/>
      <dgm:spPr/>
      <dgm:t>
        <a:bodyPr/>
        <a:lstStyle/>
        <a:p>
          <a:endParaRPr lang="zh-CN" altLang="en-US"/>
        </a:p>
      </dgm:t>
    </dgm:pt>
    <dgm:pt modelId="{AB633122-C1A4-466D-B2E1-4D2F0548B957}" type="pres">
      <dgm:prSet presAssocID="{AC9DACA2-4A28-4B4D-93FD-F13D845B8208}" presName="node" presStyleLbl="node1" presStyleIdx="0" presStyleCnt="10" custScaleX="122491" custRadScaleRad="98098" custRadScaleInc="126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BBABC3-7781-4301-93BE-0BA0601F0126}" type="pres">
      <dgm:prSet presAssocID="{64CAD1D2-6DD0-4F14-8BFD-CD9B2C1BA623}" presName="parTrans" presStyleLbl="sibTrans2D1" presStyleIdx="1" presStyleCnt="10"/>
      <dgm:spPr/>
      <dgm:t>
        <a:bodyPr/>
        <a:lstStyle/>
        <a:p>
          <a:endParaRPr lang="zh-CN" altLang="en-US"/>
        </a:p>
      </dgm:t>
    </dgm:pt>
    <dgm:pt modelId="{162A9F97-7703-48F2-B67C-D6BCB8B438B7}" type="pres">
      <dgm:prSet presAssocID="{64CAD1D2-6DD0-4F14-8BFD-CD9B2C1BA623}" presName="connectorText" presStyleLbl="sibTrans2D1" presStyleIdx="1" presStyleCnt="10"/>
      <dgm:spPr/>
      <dgm:t>
        <a:bodyPr/>
        <a:lstStyle/>
        <a:p>
          <a:endParaRPr lang="zh-CN" altLang="en-US"/>
        </a:p>
      </dgm:t>
    </dgm:pt>
    <dgm:pt modelId="{9066D7EE-5F1F-4310-BB42-A36704B2401C}" type="pres">
      <dgm:prSet presAssocID="{530F9121-658B-4F5D-AB09-A7E7E1149905}" presName="node" presStyleLbl="node1" presStyleIdx="1" presStyleCnt="10" custScaleX="144820" custRadScaleRad="105540" custRadScaleInc="358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903B7F-ED83-4BAF-A83E-4FAF045BCAD0}" type="pres">
      <dgm:prSet presAssocID="{A1C4BCBA-7D6C-457C-B20A-0225FE7D8CD9}" presName="parTrans" presStyleLbl="sibTrans2D1" presStyleIdx="2" presStyleCnt="10"/>
      <dgm:spPr/>
      <dgm:t>
        <a:bodyPr/>
        <a:lstStyle/>
        <a:p>
          <a:endParaRPr lang="zh-CN" altLang="en-US"/>
        </a:p>
      </dgm:t>
    </dgm:pt>
    <dgm:pt modelId="{8FF3F0AD-936E-44B4-9588-6EE6CE563C7A}" type="pres">
      <dgm:prSet presAssocID="{A1C4BCBA-7D6C-457C-B20A-0225FE7D8CD9}" presName="connectorText" presStyleLbl="sibTrans2D1" presStyleIdx="2" presStyleCnt="10"/>
      <dgm:spPr/>
      <dgm:t>
        <a:bodyPr/>
        <a:lstStyle/>
        <a:p>
          <a:endParaRPr lang="zh-CN" altLang="en-US"/>
        </a:p>
      </dgm:t>
    </dgm:pt>
    <dgm:pt modelId="{E8F25A95-1DB7-4E9A-9D5C-6EC6AF7A313A}" type="pres">
      <dgm:prSet presAssocID="{820AD3A0-9121-4B09-94AC-18E672B3C604}" presName="node" presStyleLbl="node1" presStyleIdx="2" presStyleCnt="10" custScaleX="115903" custRadScaleRad="110707" custRadScaleInc="250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D7D2A7-3913-4C64-A83C-0FE8A531ED48}" type="pres">
      <dgm:prSet presAssocID="{45D45DA8-F6F0-4901-922A-B1CFDC67A17A}" presName="parTrans" presStyleLbl="sibTrans2D1" presStyleIdx="3" presStyleCnt="10"/>
      <dgm:spPr/>
      <dgm:t>
        <a:bodyPr/>
        <a:lstStyle/>
        <a:p>
          <a:endParaRPr lang="zh-CN" altLang="en-US"/>
        </a:p>
      </dgm:t>
    </dgm:pt>
    <dgm:pt modelId="{C5A86A06-C473-458A-8637-74F35DD6F4C3}" type="pres">
      <dgm:prSet presAssocID="{45D45DA8-F6F0-4901-922A-B1CFDC67A17A}" presName="connectorText" presStyleLbl="sibTrans2D1" presStyleIdx="3" presStyleCnt="10"/>
      <dgm:spPr/>
      <dgm:t>
        <a:bodyPr/>
        <a:lstStyle/>
        <a:p>
          <a:endParaRPr lang="zh-CN" altLang="en-US"/>
        </a:p>
      </dgm:t>
    </dgm:pt>
    <dgm:pt modelId="{16796E59-8350-40BE-8732-902EE81A6D1C}" type="pres">
      <dgm:prSet presAssocID="{41D7F898-B7BE-4F20-A368-EBDB218CC056}" presName="node" presStyleLbl="node1" presStyleIdx="3" presStyleCnt="10" custScaleX="119746" custScaleY="116643" custRadScaleRad="115738" custRadScaleInc="-2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357257-B66B-439C-AEF4-51F69127D4E6}" type="pres">
      <dgm:prSet presAssocID="{AE6ECC38-6FE7-477C-8D19-F4E1D6921B2A}" presName="parTrans" presStyleLbl="sibTrans2D1" presStyleIdx="4" presStyleCnt="10"/>
      <dgm:spPr/>
      <dgm:t>
        <a:bodyPr/>
        <a:lstStyle/>
        <a:p>
          <a:endParaRPr lang="zh-CN" altLang="en-US"/>
        </a:p>
      </dgm:t>
    </dgm:pt>
    <dgm:pt modelId="{87373101-8DB9-4FE5-85C7-B12422C41988}" type="pres">
      <dgm:prSet presAssocID="{AE6ECC38-6FE7-477C-8D19-F4E1D6921B2A}" presName="connectorText" presStyleLbl="sibTrans2D1" presStyleIdx="4" presStyleCnt="10"/>
      <dgm:spPr/>
      <dgm:t>
        <a:bodyPr/>
        <a:lstStyle/>
        <a:p>
          <a:endParaRPr lang="zh-CN" altLang="en-US"/>
        </a:p>
      </dgm:t>
    </dgm:pt>
    <dgm:pt modelId="{CE1F44C4-725A-4F89-9087-60CB2A938BC0}" type="pres">
      <dgm:prSet presAssocID="{A4AD46E0-2321-4F02-95DB-A6F47D603E67}" presName="node" presStyleLbl="node1" presStyleIdx="4" presStyleCnt="10" custScaleX="123495" custScaleY="102802" custRadScaleRad="107930" custRadScaleInc="-180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C8DC09-6F92-48B1-8F44-D423061FC9C5}" type="pres">
      <dgm:prSet presAssocID="{F5E43521-7C69-4E96-A17D-75BA916F92AD}" presName="parTrans" presStyleLbl="sibTrans2D1" presStyleIdx="5" presStyleCnt="10"/>
      <dgm:spPr/>
      <dgm:t>
        <a:bodyPr/>
        <a:lstStyle/>
        <a:p>
          <a:endParaRPr lang="zh-CN" altLang="en-US"/>
        </a:p>
      </dgm:t>
    </dgm:pt>
    <dgm:pt modelId="{0C445814-37F8-4801-9366-A34D71742693}" type="pres">
      <dgm:prSet presAssocID="{F5E43521-7C69-4E96-A17D-75BA916F92AD}" presName="connectorText" presStyleLbl="sibTrans2D1" presStyleIdx="5" presStyleCnt="10"/>
      <dgm:spPr/>
      <dgm:t>
        <a:bodyPr/>
        <a:lstStyle/>
        <a:p>
          <a:endParaRPr lang="zh-CN" altLang="en-US"/>
        </a:p>
      </dgm:t>
    </dgm:pt>
    <dgm:pt modelId="{2F1E056E-61F0-4F30-A172-DBCFD9823A0B}" type="pres">
      <dgm:prSet presAssocID="{275BDF5E-C78D-46A8-84DA-9E6545882CF5}" presName="node" presStyleLbl="node1" presStyleIdx="5" presStyleCnt="10" custScaleX="126885" custRadScaleRad="100238" custRadScaleInc="31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3BD9D1-DB50-47E7-9D46-A947D3AABF3E}" type="pres">
      <dgm:prSet presAssocID="{4D56D2E3-CF3E-4594-A380-90C9DFC9706B}" presName="parTrans" presStyleLbl="sibTrans2D1" presStyleIdx="6" presStyleCnt="10"/>
      <dgm:spPr/>
      <dgm:t>
        <a:bodyPr/>
        <a:lstStyle/>
        <a:p>
          <a:endParaRPr lang="zh-CN" altLang="en-US"/>
        </a:p>
      </dgm:t>
    </dgm:pt>
    <dgm:pt modelId="{98D151F5-FA1D-40D9-8D01-B0B40BB0F932}" type="pres">
      <dgm:prSet presAssocID="{4D56D2E3-CF3E-4594-A380-90C9DFC9706B}" presName="connectorText" presStyleLbl="sibTrans2D1" presStyleIdx="6" presStyleCnt="10"/>
      <dgm:spPr/>
      <dgm:t>
        <a:bodyPr/>
        <a:lstStyle/>
        <a:p>
          <a:endParaRPr lang="zh-CN" altLang="en-US"/>
        </a:p>
      </dgm:t>
    </dgm:pt>
    <dgm:pt modelId="{BEEFF242-844E-49BC-A512-EE36408229C6}" type="pres">
      <dgm:prSet presAssocID="{A73C5C0C-2D89-452B-A1C2-E49F7C167C81}" presName="node" presStyleLbl="node1" presStyleIdx="6" presStyleCnt="10" custScaleX="125499" custScaleY="97773" custRadScaleRad="105269" custRadScaleInc="194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BD9A44-A6E5-4CE0-A597-F7BA74B0211C}" type="pres">
      <dgm:prSet presAssocID="{434889D3-89BE-4505-A40B-8E4E7588BFBF}" presName="parTrans" presStyleLbl="sibTrans2D1" presStyleIdx="7" presStyleCnt="10"/>
      <dgm:spPr/>
      <dgm:t>
        <a:bodyPr/>
        <a:lstStyle/>
        <a:p>
          <a:endParaRPr lang="zh-CN" altLang="en-US"/>
        </a:p>
      </dgm:t>
    </dgm:pt>
    <dgm:pt modelId="{7446BEDB-913C-411E-9716-DDD0BDDFF02F}" type="pres">
      <dgm:prSet presAssocID="{434889D3-89BE-4505-A40B-8E4E7588BFBF}" presName="connectorText" presStyleLbl="sibTrans2D1" presStyleIdx="7" presStyleCnt="10"/>
      <dgm:spPr/>
      <dgm:t>
        <a:bodyPr/>
        <a:lstStyle/>
        <a:p>
          <a:endParaRPr lang="zh-CN" altLang="en-US"/>
        </a:p>
      </dgm:t>
    </dgm:pt>
    <dgm:pt modelId="{C0547980-3F7F-44F3-9045-6007D6FB99AD}" type="pres">
      <dgm:prSet presAssocID="{FFCE1A56-6F96-492E-844A-0C4AC41C7946}" presName="node" presStyleLbl="node1" presStyleIdx="7" presStyleCnt="10" custScaleX="119481" custRadScaleRad="107971" custRadScaleInc="-48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B930B0-822F-4906-A269-DAC040CB6BD8}" type="pres">
      <dgm:prSet presAssocID="{A9AC9DEA-F830-4550-8B93-ECFE6024557E}" presName="parTrans" presStyleLbl="sibTrans2D1" presStyleIdx="8" presStyleCnt="10"/>
      <dgm:spPr/>
      <dgm:t>
        <a:bodyPr/>
        <a:lstStyle/>
        <a:p>
          <a:endParaRPr lang="zh-CN" altLang="en-US"/>
        </a:p>
      </dgm:t>
    </dgm:pt>
    <dgm:pt modelId="{ECF63016-2495-46CC-98AE-5CEB6FEBF89B}" type="pres">
      <dgm:prSet presAssocID="{A9AC9DEA-F830-4550-8B93-ECFE6024557E}" presName="connectorText" presStyleLbl="sibTrans2D1" presStyleIdx="8" presStyleCnt="10"/>
      <dgm:spPr/>
      <dgm:t>
        <a:bodyPr/>
        <a:lstStyle/>
        <a:p>
          <a:endParaRPr lang="zh-CN" altLang="en-US"/>
        </a:p>
      </dgm:t>
    </dgm:pt>
    <dgm:pt modelId="{E907BA12-C179-40E0-9537-2448E022932A}" type="pres">
      <dgm:prSet presAssocID="{BB59867B-4EAE-4A12-9F82-A03747A1D5D9}" presName="node" presStyleLbl="node1" presStyleIdx="8" presStyleCnt="10" custScaleX="124089" custRadScaleRad="99112" custRadScaleInc="-11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F23075-C2CC-4607-9AF9-2578FDB0E9DB}" type="pres">
      <dgm:prSet presAssocID="{D136A226-D03C-422A-BC46-377D0F83F33B}" presName="parTrans" presStyleLbl="sibTrans2D1" presStyleIdx="9" presStyleCnt="10"/>
      <dgm:spPr/>
      <dgm:t>
        <a:bodyPr/>
        <a:lstStyle/>
        <a:p>
          <a:endParaRPr lang="zh-CN" altLang="en-US"/>
        </a:p>
      </dgm:t>
    </dgm:pt>
    <dgm:pt modelId="{0798FE2F-823C-4CE3-9DB3-7D3EA5EC4EC8}" type="pres">
      <dgm:prSet presAssocID="{D136A226-D03C-422A-BC46-377D0F83F33B}" presName="connectorText" presStyleLbl="sibTrans2D1" presStyleIdx="9" presStyleCnt="10"/>
      <dgm:spPr/>
      <dgm:t>
        <a:bodyPr/>
        <a:lstStyle/>
        <a:p>
          <a:endParaRPr lang="zh-CN" altLang="en-US"/>
        </a:p>
      </dgm:t>
    </dgm:pt>
    <dgm:pt modelId="{F8E41704-E1E5-4D62-9A48-A061717A50FA}" type="pres">
      <dgm:prSet presAssocID="{BAB6B77D-319F-4170-84A6-D86AA10B535B}" presName="node" presStyleLbl="node1" presStyleIdx="9" presStyleCnt="10" custScaleX="11947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248132D-94B4-458A-86B8-43A630746ED0}" type="presOf" srcId="{A9AC9DEA-F830-4550-8B93-ECFE6024557E}" destId="{C1B930B0-822F-4906-A269-DAC040CB6BD8}" srcOrd="0" destOrd="0" presId="urn:microsoft.com/office/officeart/2005/8/layout/radial5"/>
    <dgm:cxn modelId="{365405DB-13AD-48EF-976E-BBABDF359347}" type="presOf" srcId="{BB59867B-4EAE-4A12-9F82-A03747A1D5D9}" destId="{E907BA12-C179-40E0-9537-2448E022932A}" srcOrd="0" destOrd="0" presId="urn:microsoft.com/office/officeart/2005/8/layout/radial5"/>
    <dgm:cxn modelId="{D01983D7-95E0-423B-BF0C-43DC70F990C7}" type="presOf" srcId="{AE6ECC38-6FE7-477C-8D19-F4E1D6921B2A}" destId="{97357257-B66B-439C-AEF4-51F69127D4E6}" srcOrd="0" destOrd="0" presId="urn:microsoft.com/office/officeart/2005/8/layout/radial5"/>
    <dgm:cxn modelId="{01D71C84-CF0B-4EC7-92C7-B7E3D27A34AD}" type="presOf" srcId="{A9AC9DEA-F830-4550-8B93-ECFE6024557E}" destId="{ECF63016-2495-46CC-98AE-5CEB6FEBF89B}" srcOrd="1" destOrd="0" presId="urn:microsoft.com/office/officeart/2005/8/layout/radial5"/>
    <dgm:cxn modelId="{3F7C3A16-544F-447D-A56C-7178B6328874}" type="presOf" srcId="{64CAD1D2-6DD0-4F14-8BFD-CD9B2C1BA623}" destId="{DFBBABC3-7781-4301-93BE-0BA0601F0126}" srcOrd="0" destOrd="0" presId="urn:microsoft.com/office/officeart/2005/8/layout/radial5"/>
    <dgm:cxn modelId="{EF416C5E-9038-4BF4-9FE2-84451C96B32A}" type="presOf" srcId="{AC9DACA2-4A28-4B4D-93FD-F13D845B8208}" destId="{AB633122-C1A4-466D-B2E1-4D2F0548B957}" srcOrd="0" destOrd="0" presId="urn:microsoft.com/office/officeart/2005/8/layout/radial5"/>
    <dgm:cxn modelId="{1C3F5622-84DC-4FC6-9A7D-F3F74B827CB2}" type="presOf" srcId="{31144D28-DDEA-4AAE-96C1-C507A80D2D24}" destId="{635088FD-5481-47AE-A374-C853B954B8EA}" srcOrd="0" destOrd="0" presId="urn:microsoft.com/office/officeart/2005/8/layout/radial5"/>
    <dgm:cxn modelId="{EE7F6BB1-6B28-49D8-8F06-02D786FB55E6}" type="presOf" srcId="{275BDF5E-C78D-46A8-84DA-9E6545882CF5}" destId="{2F1E056E-61F0-4F30-A172-DBCFD9823A0B}" srcOrd="0" destOrd="0" presId="urn:microsoft.com/office/officeart/2005/8/layout/radial5"/>
    <dgm:cxn modelId="{0736F062-4C70-46C3-8800-BA33C69764FD}" type="presOf" srcId="{A73C5C0C-2D89-452B-A1C2-E49F7C167C81}" destId="{BEEFF242-844E-49BC-A512-EE36408229C6}" srcOrd="0" destOrd="0" presId="urn:microsoft.com/office/officeart/2005/8/layout/radial5"/>
    <dgm:cxn modelId="{7639AA20-45A7-49F0-8F94-AB454EAC80F5}" srcId="{19711CF1-8DD1-4BB6-ADAD-A00E7F2518D4}" destId="{275BDF5E-C78D-46A8-84DA-9E6545882CF5}" srcOrd="5" destOrd="0" parTransId="{F5E43521-7C69-4E96-A17D-75BA916F92AD}" sibTransId="{ADA200D7-55D3-4D30-9CE9-96E5EA67EFBF}"/>
    <dgm:cxn modelId="{3E693135-AB06-4CC7-BDB9-7E3688C8E8B4}" type="presOf" srcId="{A1C4BCBA-7D6C-457C-B20A-0225FE7D8CD9}" destId="{8FF3F0AD-936E-44B4-9588-6EE6CE563C7A}" srcOrd="1" destOrd="0" presId="urn:microsoft.com/office/officeart/2005/8/layout/radial5"/>
    <dgm:cxn modelId="{51AE8C2F-D8F9-4566-A66A-9ACA50757E12}" srcId="{19711CF1-8DD1-4BB6-ADAD-A00E7F2518D4}" destId="{BAB6B77D-319F-4170-84A6-D86AA10B535B}" srcOrd="9" destOrd="0" parTransId="{D136A226-D03C-422A-BC46-377D0F83F33B}" sibTransId="{3B40D314-0533-495D-9E2B-CE922165EF60}"/>
    <dgm:cxn modelId="{EDB4C2EE-1ADC-4271-9C4C-950F2E772383}" srcId="{50CD47CE-13C7-4B28-8653-EFEF3C69EF10}" destId="{19711CF1-8DD1-4BB6-ADAD-A00E7F2518D4}" srcOrd="0" destOrd="0" parTransId="{24628692-152E-44B0-A1FC-784DDC2491B9}" sibTransId="{CCCD7C5D-FA31-45D3-9FB7-E09DC4D8E36D}"/>
    <dgm:cxn modelId="{48ADBD9C-B0B5-4982-8DE8-169383A22C08}" type="presOf" srcId="{4D56D2E3-CF3E-4594-A380-90C9DFC9706B}" destId="{0B3BD9D1-DB50-47E7-9D46-A947D3AABF3E}" srcOrd="0" destOrd="0" presId="urn:microsoft.com/office/officeart/2005/8/layout/radial5"/>
    <dgm:cxn modelId="{FDF79E89-E569-4D6C-90E9-8559C5E07F60}" type="presOf" srcId="{31144D28-DDEA-4AAE-96C1-C507A80D2D24}" destId="{5BCBDB54-6FF6-4486-ADA3-DF7A3AEA7172}" srcOrd="1" destOrd="0" presId="urn:microsoft.com/office/officeart/2005/8/layout/radial5"/>
    <dgm:cxn modelId="{166EDCA5-AC81-4695-9675-6A94437BE5C8}" type="presOf" srcId="{45D45DA8-F6F0-4901-922A-B1CFDC67A17A}" destId="{C5A86A06-C473-458A-8637-74F35DD6F4C3}" srcOrd="1" destOrd="0" presId="urn:microsoft.com/office/officeart/2005/8/layout/radial5"/>
    <dgm:cxn modelId="{A105356E-9F97-4607-8200-3F7F2263283F}" type="presOf" srcId="{FFCE1A56-6F96-492E-844A-0C4AC41C7946}" destId="{C0547980-3F7F-44F3-9045-6007D6FB99AD}" srcOrd="0" destOrd="0" presId="urn:microsoft.com/office/officeart/2005/8/layout/radial5"/>
    <dgm:cxn modelId="{65C10152-3D80-4271-BBB1-CE8E41F5ACD5}" srcId="{19711CF1-8DD1-4BB6-ADAD-A00E7F2518D4}" destId="{FFCE1A56-6F96-492E-844A-0C4AC41C7946}" srcOrd="7" destOrd="0" parTransId="{434889D3-89BE-4505-A40B-8E4E7588BFBF}" sibTransId="{E82EE837-45E8-4D05-A013-5FC5CA9EA0C0}"/>
    <dgm:cxn modelId="{AD6FDAC6-E098-42F4-AB42-033535A056B6}" type="presOf" srcId="{41D7F898-B7BE-4F20-A368-EBDB218CC056}" destId="{16796E59-8350-40BE-8732-902EE81A6D1C}" srcOrd="0" destOrd="0" presId="urn:microsoft.com/office/officeart/2005/8/layout/radial5"/>
    <dgm:cxn modelId="{E390A603-10DD-41FE-AC2D-68021C85880B}" type="presOf" srcId="{D136A226-D03C-422A-BC46-377D0F83F33B}" destId="{31F23075-C2CC-4607-9AF9-2578FDB0E9DB}" srcOrd="0" destOrd="0" presId="urn:microsoft.com/office/officeart/2005/8/layout/radial5"/>
    <dgm:cxn modelId="{F60EF959-1137-43F0-B2A9-1E4C12D47C4C}" srcId="{19711CF1-8DD1-4BB6-ADAD-A00E7F2518D4}" destId="{AC9DACA2-4A28-4B4D-93FD-F13D845B8208}" srcOrd="0" destOrd="0" parTransId="{31144D28-DDEA-4AAE-96C1-C507A80D2D24}" sibTransId="{6D69EAFB-4362-4241-A65E-940133775B95}"/>
    <dgm:cxn modelId="{ECDD406C-15E7-49F4-910F-86292B080FC5}" srcId="{19711CF1-8DD1-4BB6-ADAD-A00E7F2518D4}" destId="{BB59867B-4EAE-4A12-9F82-A03747A1D5D9}" srcOrd="8" destOrd="0" parTransId="{A9AC9DEA-F830-4550-8B93-ECFE6024557E}" sibTransId="{C3EBCBA4-79C2-485D-BBBE-6E49F5B544F4}"/>
    <dgm:cxn modelId="{B62D00C9-DFED-4869-A666-A6F35F0257DF}" type="presOf" srcId="{45D45DA8-F6F0-4901-922A-B1CFDC67A17A}" destId="{F1D7D2A7-3913-4C64-A83C-0FE8A531ED48}" srcOrd="0" destOrd="0" presId="urn:microsoft.com/office/officeart/2005/8/layout/radial5"/>
    <dgm:cxn modelId="{82420D69-D23C-43E9-B424-63130521709D}" srcId="{19711CF1-8DD1-4BB6-ADAD-A00E7F2518D4}" destId="{41D7F898-B7BE-4F20-A368-EBDB218CC056}" srcOrd="3" destOrd="0" parTransId="{45D45DA8-F6F0-4901-922A-B1CFDC67A17A}" sibTransId="{42FE2241-65FE-49AE-94DD-D6032BE4E8A8}"/>
    <dgm:cxn modelId="{F1696C0D-93A3-45B5-939C-5930D064D492}" type="presOf" srcId="{434889D3-89BE-4505-A40B-8E4E7588BFBF}" destId="{E3BD9A44-A6E5-4CE0-A597-F7BA74B0211C}" srcOrd="0" destOrd="0" presId="urn:microsoft.com/office/officeart/2005/8/layout/radial5"/>
    <dgm:cxn modelId="{063F05AD-44AF-463A-91B7-47881750B8BF}" type="presOf" srcId="{530F9121-658B-4F5D-AB09-A7E7E1149905}" destId="{9066D7EE-5F1F-4310-BB42-A36704B2401C}" srcOrd="0" destOrd="0" presId="urn:microsoft.com/office/officeart/2005/8/layout/radial5"/>
    <dgm:cxn modelId="{DF0EB6B8-572B-478F-BD92-C1FFDFE95481}" type="presOf" srcId="{A1C4BCBA-7D6C-457C-B20A-0225FE7D8CD9}" destId="{19903B7F-ED83-4BAF-A83E-4FAF045BCAD0}" srcOrd="0" destOrd="0" presId="urn:microsoft.com/office/officeart/2005/8/layout/radial5"/>
    <dgm:cxn modelId="{0CD5FCF8-6163-4AD3-8BE4-2A3A4ABAFB56}" type="presOf" srcId="{A4AD46E0-2321-4F02-95DB-A6F47D603E67}" destId="{CE1F44C4-725A-4F89-9087-60CB2A938BC0}" srcOrd="0" destOrd="0" presId="urn:microsoft.com/office/officeart/2005/8/layout/radial5"/>
    <dgm:cxn modelId="{F91CF327-ECCD-47EF-B8FF-FC95C18F47CD}" type="presOf" srcId="{434889D3-89BE-4505-A40B-8E4E7588BFBF}" destId="{7446BEDB-913C-411E-9716-DDD0BDDFF02F}" srcOrd="1" destOrd="0" presId="urn:microsoft.com/office/officeart/2005/8/layout/radial5"/>
    <dgm:cxn modelId="{6EF89321-05CD-4A24-8306-2E2F1DBD173B}" type="presOf" srcId="{64CAD1D2-6DD0-4F14-8BFD-CD9B2C1BA623}" destId="{162A9F97-7703-48F2-B67C-D6BCB8B438B7}" srcOrd="1" destOrd="0" presId="urn:microsoft.com/office/officeart/2005/8/layout/radial5"/>
    <dgm:cxn modelId="{D334A781-567C-4A85-BE9F-BC1DED8CAA79}" srcId="{19711CF1-8DD1-4BB6-ADAD-A00E7F2518D4}" destId="{A4AD46E0-2321-4F02-95DB-A6F47D603E67}" srcOrd="4" destOrd="0" parTransId="{AE6ECC38-6FE7-477C-8D19-F4E1D6921B2A}" sibTransId="{93511DB5-6444-42E9-BA69-FB6337CC63F2}"/>
    <dgm:cxn modelId="{B74F86AF-B654-4066-8C56-9FA8FB78AD8E}" srcId="{19711CF1-8DD1-4BB6-ADAD-A00E7F2518D4}" destId="{530F9121-658B-4F5D-AB09-A7E7E1149905}" srcOrd="1" destOrd="0" parTransId="{64CAD1D2-6DD0-4F14-8BFD-CD9B2C1BA623}" sibTransId="{FF3C0C29-55FB-45A5-8B9D-38902000125F}"/>
    <dgm:cxn modelId="{A27551AD-6566-4B47-897C-274F5A3FB4F9}" srcId="{19711CF1-8DD1-4BB6-ADAD-A00E7F2518D4}" destId="{820AD3A0-9121-4B09-94AC-18E672B3C604}" srcOrd="2" destOrd="0" parTransId="{A1C4BCBA-7D6C-457C-B20A-0225FE7D8CD9}" sibTransId="{F59C9DB6-A3A9-4372-988A-909BFC546F17}"/>
    <dgm:cxn modelId="{29104227-B81E-437C-93BC-44687142EDE9}" type="presOf" srcId="{50CD47CE-13C7-4B28-8653-EFEF3C69EF10}" destId="{A9F8EE40-E4CC-4282-A7CD-51987B7434A9}" srcOrd="0" destOrd="0" presId="urn:microsoft.com/office/officeart/2005/8/layout/radial5"/>
    <dgm:cxn modelId="{DFB06A73-4EDD-4529-B3E2-EDEE1C37D5AD}" type="presOf" srcId="{D136A226-D03C-422A-BC46-377D0F83F33B}" destId="{0798FE2F-823C-4CE3-9DB3-7D3EA5EC4EC8}" srcOrd="1" destOrd="0" presId="urn:microsoft.com/office/officeart/2005/8/layout/radial5"/>
    <dgm:cxn modelId="{DD4BAF61-447D-48EB-9145-DA37F8CB2626}" srcId="{19711CF1-8DD1-4BB6-ADAD-A00E7F2518D4}" destId="{A73C5C0C-2D89-452B-A1C2-E49F7C167C81}" srcOrd="6" destOrd="0" parTransId="{4D56D2E3-CF3E-4594-A380-90C9DFC9706B}" sibTransId="{534FF375-1F28-4CC5-86D7-A1E2643BFA99}"/>
    <dgm:cxn modelId="{62250B23-DF13-4389-BC8B-DFDFC64C8D06}" type="presOf" srcId="{BAB6B77D-319F-4170-84A6-D86AA10B535B}" destId="{F8E41704-E1E5-4D62-9A48-A061717A50FA}" srcOrd="0" destOrd="0" presId="urn:microsoft.com/office/officeart/2005/8/layout/radial5"/>
    <dgm:cxn modelId="{5501829D-4304-4510-AB9C-20482EEDC40A}" type="presOf" srcId="{19711CF1-8DD1-4BB6-ADAD-A00E7F2518D4}" destId="{6838CB78-295B-486D-B1D6-600DAD1CD8A0}" srcOrd="0" destOrd="0" presId="urn:microsoft.com/office/officeart/2005/8/layout/radial5"/>
    <dgm:cxn modelId="{0444DD35-796D-409C-A1B2-86825B23FA31}" type="presOf" srcId="{F5E43521-7C69-4E96-A17D-75BA916F92AD}" destId="{53C8DC09-6F92-48B1-8F44-D423061FC9C5}" srcOrd="0" destOrd="0" presId="urn:microsoft.com/office/officeart/2005/8/layout/radial5"/>
    <dgm:cxn modelId="{08553176-6930-4CFA-BCB4-16CF0C3DE487}" type="presOf" srcId="{AE6ECC38-6FE7-477C-8D19-F4E1D6921B2A}" destId="{87373101-8DB9-4FE5-85C7-B12422C41988}" srcOrd="1" destOrd="0" presId="urn:microsoft.com/office/officeart/2005/8/layout/radial5"/>
    <dgm:cxn modelId="{7DE3DA49-37D2-452A-8E93-398B849EFAD1}" type="presOf" srcId="{4D56D2E3-CF3E-4594-A380-90C9DFC9706B}" destId="{98D151F5-FA1D-40D9-8D01-B0B40BB0F932}" srcOrd="1" destOrd="0" presId="urn:microsoft.com/office/officeart/2005/8/layout/radial5"/>
    <dgm:cxn modelId="{E3B10117-B46D-45B4-8CF9-9FA8707A4FF2}" type="presOf" srcId="{820AD3A0-9121-4B09-94AC-18E672B3C604}" destId="{E8F25A95-1DB7-4E9A-9D5C-6EC6AF7A313A}" srcOrd="0" destOrd="0" presId="urn:microsoft.com/office/officeart/2005/8/layout/radial5"/>
    <dgm:cxn modelId="{F11577D2-4F40-4EB8-B409-1D6D9C51F5CA}" type="presOf" srcId="{F5E43521-7C69-4E96-A17D-75BA916F92AD}" destId="{0C445814-37F8-4801-9366-A34D71742693}" srcOrd="1" destOrd="0" presId="urn:microsoft.com/office/officeart/2005/8/layout/radial5"/>
    <dgm:cxn modelId="{D8DE70A6-588A-4E7B-8C9D-7279E333B634}" type="presParOf" srcId="{A9F8EE40-E4CC-4282-A7CD-51987B7434A9}" destId="{6838CB78-295B-486D-B1D6-600DAD1CD8A0}" srcOrd="0" destOrd="0" presId="urn:microsoft.com/office/officeart/2005/8/layout/radial5"/>
    <dgm:cxn modelId="{0C5BD621-EC01-4CFD-9B24-18A3387D6BA0}" type="presParOf" srcId="{A9F8EE40-E4CC-4282-A7CD-51987B7434A9}" destId="{635088FD-5481-47AE-A374-C853B954B8EA}" srcOrd="1" destOrd="0" presId="urn:microsoft.com/office/officeart/2005/8/layout/radial5"/>
    <dgm:cxn modelId="{53A0D823-F377-44D1-AD0E-E4E3940D7CE2}" type="presParOf" srcId="{635088FD-5481-47AE-A374-C853B954B8EA}" destId="{5BCBDB54-6FF6-4486-ADA3-DF7A3AEA7172}" srcOrd="0" destOrd="0" presId="urn:microsoft.com/office/officeart/2005/8/layout/radial5"/>
    <dgm:cxn modelId="{CF996064-6682-4482-BB3E-01A80F4267A0}" type="presParOf" srcId="{A9F8EE40-E4CC-4282-A7CD-51987B7434A9}" destId="{AB633122-C1A4-466D-B2E1-4D2F0548B957}" srcOrd="2" destOrd="0" presId="urn:microsoft.com/office/officeart/2005/8/layout/radial5"/>
    <dgm:cxn modelId="{727A95DB-F4C1-4892-8C81-B13C7AFA8260}" type="presParOf" srcId="{A9F8EE40-E4CC-4282-A7CD-51987B7434A9}" destId="{DFBBABC3-7781-4301-93BE-0BA0601F0126}" srcOrd="3" destOrd="0" presId="urn:microsoft.com/office/officeart/2005/8/layout/radial5"/>
    <dgm:cxn modelId="{8D478AA1-3095-4D85-95FB-F1E11BAAF0D2}" type="presParOf" srcId="{DFBBABC3-7781-4301-93BE-0BA0601F0126}" destId="{162A9F97-7703-48F2-B67C-D6BCB8B438B7}" srcOrd="0" destOrd="0" presId="urn:microsoft.com/office/officeart/2005/8/layout/radial5"/>
    <dgm:cxn modelId="{EEFCA671-AAD1-4A83-861C-8813134DE2DB}" type="presParOf" srcId="{A9F8EE40-E4CC-4282-A7CD-51987B7434A9}" destId="{9066D7EE-5F1F-4310-BB42-A36704B2401C}" srcOrd="4" destOrd="0" presId="urn:microsoft.com/office/officeart/2005/8/layout/radial5"/>
    <dgm:cxn modelId="{B5FA1149-11F2-4B84-AD2F-D8177E8B2A81}" type="presParOf" srcId="{A9F8EE40-E4CC-4282-A7CD-51987B7434A9}" destId="{19903B7F-ED83-4BAF-A83E-4FAF045BCAD0}" srcOrd="5" destOrd="0" presId="urn:microsoft.com/office/officeart/2005/8/layout/radial5"/>
    <dgm:cxn modelId="{93BFD5BB-8677-47CA-ADDD-4C7557EAA9E1}" type="presParOf" srcId="{19903B7F-ED83-4BAF-A83E-4FAF045BCAD0}" destId="{8FF3F0AD-936E-44B4-9588-6EE6CE563C7A}" srcOrd="0" destOrd="0" presId="urn:microsoft.com/office/officeart/2005/8/layout/radial5"/>
    <dgm:cxn modelId="{75BB096B-F8B6-4304-BD92-2AF11B667003}" type="presParOf" srcId="{A9F8EE40-E4CC-4282-A7CD-51987B7434A9}" destId="{E8F25A95-1DB7-4E9A-9D5C-6EC6AF7A313A}" srcOrd="6" destOrd="0" presId="urn:microsoft.com/office/officeart/2005/8/layout/radial5"/>
    <dgm:cxn modelId="{18A9EB90-241C-46B8-911D-3413C73B209B}" type="presParOf" srcId="{A9F8EE40-E4CC-4282-A7CD-51987B7434A9}" destId="{F1D7D2A7-3913-4C64-A83C-0FE8A531ED48}" srcOrd="7" destOrd="0" presId="urn:microsoft.com/office/officeart/2005/8/layout/radial5"/>
    <dgm:cxn modelId="{2295213A-FD9B-4F30-82CB-0B817295962A}" type="presParOf" srcId="{F1D7D2A7-3913-4C64-A83C-0FE8A531ED48}" destId="{C5A86A06-C473-458A-8637-74F35DD6F4C3}" srcOrd="0" destOrd="0" presId="urn:microsoft.com/office/officeart/2005/8/layout/radial5"/>
    <dgm:cxn modelId="{C21AF478-3DFB-4B49-A12F-E4D86488C8EA}" type="presParOf" srcId="{A9F8EE40-E4CC-4282-A7CD-51987B7434A9}" destId="{16796E59-8350-40BE-8732-902EE81A6D1C}" srcOrd="8" destOrd="0" presId="urn:microsoft.com/office/officeart/2005/8/layout/radial5"/>
    <dgm:cxn modelId="{F518CF33-8CCC-4812-8D5C-3971BDDC100F}" type="presParOf" srcId="{A9F8EE40-E4CC-4282-A7CD-51987B7434A9}" destId="{97357257-B66B-439C-AEF4-51F69127D4E6}" srcOrd="9" destOrd="0" presId="urn:microsoft.com/office/officeart/2005/8/layout/radial5"/>
    <dgm:cxn modelId="{1F2D4703-E1BB-487D-A7F4-F2AE2CB9E27B}" type="presParOf" srcId="{97357257-B66B-439C-AEF4-51F69127D4E6}" destId="{87373101-8DB9-4FE5-85C7-B12422C41988}" srcOrd="0" destOrd="0" presId="urn:microsoft.com/office/officeart/2005/8/layout/radial5"/>
    <dgm:cxn modelId="{C5C2EA90-C321-469C-9BE8-36F74A991597}" type="presParOf" srcId="{A9F8EE40-E4CC-4282-A7CD-51987B7434A9}" destId="{CE1F44C4-725A-4F89-9087-60CB2A938BC0}" srcOrd="10" destOrd="0" presId="urn:microsoft.com/office/officeart/2005/8/layout/radial5"/>
    <dgm:cxn modelId="{EE63E26E-0F08-4AD8-882D-BE736442298F}" type="presParOf" srcId="{A9F8EE40-E4CC-4282-A7CD-51987B7434A9}" destId="{53C8DC09-6F92-48B1-8F44-D423061FC9C5}" srcOrd="11" destOrd="0" presId="urn:microsoft.com/office/officeart/2005/8/layout/radial5"/>
    <dgm:cxn modelId="{E236D5F3-1D35-4874-9A25-6176D44F9DD7}" type="presParOf" srcId="{53C8DC09-6F92-48B1-8F44-D423061FC9C5}" destId="{0C445814-37F8-4801-9366-A34D71742693}" srcOrd="0" destOrd="0" presId="urn:microsoft.com/office/officeart/2005/8/layout/radial5"/>
    <dgm:cxn modelId="{D186630E-8A5A-440B-87AD-66C06059C711}" type="presParOf" srcId="{A9F8EE40-E4CC-4282-A7CD-51987B7434A9}" destId="{2F1E056E-61F0-4F30-A172-DBCFD9823A0B}" srcOrd="12" destOrd="0" presId="urn:microsoft.com/office/officeart/2005/8/layout/radial5"/>
    <dgm:cxn modelId="{EEEA0E7E-043B-43E1-B436-94B1A1B14B31}" type="presParOf" srcId="{A9F8EE40-E4CC-4282-A7CD-51987B7434A9}" destId="{0B3BD9D1-DB50-47E7-9D46-A947D3AABF3E}" srcOrd="13" destOrd="0" presId="urn:microsoft.com/office/officeart/2005/8/layout/radial5"/>
    <dgm:cxn modelId="{69D6C75D-61C8-4716-A9C2-F09E1B3D3EAA}" type="presParOf" srcId="{0B3BD9D1-DB50-47E7-9D46-A947D3AABF3E}" destId="{98D151F5-FA1D-40D9-8D01-B0B40BB0F932}" srcOrd="0" destOrd="0" presId="urn:microsoft.com/office/officeart/2005/8/layout/radial5"/>
    <dgm:cxn modelId="{4D4215B6-91D1-4361-AEC0-0C3ED213F2EC}" type="presParOf" srcId="{A9F8EE40-E4CC-4282-A7CD-51987B7434A9}" destId="{BEEFF242-844E-49BC-A512-EE36408229C6}" srcOrd="14" destOrd="0" presId="urn:microsoft.com/office/officeart/2005/8/layout/radial5"/>
    <dgm:cxn modelId="{21B4427B-DA1D-490A-B45F-D70A6BFB459A}" type="presParOf" srcId="{A9F8EE40-E4CC-4282-A7CD-51987B7434A9}" destId="{E3BD9A44-A6E5-4CE0-A597-F7BA74B0211C}" srcOrd="15" destOrd="0" presId="urn:microsoft.com/office/officeart/2005/8/layout/radial5"/>
    <dgm:cxn modelId="{A62B7384-54BB-4705-A0F1-1CF050C156CC}" type="presParOf" srcId="{E3BD9A44-A6E5-4CE0-A597-F7BA74B0211C}" destId="{7446BEDB-913C-411E-9716-DDD0BDDFF02F}" srcOrd="0" destOrd="0" presId="urn:microsoft.com/office/officeart/2005/8/layout/radial5"/>
    <dgm:cxn modelId="{88267369-34C0-4AA1-B72B-7452982BB351}" type="presParOf" srcId="{A9F8EE40-E4CC-4282-A7CD-51987B7434A9}" destId="{C0547980-3F7F-44F3-9045-6007D6FB99AD}" srcOrd="16" destOrd="0" presId="urn:microsoft.com/office/officeart/2005/8/layout/radial5"/>
    <dgm:cxn modelId="{673993C8-BF21-4C60-8F5E-627F806AEFBE}" type="presParOf" srcId="{A9F8EE40-E4CC-4282-A7CD-51987B7434A9}" destId="{C1B930B0-822F-4906-A269-DAC040CB6BD8}" srcOrd="17" destOrd="0" presId="urn:microsoft.com/office/officeart/2005/8/layout/radial5"/>
    <dgm:cxn modelId="{BF400E8A-D937-47B2-925B-D91257FF3C9C}" type="presParOf" srcId="{C1B930B0-822F-4906-A269-DAC040CB6BD8}" destId="{ECF63016-2495-46CC-98AE-5CEB6FEBF89B}" srcOrd="0" destOrd="0" presId="urn:microsoft.com/office/officeart/2005/8/layout/radial5"/>
    <dgm:cxn modelId="{18D22FE0-1B29-441A-8FD6-4B417549C662}" type="presParOf" srcId="{A9F8EE40-E4CC-4282-A7CD-51987B7434A9}" destId="{E907BA12-C179-40E0-9537-2448E022932A}" srcOrd="18" destOrd="0" presId="urn:microsoft.com/office/officeart/2005/8/layout/radial5"/>
    <dgm:cxn modelId="{5B9CAB46-3FA5-483F-89E8-BB2F887F1DB9}" type="presParOf" srcId="{A9F8EE40-E4CC-4282-A7CD-51987B7434A9}" destId="{31F23075-C2CC-4607-9AF9-2578FDB0E9DB}" srcOrd="19" destOrd="0" presId="urn:microsoft.com/office/officeart/2005/8/layout/radial5"/>
    <dgm:cxn modelId="{D96BE6E8-DAEF-4B13-9BDF-A209498C3600}" type="presParOf" srcId="{31F23075-C2CC-4607-9AF9-2578FDB0E9DB}" destId="{0798FE2F-823C-4CE3-9DB3-7D3EA5EC4EC8}" srcOrd="0" destOrd="0" presId="urn:microsoft.com/office/officeart/2005/8/layout/radial5"/>
    <dgm:cxn modelId="{505E1C7D-E58F-429B-A168-D5523E657303}" type="presParOf" srcId="{A9F8EE40-E4CC-4282-A7CD-51987B7434A9}" destId="{F8E41704-E1E5-4D62-9A48-A061717A50FA}" srcOrd="20" destOrd="0" presId="urn:microsoft.com/office/officeart/2005/8/layout/radial5"/>
  </dgm:cxnLst>
  <dgm:bg>
    <a:solidFill>
      <a:schemeClr val="accent5">
        <a:lumMod val="40000"/>
        <a:lumOff val="60000"/>
      </a:schemeClr>
    </a:solidFill>
  </dgm:bg>
  <dgm:whole>
    <a:ln>
      <a:solidFill>
        <a:schemeClr val="bg2">
          <a:lumMod val="10000"/>
        </a:schemeClr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82682-D958-4081-938C-5C2705E28C57}" type="doc">
      <dgm:prSet loTypeId="urn:microsoft.com/office/officeart/2005/8/layout/arrow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40FFEF8D-6710-4BA1-B80F-87F2D17EB38F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热效率为</a:t>
          </a:r>
          <a:r>
            <a: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88.98%</a:t>
          </a:r>
          <a:endParaRPr lang="zh-CN" altLang="en-US" sz="16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090108-E44F-41B4-860B-0A7C6246C52A}" type="parTrans" cxnId="{95D30552-E800-4CCA-A6E8-4546A22400E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1BFDF1-C3CA-4D76-BBD1-C1295FF9330B}" type="sibTrans" cxnId="{95D30552-E800-4CCA-A6E8-4546A22400E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841047-4DF6-487F-8492-496342E02C6D}">
      <dgm:prSet phldrT="[文本]" custT="1"/>
      <dgm:spPr/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飞灰含碳量</a:t>
          </a:r>
          <a:r>
            <a: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2.85%</a:t>
          </a:r>
          <a:endParaRPr lang="en-US" altLang="zh-CN" sz="1200" dirty="0" smtClean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底渣含碳量</a:t>
          </a:r>
          <a:r>
            <a: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0.97%</a:t>
          </a:r>
          <a:endParaRPr lang="zh-CN" altLang="en-US" sz="16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BF3954-4D62-43B9-BD3D-A661D4B503C7}" type="parTrans" cxnId="{40DA8FB5-D740-4588-A595-1A18C3183AB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51CB0A-6051-46F4-82C4-7BC2FF3637F8}" type="sibTrans" cxnId="{40DA8FB5-D740-4588-A595-1A18C3183AB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3FE1A1-E955-437D-957C-7082DA1D7C1D}" type="pres">
      <dgm:prSet presAssocID="{3A282682-D958-4081-938C-5C2705E28C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99C809-5309-4490-8676-319868099CA0}" type="pres">
      <dgm:prSet presAssocID="{40FFEF8D-6710-4BA1-B80F-87F2D17EB38F}" presName="upArrow" presStyleLbl="node1" presStyleIdx="0" presStyleCnt="2"/>
      <dgm:spPr/>
    </dgm:pt>
    <dgm:pt modelId="{8C89BB48-F578-4BDD-B90F-05C4B4EBA8C2}" type="pres">
      <dgm:prSet presAssocID="{40FFEF8D-6710-4BA1-B80F-87F2D17EB38F}" presName="upArrowText" presStyleLbl="revTx" presStyleIdx="0" presStyleCnt="2" custLinFactNeighborX="17863" custLinFactNeighborY="434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9A3483-5852-4246-9AFA-39147F2E69DD}" type="pres">
      <dgm:prSet presAssocID="{49841047-4DF6-487F-8492-496342E02C6D}" presName="downArrow" presStyleLbl="node1" presStyleIdx="1" presStyleCnt="2"/>
      <dgm:spPr/>
    </dgm:pt>
    <dgm:pt modelId="{708C2E25-5E6E-46C8-896D-6A2BC112C9C5}" type="pres">
      <dgm:prSet presAssocID="{49841047-4DF6-487F-8492-496342E02C6D}" presName="downArrowText" presStyleLbl="revTx" presStyleIdx="1" presStyleCnt="2" custLinFactNeighborX="2380" custLinFactNeighborY="-1625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DA8FB5-D740-4588-A595-1A18C3183ABC}" srcId="{3A282682-D958-4081-938C-5C2705E28C57}" destId="{49841047-4DF6-487F-8492-496342E02C6D}" srcOrd="1" destOrd="0" parTransId="{8CBF3954-4D62-43B9-BD3D-A661D4B503C7}" sibTransId="{A651CB0A-6051-46F4-82C4-7BC2FF3637F8}"/>
    <dgm:cxn modelId="{86800F9F-18E4-4288-B96C-BF9EA56FDD23}" type="presOf" srcId="{3A282682-D958-4081-938C-5C2705E28C57}" destId="{363FE1A1-E955-437D-957C-7082DA1D7C1D}" srcOrd="0" destOrd="0" presId="urn:microsoft.com/office/officeart/2005/8/layout/arrow4"/>
    <dgm:cxn modelId="{95D30552-E800-4CCA-A6E8-4546A22400E7}" srcId="{3A282682-D958-4081-938C-5C2705E28C57}" destId="{40FFEF8D-6710-4BA1-B80F-87F2D17EB38F}" srcOrd="0" destOrd="0" parTransId="{58090108-E44F-41B4-860B-0A7C6246C52A}" sibTransId="{3F1BFDF1-C3CA-4D76-BBD1-C1295FF9330B}"/>
    <dgm:cxn modelId="{B3E2B3BD-B9C7-4B95-8DC8-DB28F19769B4}" type="presOf" srcId="{49841047-4DF6-487F-8492-496342E02C6D}" destId="{708C2E25-5E6E-46C8-896D-6A2BC112C9C5}" srcOrd="0" destOrd="0" presId="urn:microsoft.com/office/officeart/2005/8/layout/arrow4"/>
    <dgm:cxn modelId="{9B663E39-551A-42AA-B8F4-BF82EF1EE6C1}" type="presOf" srcId="{40FFEF8D-6710-4BA1-B80F-87F2D17EB38F}" destId="{8C89BB48-F578-4BDD-B90F-05C4B4EBA8C2}" srcOrd="0" destOrd="0" presId="urn:microsoft.com/office/officeart/2005/8/layout/arrow4"/>
    <dgm:cxn modelId="{6AED34C7-C9CA-457B-A9C6-7EBA7B34B411}" type="presParOf" srcId="{363FE1A1-E955-437D-957C-7082DA1D7C1D}" destId="{FF99C809-5309-4490-8676-319868099CA0}" srcOrd="0" destOrd="0" presId="urn:microsoft.com/office/officeart/2005/8/layout/arrow4"/>
    <dgm:cxn modelId="{9AECA37E-F8AD-463A-B029-B7AD1CB0C6C1}" type="presParOf" srcId="{363FE1A1-E955-437D-957C-7082DA1D7C1D}" destId="{8C89BB48-F578-4BDD-B90F-05C4B4EBA8C2}" srcOrd="1" destOrd="0" presId="urn:microsoft.com/office/officeart/2005/8/layout/arrow4"/>
    <dgm:cxn modelId="{3D5E0154-45D6-430F-9821-5C59DF7D19F8}" type="presParOf" srcId="{363FE1A1-E955-437D-957C-7082DA1D7C1D}" destId="{159A3483-5852-4246-9AFA-39147F2E69DD}" srcOrd="2" destOrd="0" presId="urn:microsoft.com/office/officeart/2005/8/layout/arrow4"/>
    <dgm:cxn modelId="{4E2347DA-F6D0-490C-ACD6-B0B00CB64F25}" type="presParOf" srcId="{363FE1A1-E955-437D-957C-7082DA1D7C1D}" destId="{708C2E25-5E6E-46C8-896D-6A2BC112C9C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F7F631-4914-455D-9017-E61A1067036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F443B71-C2C7-4891-B5AC-BD2571792702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市场需求</a:t>
          </a:r>
          <a:endParaRPr lang="zh-CN" altLang="en-US" sz="16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C123EB-BCD5-437F-A248-649D9216B549}" type="parTrans" cxnId="{B43A3008-7905-41B7-9C0D-E8CC6E363834}">
      <dgm:prSet/>
      <dgm:spPr/>
      <dgm:t>
        <a:bodyPr/>
        <a:lstStyle/>
        <a:p>
          <a:endParaRPr lang="zh-CN" altLang="en-US"/>
        </a:p>
      </dgm:t>
    </dgm:pt>
    <dgm:pt modelId="{C6C6E56F-F3B8-4C33-8600-11C51A378B24}" type="sibTrans" cxnId="{B43A3008-7905-41B7-9C0D-E8CC6E363834}">
      <dgm:prSet/>
      <dgm:spPr/>
      <dgm:t>
        <a:bodyPr/>
        <a:lstStyle/>
        <a:p>
          <a:endParaRPr lang="zh-CN" altLang="en-US"/>
        </a:p>
      </dgm:t>
    </dgm:pt>
    <dgm:pt modelId="{64CD81AC-F37B-43B4-A93E-602F1D8636F2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烟草专卖管理规定，烟梗必须进行毁形毁性处理，且由烟草专卖局进行现场监督。全国烟草复烤企业有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60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多家，每年有约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40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万吨的烟梗废弃物需要处理</a:t>
          </a: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CN" altLang="en-US" dirty="0"/>
        </a:p>
      </dgm:t>
    </dgm:pt>
    <dgm:pt modelId="{45C848A8-3B61-40DC-B719-03566D12C60E}" type="parTrans" cxnId="{098C70F3-3575-4189-A2E6-D1CB08C065A1}">
      <dgm:prSet/>
      <dgm:spPr/>
      <dgm:t>
        <a:bodyPr/>
        <a:lstStyle/>
        <a:p>
          <a:endParaRPr lang="zh-CN" altLang="en-US"/>
        </a:p>
      </dgm:t>
    </dgm:pt>
    <dgm:pt modelId="{0DD5FC78-27F8-4F09-B598-4EBEC147358E}" type="sibTrans" cxnId="{098C70F3-3575-4189-A2E6-D1CB08C065A1}">
      <dgm:prSet/>
      <dgm:spPr/>
      <dgm:t>
        <a:bodyPr/>
        <a:lstStyle/>
        <a:p>
          <a:endParaRPr lang="zh-CN" altLang="en-US"/>
        </a:p>
      </dgm:t>
    </dgm:pt>
    <dgm:pt modelId="{C9BE7691-82F0-41CD-A97E-09B23B874F1C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目前状况</a:t>
          </a:r>
          <a:endParaRPr lang="zh-CN" altLang="en-US" sz="16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F709AA-BE0B-4A09-B88C-E67DC387CD41}" type="parTrans" cxnId="{EEBC0A2E-DA10-4B0B-AB58-F3459C3CF461}">
      <dgm:prSet/>
      <dgm:spPr/>
      <dgm:t>
        <a:bodyPr/>
        <a:lstStyle/>
        <a:p>
          <a:endParaRPr lang="zh-CN" altLang="en-US"/>
        </a:p>
      </dgm:t>
    </dgm:pt>
    <dgm:pt modelId="{9BDD5688-1673-4A3A-9778-FD3ED02D052D}" type="sibTrans" cxnId="{EEBC0A2E-DA10-4B0B-AB58-F3459C3CF461}">
      <dgm:prSet/>
      <dgm:spPr/>
      <dgm:t>
        <a:bodyPr/>
        <a:lstStyle/>
        <a:p>
          <a:endParaRPr lang="zh-CN" altLang="en-US"/>
        </a:p>
      </dgm:t>
    </dgm:pt>
    <dgm:pt modelId="{FF6E03E8-EED0-4645-913A-04371990BF86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烟梗通常采用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粉碎处理（需粉碎到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50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目以下），</a:t>
          </a: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存在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粉尘污染</a:t>
          </a: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，且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处理成本高。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CN" altLang="en-US" dirty="0"/>
        </a:p>
      </dgm:t>
    </dgm:pt>
    <dgm:pt modelId="{C5F5E5E5-C492-4A38-B8CC-778C2A4E3E80}" type="parTrans" cxnId="{3DC5AEB9-DF3B-45D8-999F-8560A3589A3E}">
      <dgm:prSet/>
      <dgm:spPr/>
      <dgm:t>
        <a:bodyPr/>
        <a:lstStyle/>
        <a:p>
          <a:endParaRPr lang="zh-CN" altLang="en-US"/>
        </a:p>
      </dgm:t>
    </dgm:pt>
    <dgm:pt modelId="{867F2C38-DD73-4F65-A60A-8FBE3785C15D}" type="sibTrans" cxnId="{3DC5AEB9-DF3B-45D8-999F-8560A3589A3E}">
      <dgm:prSet/>
      <dgm:spPr/>
      <dgm:t>
        <a:bodyPr/>
        <a:lstStyle/>
        <a:p>
          <a:endParaRPr lang="zh-CN" altLang="en-US"/>
        </a:p>
      </dgm:t>
    </dgm:pt>
    <dgm:pt modelId="{F582F619-2BC8-4592-91F8-42212BD7D49C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技术难点</a:t>
          </a:r>
          <a:endParaRPr lang="zh-CN" altLang="en-US" sz="16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824FCF-F0CB-49A5-A30D-4D86093F00C0}" type="parTrans" cxnId="{C56BBE01-DD25-4536-A479-26F1A4C7A2C6}">
      <dgm:prSet/>
      <dgm:spPr/>
      <dgm:t>
        <a:bodyPr/>
        <a:lstStyle/>
        <a:p>
          <a:endParaRPr lang="zh-CN" altLang="en-US"/>
        </a:p>
      </dgm:t>
    </dgm:pt>
    <dgm:pt modelId="{F3BE9D5C-99FD-40E4-AC4D-C2B47C341A43}" type="sibTrans" cxnId="{C56BBE01-DD25-4536-A479-26F1A4C7A2C6}">
      <dgm:prSet/>
      <dgm:spPr/>
      <dgm:t>
        <a:bodyPr/>
        <a:lstStyle/>
        <a:p>
          <a:endParaRPr lang="zh-CN" altLang="en-US"/>
        </a:p>
      </dgm:t>
    </dgm:pt>
    <dgm:pt modelId="{15A18408-A3A1-4598-AA82-026DDFD32904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烟梗碱金属含量高、焦油含量高，采用常规气化、燃烧技术均告失败。</a:t>
          </a:r>
          <a:endParaRPr lang="en-US" altLang="zh-CN" sz="14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6E8192DA-5CB8-44FE-8551-85139FEFAB80}" type="parTrans" cxnId="{27236948-9890-49EF-925E-CB7925827B06}">
      <dgm:prSet/>
      <dgm:spPr/>
      <dgm:t>
        <a:bodyPr/>
        <a:lstStyle/>
        <a:p>
          <a:endParaRPr lang="zh-CN" altLang="en-US"/>
        </a:p>
      </dgm:t>
    </dgm:pt>
    <dgm:pt modelId="{BEEFF10A-73FA-45A0-8653-EFD0798DFE76}" type="sibTrans" cxnId="{27236948-9890-49EF-925E-CB7925827B06}">
      <dgm:prSet/>
      <dgm:spPr/>
      <dgm:t>
        <a:bodyPr/>
        <a:lstStyle/>
        <a:p>
          <a:endParaRPr lang="zh-CN" altLang="en-US"/>
        </a:p>
      </dgm:t>
    </dgm:pt>
    <dgm:pt modelId="{74890D13-FBB1-480E-874F-EFAB3E821FA8}" type="pres">
      <dgm:prSet presAssocID="{2EF7F631-4914-455D-9017-E61A10670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CADB53-C8BE-40E7-95D0-6F4D042B4984}" type="pres">
      <dgm:prSet presAssocID="{8F443B71-C2C7-4891-B5AC-BD2571792702}" presName="composite" presStyleCnt="0"/>
      <dgm:spPr/>
    </dgm:pt>
    <dgm:pt modelId="{7377A280-ED15-4A81-9345-E9E1CA3EB6CC}" type="pres">
      <dgm:prSet presAssocID="{8F443B71-C2C7-4891-B5AC-BD2571792702}" presName="parTx" presStyleLbl="alignNode1" presStyleIdx="0" presStyleCnt="3" custLinFactNeighborX="530" custLinFactNeighborY="-1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F51DC0-B64C-45FD-A080-9E052AF30C4F}" type="pres">
      <dgm:prSet presAssocID="{8F443B71-C2C7-4891-B5AC-BD2571792702}" presName="desTx" presStyleLbl="alignAccFollowNode1" presStyleIdx="0" presStyleCnt="3" custScaleX="99211" custScaleY="98138" custLinFactNeighborX="987" custLinFactNeighborY="-18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069558-B151-4898-AAF1-E818F1F1BDDB}" type="pres">
      <dgm:prSet presAssocID="{C6C6E56F-F3B8-4C33-8600-11C51A378B24}" presName="space" presStyleCnt="0"/>
      <dgm:spPr/>
    </dgm:pt>
    <dgm:pt modelId="{8CB24189-1A51-49EB-9CE3-89FDCF030F83}" type="pres">
      <dgm:prSet presAssocID="{C9BE7691-82F0-41CD-A97E-09B23B874F1C}" presName="composite" presStyleCnt="0"/>
      <dgm:spPr/>
    </dgm:pt>
    <dgm:pt modelId="{CECA45A1-D96E-4903-9C97-78956059F276}" type="pres">
      <dgm:prSet presAssocID="{C9BE7691-82F0-41CD-A97E-09B23B874F1C}" presName="parTx" presStyleLbl="alignNode1" presStyleIdx="1" presStyleCnt="3" custLinFactNeighborX="752" custLinFactNeighborY="-10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92B747-4C58-40D7-A7E6-20742E4EEB54}" type="pres">
      <dgm:prSet presAssocID="{C9BE7691-82F0-41CD-A97E-09B23B874F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0AA99-D1C0-4995-A7CA-58C5386C5975}" type="pres">
      <dgm:prSet presAssocID="{9BDD5688-1673-4A3A-9778-FD3ED02D052D}" presName="space" presStyleCnt="0"/>
      <dgm:spPr/>
    </dgm:pt>
    <dgm:pt modelId="{F1441646-89F4-410C-882F-2254BFF6DAD6}" type="pres">
      <dgm:prSet presAssocID="{F582F619-2BC8-4592-91F8-42212BD7D49C}" presName="composite" presStyleCnt="0"/>
      <dgm:spPr/>
    </dgm:pt>
    <dgm:pt modelId="{0D8D9CB1-5E20-4234-9D5F-9B20CB666872}" type="pres">
      <dgm:prSet presAssocID="{F582F619-2BC8-4592-91F8-42212BD7D4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CB5D14-B7A6-4973-ACF1-AA4D30282F4B}" type="pres">
      <dgm:prSet presAssocID="{F582F619-2BC8-4592-91F8-42212BD7D4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E8A4D3-566B-4E95-AA53-C791ACB77BF7}" type="presOf" srcId="{8F443B71-C2C7-4891-B5AC-BD2571792702}" destId="{7377A280-ED15-4A81-9345-E9E1CA3EB6CC}" srcOrd="0" destOrd="0" presId="urn:microsoft.com/office/officeart/2005/8/layout/hList1"/>
    <dgm:cxn modelId="{C94607B8-86BD-49F5-96E0-010B1D4FCDF4}" type="presOf" srcId="{FF6E03E8-EED0-4645-913A-04371990BF86}" destId="{6E92B747-4C58-40D7-A7E6-20742E4EEB54}" srcOrd="0" destOrd="0" presId="urn:microsoft.com/office/officeart/2005/8/layout/hList1"/>
    <dgm:cxn modelId="{387C7A74-B203-4818-B96D-D4BA936AD901}" type="presOf" srcId="{15A18408-A3A1-4598-AA82-026DDFD32904}" destId="{F0CB5D14-B7A6-4973-ACF1-AA4D30282F4B}" srcOrd="0" destOrd="0" presId="urn:microsoft.com/office/officeart/2005/8/layout/hList1"/>
    <dgm:cxn modelId="{3DC5AEB9-DF3B-45D8-999F-8560A3589A3E}" srcId="{C9BE7691-82F0-41CD-A97E-09B23B874F1C}" destId="{FF6E03E8-EED0-4645-913A-04371990BF86}" srcOrd="0" destOrd="0" parTransId="{C5F5E5E5-C492-4A38-B8CC-778C2A4E3E80}" sibTransId="{867F2C38-DD73-4F65-A60A-8FBE3785C15D}"/>
    <dgm:cxn modelId="{FCED0695-C4CC-4252-AEA5-8E71BE218F41}" type="presOf" srcId="{C9BE7691-82F0-41CD-A97E-09B23B874F1C}" destId="{CECA45A1-D96E-4903-9C97-78956059F276}" srcOrd="0" destOrd="0" presId="urn:microsoft.com/office/officeart/2005/8/layout/hList1"/>
    <dgm:cxn modelId="{57B0BFDB-7E6F-4107-BB70-B983436663DB}" type="presOf" srcId="{F582F619-2BC8-4592-91F8-42212BD7D49C}" destId="{0D8D9CB1-5E20-4234-9D5F-9B20CB666872}" srcOrd="0" destOrd="0" presId="urn:microsoft.com/office/officeart/2005/8/layout/hList1"/>
    <dgm:cxn modelId="{C56BBE01-DD25-4536-A479-26F1A4C7A2C6}" srcId="{2EF7F631-4914-455D-9017-E61A10670360}" destId="{F582F619-2BC8-4592-91F8-42212BD7D49C}" srcOrd="2" destOrd="0" parTransId="{A8824FCF-F0CB-49A5-A30D-4D86093F00C0}" sibTransId="{F3BE9D5C-99FD-40E4-AC4D-C2B47C341A43}"/>
    <dgm:cxn modelId="{9528A4BD-236D-45F3-9F49-7E4BF5C0515B}" type="presOf" srcId="{2EF7F631-4914-455D-9017-E61A10670360}" destId="{74890D13-FBB1-480E-874F-EFAB3E821FA8}" srcOrd="0" destOrd="0" presId="urn:microsoft.com/office/officeart/2005/8/layout/hList1"/>
    <dgm:cxn modelId="{27236948-9890-49EF-925E-CB7925827B06}" srcId="{F582F619-2BC8-4592-91F8-42212BD7D49C}" destId="{15A18408-A3A1-4598-AA82-026DDFD32904}" srcOrd="0" destOrd="0" parTransId="{6E8192DA-5CB8-44FE-8551-85139FEFAB80}" sibTransId="{BEEFF10A-73FA-45A0-8653-EFD0798DFE76}"/>
    <dgm:cxn modelId="{098C70F3-3575-4189-A2E6-D1CB08C065A1}" srcId="{8F443B71-C2C7-4891-B5AC-BD2571792702}" destId="{64CD81AC-F37B-43B4-A93E-602F1D8636F2}" srcOrd="0" destOrd="0" parTransId="{45C848A8-3B61-40DC-B719-03566D12C60E}" sibTransId="{0DD5FC78-27F8-4F09-B598-4EBEC147358E}"/>
    <dgm:cxn modelId="{EEBC0A2E-DA10-4B0B-AB58-F3459C3CF461}" srcId="{2EF7F631-4914-455D-9017-E61A10670360}" destId="{C9BE7691-82F0-41CD-A97E-09B23B874F1C}" srcOrd="1" destOrd="0" parTransId="{A8F709AA-BE0B-4A09-B88C-E67DC387CD41}" sibTransId="{9BDD5688-1673-4A3A-9778-FD3ED02D052D}"/>
    <dgm:cxn modelId="{B43A3008-7905-41B7-9C0D-E8CC6E363834}" srcId="{2EF7F631-4914-455D-9017-E61A10670360}" destId="{8F443B71-C2C7-4891-B5AC-BD2571792702}" srcOrd="0" destOrd="0" parTransId="{FFC123EB-BCD5-437F-A248-649D9216B549}" sibTransId="{C6C6E56F-F3B8-4C33-8600-11C51A378B24}"/>
    <dgm:cxn modelId="{3A936119-03C1-419B-B796-7A8258E165BF}" type="presOf" srcId="{64CD81AC-F37B-43B4-A93E-602F1D8636F2}" destId="{42F51DC0-B64C-45FD-A080-9E052AF30C4F}" srcOrd="0" destOrd="0" presId="urn:microsoft.com/office/officeart/2005/8/layout/hList1"/>
    <dgm:cxn modelId="{EFC99E9D-907A-454A-9E47-5BA2BC6A0540}" type="presParOf" srcId="{74890D13-FBB1-480E-874F-EFAB3E821FA8}" destId="{0ACADB53-C8BE-40E7-95D0-6F4D042B4984}" srcOrd="0" destOrd="0" presId="urn:microsoft.com/office/officeart/2005/8/layout/hList1"/>
    <dgm:cxn modelId="{B580822E-06FC-4A8B-BB8C-47C3F97E8DAD}" type="presParOf" srcId="{0ACADB53-C8BE-40E7-95D0-6F4D042B4984}" destId="{7377A280-ED15-4A81-9345-E9E1CA3EB6CC}" srcOrd="0" destOrd="0" presId="urn:microsoft.com/office/officeart/2005/8/layout/hList1"/>
    <dgm:cxn modelId="{693D2129-BBC2-4B82-88F8-3FB87B67645F}" type="presParOf" srcId="{0ACADB53-C8BE-40E7-95D0-6F4D042B4984}" destId="{42F51DC0-B64C-45FD-A080-9E052AF30C4F}" srcOrd="1" destOrd="0" presId="urn:microsoft.com/office/officeart/2005/8/layout/hList1"/>
    <dgm:cxn modelId="{59E32420-184B-4ECA-BEA3-4BBAEA4615AD}" type="presParOf" srcId="{74890D13-FBB1-480E-874F-EFAB3E821FA8}" destId="{37069558-B151-4898-AAF1-E818F1F1BDDB}" srcOrd="1" destOrd="0" presId="urn:microsoft.com/office/officeart/2005/8/layout/hList1"/>
    <dgm:cxn modelId="{33804117-485C-4032-9286-2A11B368F737}" type="presParOf" srcId="{74890D13-FBB1-480E-874F-EFAB3E821FA8}" destId="{8CB24189-1A51-49EB-9CE3-89FDCF030F83}" srcOrd="2" destOrd="0" presId="urn:microsoft.com/office/officeart/2005/8/layout/hList1"/>
    <dgm:cxn modelId="{B5B9361B-329B-4B17-818B-E713FC55855A}" type="presParOf" srcId="{8CB24189-1A51-49EB-9CE3-89FDCF030F83}" destId="{CECA45A1-D96E-4903-9C97-78956059F276}" srcOrd="0" destOrd="0" presId="urn:microsoft.com/office/officeart/2005/8/layout/hList1"/>
    <dgm:cxn modelId="{12D8F9A2-0277-44AE-8030-968CEFC03F14}" type="presParOf" srcId="{8CB24189-1A51-49EB-9CE3-89FDCF030F83}" destId="{6E92B747-4C58-40D7-A7E6-20742E4EEB54}" srcOrd="1" destOrd="0" presId="urn:microsoft.com/office/officeart/2005/8/layout/hList1"/>
    <dgm:cxn modelId="{7843F066-AA2D-4413-9953-F86579229FFE}" type="presParOf" srcId="{74890D13-FBB1-480E-874F-EFAB3E821FA8}" destId="{3500AA99-D1C0-4995-A7CA-58C5386C5975}" srcOrd="3" destOrd="0" presId="urn:microsoft.com/office/officeart/2005/8/layout/hList1"/>
    <dgm:cxn modelId="{30DC9A9C-DEF8-4A0A-A8CE-607A89C33F0C}" type="presParOf" srcId="{74890D13-FBB1-480E-874F-EFAB3E821FA8}" destId="{F1441646-89F4-410C-882F-2254BFF6DAD6}" srcOrd="4" destOrd="0" presId="urn:microsoft.com/office/officeart/2005/8/layout/hList1"/>
    <dgm:cxn modelId="{7A60709B-A529-48EA-B601-511E52149726}" type="presParOf" srcId="{F1441646-89F4-410C-882F-2254BFF6DAD6}" destId="{0D8D9CB1-5E20-4234-9D5F-9B20CB666872}" srcOrd="0" destOrd="0" presId="urn:microsoft.com/office/officeart/2005/8/layout/hList1"/>
    <dgm:cxn modelId="{E3D62B72-A617-4A16-9C5B-B99BB1130B83}" type="presParOf" srcId="{F1441646-89F4-410C-882F-2254BFF6DAD6}" destId="{F0CB5D14-B7A6-4973-ACF1-AA4D30282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7F631-4914-455D-9017-E61A1067036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F443B71-C2C7-4891-B5AC-BD2571792702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市场容量</a:t>
          </a:r>
          <a:endParaRPr lang="zh-CN" altLang="en-US" sz="16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C123EB-BCD5-437F-A248-649D9216B549}" type="parTrans" cxnId="{B43A3008-7905-41B7-9C0D-E8CC6E363834}">
      <dgm:prSet/>
      <dgm:spPr/>
      <dgm:t>
        <a:bodyPr/>
        <a:lstStyle/>
        <a:p>
          <a:endParaRPr lang="zh-CN" altLang="en-US"/>
        </a:p>
      </dgm:t>
    </dgm:pt>
    <dgm:pt modelId="{C6C6E56F-F3B8-4C33-8600-11C51A378B24}" type="sibTrans" cxnId="{B43A3008-7905-41B7-9C0D-E8CC6E363834}">
      <dgm:prSet/>
      <dgm:spPr/>
      <dgm:t>
        <a:bodyPr/>
        <a:lstStyle/>
        <a:p>
          <a:endParaRPr lang="zh-CN" altLang="en-US"/>
        </a:p>
      </dgm:t>
    </dgm:pt>
    <dgm:pt modelId="{C9BE7691-82F0-41CD-A97E-09B23B874F1C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目前状况</a:t>
          </a:r>
          <a:endParaRPr lang="zh-CN" altLang="en-US" sz="1600" b="1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F709AA-BE0B-4A09-B88C-E67DC387CD41}" type="parTrans" cxnId="{EEBC0A2E-DA10-4B0B-AB58-F3459C3CF461}">
      <dgm:prSet/>
      <dgm:spPr/>
      <dgm:t>
        <a:bodyPr/>
        <a:lstStyle/>
        <a:p>
          <a:endParaRPr lang="zh-CN" altLang="en-US"/>
        </a:p>
      </dgm:t>
    </dgm:pt>
    <dgm:pt modelId="{9BDD5688-1673-4A3A-9778-FD3ED02D052D}" type="sibTrans" cxnId="{EEBC0A2E-DA10-4B0B-AB58-F3459C3CF461}">
      <dgm:prSet/>
      <dgm:spPr/>
      <dgm:t>
        <a:bodyPr/>
        <a:lstStyle/>
        <a:p>
          <a:endParaRPr lang="zh-CN" altLang="en-US"/>
        </a:p>
      </dgm:t>
    </dgm:pt>
    <dgm:pt modelId="{FF6E03E8-EED0-4645-913A-04371990BF86}">
      <dgm:prSet phldrT="[文本]" custT="1"/>
      <dgm:spPr/>
      <dgm:t>
        <a:bodyPr/>
        <a:lstStyle/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填埋法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产生的渗滤液对地下水与土壤污染严重，并大量占用土地资源。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C5F5E5E5-C492-4A38-B8CC-778C2A4E3E80}" type="parTrans" cxnId="{3DC5AEB9-DF3B-45D8-999F-8560A3589A3E}">
      <dgm:prSet/>
      <dgm:spPr/>
      <dgm:t>
        <a:bodyPr/>
        <a:lstStyle/>
        <a:p>
          <a:endParaRPr lang="zh-CN" altLang="en-US"/>
        </a:p>
      </dgm:t>
    </dgm:pt>
    <dgm:pt modelId="{867F2C38-DD73-4F65-A60A-8FBE3785C15D}" type="sibTrans" cxnId="{3DC5AEB9-DF3B-45D8-999F-8560A3589A3E}">
      <dgm:prSet/>
      <dgm:spPr/>
      <dgm:t>
        <a:bodyPr/>
        <a:lstStyle/>
        <a:p>
          <a:endParaRPr lang="zh-CN" altLang="en-US"/>
        </a:p>
      </dgm:t>
    </dgm:pt>
    <dgm:pt modelId="{F582F619-2BC8-4592-91F8-42212BD7D49C}">
      <dgm:prSet phldrT="[文本]" custT="1"/>
      <dgm:spPr/>
      <dgm:t>
        <a:bodyPr/>
        <a:lstStyle/>
        <a:p>
          <a:r>
            <a:rPr lang="zh-CN" altLang="en-US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解决办法</a:t>
          </a:r>
          <a:endParaRPr lang="zh-CN" altLang="en-US" sz="16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824FCF-F0CB-49A5-A30D-4D86093F00C0}" type="parTrans" cxnId="{C56BBE01-DD25-4536-A479-26F1A4C7A2C6}">
      <dgm:prSet/>
      <dgm:spPr/>
      <dgm:t>
        <a:bodyPr/>
        <a:lstStyle/>
        <a:p>
          <a:endParaRPr lang="zh-CN" altLang="en-US"/>
        </a:p>
      </dgm:t>
    </dgm:pt>
    <dgm:pt modelId="{F3BE9D5C-99FD-40E4-AC4D-C2B47C341A43}" type="sibTrans" cxnId="{C56BBE01-DD25-4536-A479-26F1A4C7A2C6}">
      <dgm:prSet/>
      <dgm:spPr/>
      <dgm:t>
        <a:bodyPr/>
        <a:lstStyle/>
        <a:p>
          <a:endParaRPr lang="zh-CN" altLang="en-US"/>
        </a:p>
      </dgm:t>
    </dgm:pt>
    <dgm:pt modelId="{CD46ADB9-BD7D-4C76-A52D-EBA1F43FBAC4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焚烧：由于水分高、热值低，很难燃烧。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3917F7C3-0F8C-4F64-A718-E7543A7E8AFF}" type="parTrans" cxnId="{5EB5CE92-994F-4C76-8C25-8F0481052C12}">
      <dgm:prSet/>
      <dgm:spPr/>
      <dgm:t>
        <a:bodyPr/>
        <a:lstStyle/>
        <a:p>
          <a:endParaRPr lang="zh-CN" altLang="en-US"/>
        </a:p>
      </dgm:t>
    </dgm:pt>
    <dgm:pt modelId="{6DDCF257-E64F-4E38-9647-9F213F23AC3A}" type="sibTrans" cxnId="{5EB5CE92-994F-4C76-8C25-8F0481052C12}">
      <dgm:prSet/>
      <dgm:spPr/>
      <dgm:t>
        <a:bodyPr/>
        <a:lstStyle/>
        <a:p>
          <a:endParaRPr lang="zh-CN" altLang="en-US"/>
        </a:p>
      </dgm:t>
    </dgm:pt>
    <dgm:pt modelId="{64CD81AC-F37B-43B4-A93E-602F1D8636F2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中药渣每年大约产生</a:t>
          </a:r>
          <a:r>
            <a: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3000</a:t>
          </a: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万吨，绝大多数是植物根、茎、枝叶，富含植物纤维。含水量较高且含有一定营养成分，极易腐败，会对环境造成严重的污染。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0DD5FC78-27F8-4F09-B598-4EBEC147358E}" type="sibTrans" cxnId="{098C70F3-3575-4189-A2E6-D1CB08C065A1}">
      <dgm:prSet/>
      <dgm:spPr/>
      <dgm:t>
        <a:bodyPr/>
        <a:lstStyle/>
        <a:p>
          <a:endParaRPr lang="zh-CN" altLang="en-US"/>
        </a:p>
      </dgm:t>
    </dgm:pt>
    <dgm:pt modelId="{45C848A8-3B61-40DC-B719-03566D12C60E}" type="parTrans" cxnId="{098C70F3-3575-4189-A2E6-D1CB08C065A1}">
      <dgm:prSet/>
      <dgm:spPr/>
      <dgm:t>
        <a:bodyPr/>
        <a:lstStyle/>
        <a:p>
          <a:endParaRPr lang="zh-CN" altLang="en-US"/>
        </a:p>
      </dgm:t>
    </dgm:pt>
    <dgm:pt modelId="{3A7AEC17-E9D8-4530-B68C-BC8731B6B5AE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设计了利用锅炉尾气药渣烘干系统。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AF2DFE2F-39F2-46DE-B968-4134B5A4A66C}" type="parTrans" cxnId="{12DC67CD-7E46-4219-8998-2F8D1D34EC06}">
      <dgm:prSet/>
      <dgm:spPr/>
      <dgm:t>
        <a:bodyPr/>
        <a:lstStyle/>
        <a:p>
          <a:endParaRPr lang="zh-CN" altLang="en-US"/>
        </a:p>
      </dgm:t>
    </dgm:pt>
    <dgm:pt modelId="{47C0D400-2787-46A3-B7C2-3973D8F6EBB1}" type="sibTrans" cxnId="{12DC67CD-7E46-4219-8998-2F8D1D34EC06}">
      <dgm:prSet/>
      <dgm:spPr/>
      <dgm:t>
        <a:bodyPr/>
        <a:lstStyle/>
        <a:p>
          <a:endParaRPr lang="zh-CN" altLang="en-US"/>
        </a:p>
      </dgm:t>
    </dgm:pt>
    <dgm:pt modelId="{4C6281F5-4FDB-47F8-B665-0EE68B2D618E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对尾部积灰做了特殊处理。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31C95E2B-2AF2-4E8B-ACC3-3FEDDC3F7C7E}" type="parTrans" cxnId="{8BEC1451-F097-4BCF-B935-B1B295F2BAE2}">
      <dgm:prSet/>
      <dgm:spPr/>
      <dgm:t>
        <a:bodyPr/>
        <a:lstStyle/>
        <a:p>
          <a:endParaRPr lang="zh-CN" altLang="en-US"/>
        </a:p>
      </dgm:t>
    </dgm:pt>
    <dgm:pt modelId="{7CBC489D-FA6B-4118-930E-9A23B364E3F8}" type="sibTrans" cxnId="{8BEC1451-F097-4BCF-B935-B1B295F2BAE2}">
      <dgm:prSet/>
      <dgm:spPr/>
      <dgm:t>
        <a:bodyPr/>
        <a:lstStyle/>
        <a:p>
          <a:endParaRPr lang="zh-CN" altLang="en-US"/>
        </a:p>
      </dgm:t>
    </dgm:pt>
    <dgm:pt modelId="{23DCC7DC-531F-493B-8443-F65F5DBBC3D8}">
      <dgm:prSet custT="1"/>
      <dgm:spPr/>
      <dgm:t>
        <a:bodyPr/>
        <a:lstStyle/>
        <a:p>
          <a:r>
            <a:rPr lang="zh-CN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做有机肥、基料、饲料均不能大量处理</a:t>
          </a:r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554869-F93D-4C01-B1A3-1BC2B3F4FCE4}" type="parTrans" cxnId="{02E8EE07-46F4-4638-9481-E6DF0198EC16}">
      <dgm:prSet/>
      <dgm:spPr/>
      <dgm:t>
        <a:bodyPr/>
        <a:lstStyle/>
        <a:p>
          <a:endParaRPr lang="zh-CN" altLang="en-US"/>
        </a:p>
      </dgm:t>
    </dgm:pt>
    <dgm:pt modelId="{3AAFF564-EE61-41E8-AED2-65B08D7ED66C}" type="sibTrans" cxnId="{02E8EE07-46F4-4638-9481-E6DF0198EC16}">
      <dgm:prSet/>
      <dgm:spPr/>
      <dgm:t>
        <a:bodyPr/>
        <a:lstStyle/>
        <a:p>
          <a:endParaRPr lang="zh-CN" altLang="en-US"/>
        </a:p>
      </dgm:t>
    </dgm:pt>
    <dgm:pt modelId="{7A065A4F-3B77-4707-A69E-1DC2977238DA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增加燃烧时间，锅炉热效率高。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317D4AA6-2D43-42CD-93B4-11010E479130}" type="parTrans" cxnId="{D4B3407E-D2BD-4531-8F1B-D276A40D353E}">
      <dgm:prSet/>
      <dgm:spPr/>
      <dgm:t>
        <a:bodyPr/>
        <a:lstStyle/>
        <a:p>
          <a:endParaRPr lang="zh-CN" altLang="en-US"/>
        </a:p>
      </dgm:t>
    </dgm:pt>
    <dgm:pt modelId="{08C00470-401A-46D8-B90A-336233721BD2}" type="sibTrans" cxnId="{D4B3407E-D2BD-4531-8F1B-D276A40D353E}">
      <dgm:prSet/>
      <dgm:spPr/>
      <dgm:t>
        <a:bodyPr/>
        <a:lstStyle/>
        <a:p>
          <a:endParaRPr lang="zh-CN" altLang="en-US"/>
        </a:p>
      </dgm:t>
    </dgm:pt>
    <dgm:pt modelId="{4D2C769C-77E6-4C1B-9325-0FE5FC52EC07}">
      <dgm:prSet phldrT="[文本]" custT="1"/>
      <dgm:spPr/>
      <dgm:t>
        <a:bodyPr/>
        <a:lstStyle/>
        <a:p>
          <a:r>
            <a: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有效控制结焦现象。</a:t>
          </a:r>
          <a:endParaRPr lang="en-US" altLang="zh-CN" sz="1200" b="1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gm:t>
    </dgm:pt>
    <dgm:pt modelId="{9CE04B50-BDEE-4512-9B04-17E7BE0C21C8}" type="parTrans" cxnId="{8386E9C3-DB21-4ECE-A0C2-912BF66AFDC2}">
      <dgm:prSet/>
      <dgm:spPr/>
      <dgm:t>
        <a:bodyPr/>
        <a:lstStyle/>
        <a:p>
          <a:endParaRPr lang="zh-CN" altLang="en-US"/>
        </a:p>
      </dgm:t>
    </dgm:pt>
    <dgm:pt modelId="{E91C39FF-BA95-4680-9DBF-F84367F586FF}" type="sibTrans" cxnId="{8386E9C3-DB21-4ECE-A0C2-912BF66AFDC2}">
      <dgm:prSet/>
      <dgm:spPr/>
      <dgm:t>
        <a:bodyPr/>
        <a:lstStyle/>
        <a:p>
          <a:endParaRPr lang="zh-CN" altLang="en-US"/>
        </a:p>
      </dgm:t>
    </dgm:pt>
    <dgm:pt modelId="{74890D13-FBB1-480E-874F-EFAB3E821FA8}" type="pres">
      <dgm:prSet presAssocID="{2EF7F631-4914-455D-9017-E61A10670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CADB53-C8BE-40E7-95D0-6F4D042B4984}" type="pres">
      <dgm:prSet presAssocID="{8F443B71-C2C7-4891-B5AC-BD2571792702}" presName="composite" presStyleCnt="0"/>
      <dgm:spPr/>
    </dgm:pt>
    <dgm:pt modelId="{7377A280-ED15-4A81-9345-E9E1CA3EB6CC}" type="pres">
      <dgm:prSet presAssocID="{8F443B71-C2C7-4891-B5AC-BD2571792702}" presName="parTx" presStyleLbl="alignNode1" presStyleIdx="0" presStyleCnt="3" custLinFactNeighborX="530" custLinFactNeighborY="-1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F51DC0-B64C-45FD-A080-9E052AF30C4F}" type="pres">
      <dgm:prSet presAssocID="{8F443B71-C2C7-4891-B5AC-BD2571792702}" presName="desTx" presStyleLbl="alignAccFollowNode1" presStyleIdx="0" presStyleCnt="3" custScaleX="99929" custScaleY="102270" custLinFactNeighborX="987" custLinFactNeighborY="-18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069558-B151-4898-AAF1-E818F1F1BDDB}" type="pres">
      <dgm:prSet presAssocID="{C6C6E56F-F3B8-4C33-8600-11C51A378B24}" presName="space" presStyleCnt="0"/>
      <dgm:spPr/>
    </dgm:pt>
    <dgm:pt modelId="{8CB24189-1A51-49EB-9CE3-89FDCF030F83}" type="pres">
      <dgm:prSet presAssocID="{C9BE7691-82F0-41CD-A97E-09B23B874F1C}" presName="composite" presStyleCnt="0"/>
      <dgm:spPr/>
    </dgm:pt>
    <dgm:pt modelId="{CECA45A1-D96E-4903-9C97-78956059F276}" type="pres">
      <dgm:prSet presAssocID="{C9BE7691-82F0-41CD-A97E-09B23B874F1C}" presName="parTx" presStyleLbl="alignNode1" presStyleIdx="1" presStyleCnt="3" custLinFactNeighborX="752" custLinFactNeighborY="-10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92B747-4C58-40D7-A7E6-20742E4EEB54}" type="pres">
      <dgm:prSet presAssocID="{C9BE7691-82F0-41CD-A97E-09B23B874F1C}" presName="desTx" presStyleLbl="alignAccFollow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00AA99-D1C0-4995-A7CA-58C5386C5975}" type="pres">
      <dgm:prSet presAssocID="{9BDD5688-1673-4A3A-9778-FD3ED02D052D}" presName="space" presStyleCnt="0"/>
      <dgm:spPr/>
    </dgm:pt>
    <dgm:pt modelId="{F1441646-89F4-410C-882F-2254BFF6DAD6}" type="pres">
      <dgm:prSet presAssocID="{F582F619-2BC8-4592-91F8-42212BD7D49C}" presName="composite" presStyleCnt="0"/>
      <dgm:spPr/>
    </dgm:pt>
    <dgm:pt modelId="{0D8D9CB1-5E20-4234-9D5F-9B20CB666872}" type="pres">
      <dgm:prSet presAssocID="{F582F619-2BC8-4592-91F8-42212BD7D4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CB5D14-B7A6-4973-ACF1-AA4D30282F4B}" type="pres">
      <dgm:prSet presAssocID="{F582F619-2BC8-4592-91F8-42212BD7D4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EC1451-F097-4BCF-B935-B1B295F2BAE2}" srcId="{F582F619-2BC8-4592-91F8-42212BD7D49C}" destId="{4C6281F5-4FDB-47F8-B665-0EE68B2D618E}" srcOrd="3" destOrd="0" parTransId="{31C95E2B-2AF2-4E8B-ACC3-3FEDDC3F7C7E}" sibTransId="{7CBC489D-FA6B-4118-930E-9A23B364E3F8}"/>
    <dgm:cxn modelId="{12DC67CD-7E46-4219-8998-2F8D1D34EC06}" srcId="{F582F619-2BC8-4592-91F8-42212BD7D49C}" destId="{3A7AEC17-E9D8-4530-B68C-BC8731B6B5AE}" srcOrd="0" destOrd="0" parTransId="{AF2DFE2F-39F2-46DE-B968-4134B5A4A66C}" sibTransId="{47C0D400-2787-46A3-B7C2-3973D8F6EBB1}"/>
    <dgm:cxn modelId="{5EB5CE92-994F-4C76-8C25-8F0481052C12}" srcId="{C9BE7691-82F0-41CD-A97E-09B23B874F1C}" destId="{CD46ADB9-BD7D-4C76-A52D-EBA1F43FBAC4}" srcOrd="2" destOrd="0" parTransId="{3917F7C3-0F8C-4F64-A718-E7543A7E8AFF}" sibTransId="{6DDCF257-E64F-4E38-9647-9F213F23AC3A}"/>
    <dgm:cxn modelId="{D4B3407E-D2BD-4531-8F1B-D276A40D353E}" srcId="{F582F619-2BC8-4592-91F8-42212BD7D49C}" destId="{7A065A4F-3B77-4707-A69E-1DC2977238DA}" srcOrd="1" destOrd="0" parTransId="{317D4AA6-2D43-42CD-93B4-11010E479130}" sibTransId="{08C00470-401A-46D8-B90A-336233721BD2}"/>
    <dgm:cxn modelId="{3DC5AEB9-DF3B-45D8-999F-8560A3589A3E}" srcId="{C9BE7691-82F0-41CD-A97E-09B23B874F1C}" destId="{FF6E03E8-EED0-4645-913A-04371990BF86}" srcOrd="0" destOrd="0" parTransId="{C5F5E5E5-C492-4A38-B8CC-778C2A4E3E80}" sibTransId="{867F2C38-DD73-4F65-A60A-8FBE3785C15D}"/>
    <dgm:cxn modelId="{C3FB2BB4-58C2-4D60-89B0-134051A94213}" type="presOf" srcId="{CD46ADB9-BD7D-4C76-A52D-EBA1F43FBAC4}" destId="{6E92B747-4C58-40D7-A7E6-20742E4EEB54}" srcOrd="0" destOrd="2" presId="urn:microsoft.com/office/officeart/2005/8/layout/hList1"/>
    <dgm:cxn modelId="{02E8EE07-46F4-4638-9481-E6DF0198EC16}" srcId="{C9BE7691-82F0-41CD-A97E-09B23B874F1C}" destId="{23DCC7DC-531F-493B-8443-F65F5DBBC3D8}" srcOrd="1" destOrd="0" parTransId="{FB554869-F93D-4C01-B1A3-1BC2B3F4FCE4}" sibTransId="{3AAFF564-EE61-41E8-AED2-65B08D7ED66C}"/>
    <dgm:cxn modelId="{2496D682-C9FE-4B01-A718-64C00CA51FBF}" type="presOf" srcId="{FF6E03E8-EED0-4645-913A-04371990BF86}" destId="{6E92B747-4C58-40D7-A7E6-20742E4EEB54}" srcOrd="0" destOrd="0" presId="urn:microsoft.com/office/officeart/2005/8/layout/hList1"/>
    <dgm:cxn modelId="{12F264CF-4A06-4728-A6B3-2BE2F996618B}" type="presOf" srcId="{4D2C769C-77E6-4C1B-9325-0FE5FC52EC07}" destId="{F0CB5D14-B7A6-4973-ACF1-AA4D30282F4B}" srcOrd="0" destOrd="2" presId="urn:microsoft.com/office/officeart/2005/8/layout/hList1"/>
    <dgm:cxn modelId="{7B982D33-3862-4DBF-95DB-3509FB380308}" type="presOf" srcId="{23DCC7DC-531F-493B-8443-F65F5DBBC3D8}" destId="{6E92B747-4C58-40D7-A7E6-20742E4EEB54}" srcOrd="0" destOrd="1" presId="urn:microsoft.com/office/officeart/2005/8/layout/hList1"/>
    <dgm:cxn modelId="{C56BBE01-DD25-4536-A479-26F1A4C7A2C6}" srcId="{2EF7F631-4914-455D-9017-E61A10670360}" destId="{F582F619-2BC8-4592-91F8-42212BD7D49C}" srcOrd="2" destOrd="0" parTransId="{A8824FCF-F0CB-49A5-A30D-4D86093F00C0}" sibTransId="{F3BE9D5C-99FD-40E4-AC4D-C2B47C341A43}"/>
    <dgm:cxn modelId="{58091989-F645-4222-90A6-559E1684BC73}" type="presOf" srcId="{4C6281F5-4FDB-47F8-B665-0EE68B2D618E}" destId="{F0CB5D14-B7A6-4973-ACF1-AA4D30282F4B}" srcOrd="0" destOrd="3" presId="urn:microsoft.com/office/officeart/2005/8/layout/hList1"/>
    <dgm:cxn modelId="{BAB9EEB2-DF28-403B-B3FB-1F2908F80A48}" type="presOf" srcId="{2EF7F631-4914-455D-9017-E61A10670360}" destId="{74890D13-FBB1-480E-874F-EFAB3E821FA8}" srcOrd="0" destOrd="0" presId="urn:microsoft.com/office/officeart/2005/8/layout/hList1"/>
    <dgm:cxn modelId="{874D5445-BCDA-4F71-8ED3-BA225C981FF1}" type="presOf" srcId="{3A7AEC17-E9D8-4530-B68C-BC8731B6B5AE}" destId="{F0CB5D14-B7A6-4973-ACF1-AA4D30282F4B}" srcOrd="0" destOrd="0" presId="urn:microsoft.com/office/officeart/2005/8/layout/hList1"/>
    <dgm:cxn modelId="{8386E9C3-DB21-4ECE-A0C2-912BF66AFDC2}" srcId="{F582F619-2BC8-4592-91F8-42212BD7D49C}" destId="{4D2C769C-77E6-4C1B-9325-0FE5FC52EC07}" srcOrd="2" destOrd="0" parTransId="{9CE04B50-BDEE-4512-9B04-17E7BE0C21C8}" sibTransId="{E91C39FF-BA95-4680-9DBF-F84367F586FF}"/>
    <dgm:cxn modelId="{098C70F3-3575-4189-A2E6-D1CB08C065A1}" srcId="{8F443B71-C2C7-4891-B5AC-BD2571792702}" destId="{64CD81AC-F37B-43B4-A93E-602F1D8636F2}" srcOrd="0" destOrd="0" parTransId="{45C848A8-3B61-40DC-B719-03566D12C60E}" sibTransId="{0DD5FC78-27F8-4F09-B598-4EBEC147358E}"/>
    <dgm:cxn modelId="{2304AAFC-E264-4AD4-899F-B33AE4C9995C}" type="presOf" srcId="{7A065A4F-3B77-4707-A69E-1DC2977238DA}" destId="{F0CB5D14-B7A6-4973-ACF1-AA4D30282F4B}" srcOrd="0" destOrd="1" presId="urn:microsoft.com/office/officeart/2005/8/layout/hList1"/>
    <dgm:cxn modelId="{EEBC0A2E-DA10-4B0B-AB58-F3459C3CF461}" srcId="{2EF7F631-4914-455D-9017-E61A10670360}" destId="{C9BE7691-82F0-41CD-A97E-09B23B874F1C}" srcOrd="1" destOrd="0" parTransId="{A8F709AA-BE0B-4A09-B88C-E67DC387CD41}" sibTransId="{9BDD5688-1673-4A3A-9778-FD3ED02D052D}"/>
    <dgm:cxn modelId="{AD6D2DAC-163B-4E8A-AAD2-BA84987C975B}" type="presOf" srcId="{C9BE7691-82F0-41CD-A97E-09B23B874F1C}" destId="{CECA45A1-D96E-4903-9C97-78956059F276}" srcOrd="0" destOrd="0" presId="urn:microsoft.com/office/officeart/2005/8/layout/hList1"/>
    <dgm:cxn modelId="{E4A5090F-379F-4AA9-977A-961D8024D62F}" type="presOf" srcId="{F582F619-2BC8-4592-91F8-42212BD7D49C}" destId="{0D8D9CB1-5E20-4234-9D5F-9B20CB666872}" srcOrd="0" destOrd="0" presId="urn:microsoft.com/office/officeart/2005/8/layout/hList1"/>
    <dgm:cxn modelId="{B43A3008-7905-41B7-9C0D-E8CC6E363834}" srcId="{2EF7F631-4914-455D-9017-E61A10670360}" destId="{8F443B71-C2C7-4891-B5AC-BD2571792702}" srcOrd="0" destOrd="0" parTransId="{FFC123EB-BCD5-437F-A248-649D9216B549}" sibTransId="{C6C6E56F-F3B8-4C33-8600-11C51A378B24}"/>
    <dgm:cxn modelId="{A0FB6887-4C07-40F8-BA71-B3FB69C3C819}" type="presOf" srcId="{64CD81AC-F37B-43B4-A93E-602F1D8636F2}" destId="{42F51DC0-B64C-45FD-A080-9E052AF30C4F}" srcOrd="0" destOrd="0" presId="urn:microsoft.com/office/officeart/2005/8/layout/hList1"/>
    <dgm:cxn modelId="{D4425E46-504D-4D97-8422-B40D0CF66C44}" type="presOf" srcId="{8F443B71-C2C7-4891-B5AC-BD2571792702}" destId="{7377A280-ED15-4A81-9345-E9E1CA3EB6CC}" srcOrd="0" destOrd="0" presId="urn:microsoft.com/office/officeart/2005/8/layout/hList1"/>
    <dgm:cxn modelId="{42941ADB-002A-40DA-9E1C-DB30A31183AE}" type="presParOf" srcId="{74890D13-FBB1-480E-874F-EFAB3E821FA8}" destId="{0ACADB53-C8BE-40E7-95D0-6F4D042B4984}" srcOrd="0" destOrd="0" presId="urn:microsoft.com/office/officeart/2005/8/layout/hList1"/>
    <dgm:cxn modelId="{53C61F67-30B0-40AD-B1B6-2FB056A1DEB3}" type="presParOf" srcId="{0ACADB53-C8BE-40E7-95D0-6F4D042B4984}" destId="{7377A280-ED15-4A81-9345-E9E1CA3EB6CC}" srcOrd="0" destOrd="0" presId="urn:microsoft.com/office/officeart/2005/8/layout/hList1"/>
    <dgm:cxn modelId="{D0AB6837-7E99-4782-BFD5-969660C574F0}" type="presParOf" srcId="{0ACADB53-C8BE-40E7-95D0-6F4D042B4984}" destId="{42F51DC0-B64C-45FD-A080-9E052AF30C4F}" srcOrd="1" destOrd="0" presId="urn:microsoft.com/office/officeart/2005/8/layout/hList1"/>
    <dgm:cxn modelId="{EEB5167A-DB6C-460D-BEEC-FE2B572C57AA}" type="presParOf" srcId="{74890D13-FBB1-480E-874F-EFAB3E821FA8}" destId="{37069558-B151-4898-AAF1-E818F1F1BDDB}" srcOrd="1" destOrd="0" presId="urn:microsoft.com/office/officeart/2005/8/layout/hList1"/>
    <dgm:cxn modelId="{2031D15C-BC00-447B-A8E3-2CB0D9FF7434}" type="presParOf" srcId="{74890D13-FBB1-480E-874F-EFAB3E821FA8}" destId="{8CB24189-1A51-49EB-9CE3-89FDCF030F83}" srcOrd="2" destOrd="0" presId="urn:microsoft.com/office/officeart/2005/8/layout/hList1"/>
    <dgm:cxn modelId="{3967D5CC-EB21-4D9C-8F44-26667A68E729}" type="presParOf" srcId="{8CB24189-1A51-49EB-9CE3-89FDCF030F83}" destId="{CECA45A1-D96E-4903-9C97-78956059F276}" srcOrd="0" destOrd="0" presId="urn:microsoft.com/office/officeart/2005/8/layout/hList1"/>
    <dgm:cxn modelId="{38EC1BF7-2EEB-4FF3-AF46-B2CEB1622BE1}" type="presParOf" srcId="{8CB24189-1A51-49EB-9CE3-89FDCF030F83}" destId="{6E92B747-4C58-40D7-A7E6-20742E4EEB54}" srcOrd="1" destOrd="0" presId="urn:microsoft.com/office/officeart/2005/8/layout/hList1"/>
    <dgm:cxn modelId="{FEF6D680-413F-483E-AF98-A95714144D99}" type="presParOf" srcId="{74890D13-FBB1-480E-874F-EFAB3E821FA8}" destId="{3500AA99-D1C0-4995-A7CA-58C5386C5975}" srcOrd="3" destOrd="0" presId="urn:microsoft.com/office/officeart/2005/8/layout/hList1"/>
    <dgm:cxn modelId="{997FA842-B877-4A0E-A4A5-DADE4E671346}" type="presParOf" srcId="{74890D13-FBB1-480E-874F-EFAB3E821FA8}" destId="{F1441646-89F4-410C-882F-2254BFF6DAD6}" srcOrd="4" destOrd="0" presId="urn:microsoft.com/office/officeart/2005/8/layout/hList1"/>
    <dgm:cxn modelId="{163D2C58-FA7F-4CAA-B456-AC5EA6AB13CE}" type="presParOf" srcId="{F1441646-89F4-410C-882F-2254BFF6DAD6}" destId="{0D8D9CB1-5E20-4234-9D5F-9B20CB666872}" srcOrd="0" destOrd="0" presId="urn:microsoft.com/office/officeart/2005/8/layout/hList1"/>
    <dgm:cxn modelId="{B22CF839-E53F-40FC-88F9-D14DD67850EA}" type="presParOf" srcId="{F1441646-89F4-410C-882F-2254BFF6DAD6}" destId="{F0CB5D14-B7A6-4973-ACF1-AA4D30282F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77E10-5747-4CE4-AA55-148AF62388A2}">
      <dsp:nvSpPr>
        <dsp:cNvPr id="0" name=""/>
        <dsp:cNvSpPr/>
      </dsp:nvSpPr>
      <dsp:spPr>
        <a:xfrm>
          <a:off x="54161" y="676656"/>
          <a:ext cx="1700812" cy="680324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开始研发</a:t>
          </a:r>
          <a:endParaRPr lang="zh-CN" altLang="en-US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161" y="676656"/>
        <a:ext cx="1530731" cy="680324"/>
      </dsp:txXfrm>
    </dsp:sp>
    <dsp:sp modelId="{C40C9A17-6C74-45D3-97F1-D526F1F35EE0}">
      <dsp:nvSpPr>
        <dsp:cNvPr id="0" name=""/>
        <dsp:cNvSpPr/>
      </dsp:nvSpPr>
      <dsp:spPr>
        <a:xfrm>
          <a:off x="1361687" y="667907"/>
          <a:ext cx="1700812" cy="68032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取得原创性发明专利</a:t>
          </a:r>
          <a:endParaRPr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01849" y="667907"/>
        <a:ext cx="1020488" cy="680324"/>
      </dsp:txXfrm>
    </dsp:sp>
    <dsp:sp modelId="{3577F16D-E3DF-470A-9C9F-E88599356360}">
      <dsp:nvSpPr>
        <dsp:cNvPr id="0" name=""/>
        <dsp:cNvSpPr/>
      </dsp:nvSpPr>
      <dsp:spPr>
        <a:xfrm>
          <a:off x="2722337" y="667907"/>
          <a:ext cx="1700812" cy="68032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</a:t>
          </a:r>
          <a:r>
            <a:rPr kumimoji="1"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台</a:t>
          </a: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热水</a:t>
          </a:r>
          <a:r>
            <a:rPr kumimoji="1"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锅炉</a:t>
          </a: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投入应用</a:t>
          </a:r>
          <a:endParaRPr kumimoji="1"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62499" y="667907"/>
        <a:ext cx="1020488" cy="680324"/>
      </dsp:txXfrm>
    </dsp:sp>
    <dsp:sp modelId="{D6836472-4AAD-4358-B389-6F1B0CD192CF}">
      <dsp:nvSpPr>
        <dsp:cNvPr id="0" name=""/>
        <dsp:cNvSpPr/>
      </dsp:nvSpPr>
      <dsp:spPr>
        <a:xfrm>
          <a:off x="4082987" y="667907"/>
          <a:ext cx="1700812" cy="68032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</a:t>
          </a:r>
          <a:r>
            <a:rPr kumimoji="1"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台锅炉</a:t>
          </a: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通过环保测试</a:t>
          </a:r>
          <a:endParaRPr kumimoji="1"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23149" y="667907"/>
        <a:ext cx="1020488" cy="680324"/>
      </dsp:txXfrm>
    </dsp:sp>
    <dsp:sp modelId="{A7EABBFD-AF89-42FC-B12E-5EF0B7082B0A}">
      <dsp:nvSpPr>
        <dsp:cNvPr id="0" name=""/>
        <dsp:cNvSpPr/>
      </dsp:nvSpPr>
      <dsp:spPr>
        <a:xfrm>
          <a:off x="5443636" y="667907"/>
          <a:ext cx="1700812" cy="68032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首台蒸汽锅炉投入应用</a:t>
          </a:r>
          <a:endParaRPr kumimoji="1"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83798" y="667907"/>
        <a:ext cx="1020488" cy="680324"/>
      </dsp:txXfrm>
    </dsp:sp>
    <dsp:sp modelId="{55A83C01-B873-4573-AF14-2C06E2E20ECE}">
      <dsp:nvSpPr>
        <dsp:cNvPr id="0" name=""/>
        <dsp:cNvSpPr/>
      </dsp:nvSpPr>
      <dsp:spPr>
        <a:xfrm>
          <a:off x="6804286" y="667907"/>
          <a:ext cx="1700812" cy="68032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首台生物质锅炉投入应用</a:t>
          </a:r>
          <a:endParaRPr lang="zh-CN" altLang="en-US" sz="12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144448" y="667907"/>
        <a:ext cx="1020488" cy="680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6B3EA-D5DD-40A4-9ED5-E70284A75755}">
      <dsp:nvSpPr>
        <dsp:cNvPr id="0" name=""/>
        <dsp:cNvSpPr/>
      </dsp:nvSpPr>
      <dsp:spPr>
        <a:xfrm>
          <a:off x="453202" y="0"/>
          <a:ext cx="2249483" cy="22494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/>
              </a:solidFill>
            </a:rPr>
            <a:t>制冷</a:t>
          </a:r>
          <a:endParaRPr lang="zh-CN" altLang="en-US" sz="1400" b="1" kern="1200" dirty="0">
            <a:solidFill>
              <a:schemeClr val="tx1"/>
            </a:solidFill>
          </a:endParaRPr>
        </a:p>
      </dsp:txBody>
      <dsp:txXfrm>
        <a:off x="1263466" y="112474"/>
        <a:ext cx="628955" cy="337422"/>
      </dsp:txXfrm>
    </dsp:sp>
    <dsp:sp modelId="{4CA44CC4-965F-40E6-9BB1-754C966B9634}">
      <dsp:nvSpPr>
        <dsp:cNvPr id="0" name=""/>
        <dsp:cNvSpPr/>
      </dsp:nvSpPr>
      <dsp:spPr>
        <a:xfrm>
          <a:off x="692493" y="349659"/>
          <a:ext cx="1799586" cy="1918934"/>
        </a:xfrm>
        <a:prstGeom prst="ellipse">
          <a:avLst/>
        </a:prstGeom>
        <a:gradFill rotWithShape="0">
          <a:gsLst>
            <a:gs pos="0">
              <a:schemeClr val="accent5">
                <a:hueOff val="-4326688"/>
                <a:satOff val="2309"/>
                <a:lumOff val="-10065"/>
                <a:alphaOff val="0"/>
                <a:shade val="51000"/>
                <a:satMod val="130000"/>
              </a:schemeClr>
            </a:gs>
            <a:gs pos="80000">
              <a:schemeClr val="accent5">
                <a:hueOff val="-4326688"/>
                <a:satOff val="2309"/>
                <a:lumOff val="-10065"/>
                <a:alphaOff val="0"/>
                <a:shade val="93000"/>
                <a:satMod val="130000"/>
              </a:schemeClr>
            </a:gs>
            <a:gs pos="100000">
              <a:schemeClr val="accent5">
                <a:hueOff val="-4326688"/>
                <a:satOff val="2309"/>
                <a:lumOff val="-10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tx1"/>
              </a:solidFill>
            </a:rPr>
            <a:t>冷热电三联产</a:t>
          </a:r>
          <a:endParaRPr lang="zh-CN" altLang="en-US" sz="1200" b="1" kern="1200" dirty="0">
            <a:solidFill>
              <a:schemeClr val="tx1"/>
            </a:solidFill>
          </a:endParaRPr>
        </a:p>
      </dsp:txBody>
      <dsp:txXfrm>
        <a:off x="1277809" y="464795"/>
        <a:ext cx="628955" cy="345408"/>
      </dsp:txXfrm>
    </dsp:sp>
    <dsp:sp modelId="{177AA270-041B-40E1-89A0-B3DFA1901024}">
      <dsp:nvSpPr>
        <dsp:cNvPr id="0" name=""/>
        <dsp:cNvSpPr/>
      </dsp:nvSpPr>
      <dsp:spPr>
        <a:xfrm>
          <a:off x="912672" y="892698"/>
          <a:ext cx="1349689" cy="1349689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热电</a:t>
          </a:r>
          <a:endParaRPr lang="en-US" altLang="zh-CN" sz="12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联产</a:t>
          </a:r>
          <a:endParaRPr lang="zh-CN" altLang="en-US" sz="1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273040" y="993925"/>
        <a:ext cx="628955" cy="303680"/>
      </dsp:txXfrm>
    </dsp:sp>
    <dsp:sp modelId="{1C312E96-836C-4704-80F5-9B0E4373A539}">
      <dsp:nvSpPr>
        <dsp:cNvPr id="0" name=""/>
        <dsp:cNvSpPr/>
      </dsp:nvSpPr>
      <dsp:spPr>
        <a:xfrm>
          <a:off x="1171048" y="1349689"/>
          <a:ext cx="899793" cy="899793"/>
        </a:xfrm>
        <a:prstGeom prst="ellipse">
          <a:avLst/>
        </a:prstGeom>
        <a:gradFill rotWithShape="0">
          <a:gsLst>
            <a:gs pos="0">
              <a:schemeClr val="accent5">
                <a:hueOff val="-12980063"/>
                <a:satOff val="6926"/>
                <a:lumOff val="-30196"/>
                <a:alphaOff val="0"/>
                <a:shade val="51000"/>
                <a:satMod val="130000"/>
              </a:schemeClr>
            </a:gs>
            <a:gs pos="80000">
              <a:schemeClr val="accent5">
                <a:hueOff val="-12980063"/>
                <a:satOff val="6926"/>
                <a:lumOff val="-3019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980063"/>
                <a:satOff val="6926"/>
                <a:lumOff val="-30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供热</a:t>
          </a:r>
          <a:endParaRPr lang="zh-CN" altLang="en-US" sz="1600" b="1" kern="1200" dirty="0"/>
        </a:p>
      </dsp:txBody>
      <dsp:txXfrm>
        <a:off x="1302820" y="1574638"/>
        <a:ext cx="636249" cy="449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8CB78-295B-486D-B1D6-600DAD1CD8A0}">
      <dsp:nvSpPr>
        <dsp:cNvPr id="0" name=""/>
        <dsp:cNvSpPr/>
      </dsp:nvSpPr>
      <dsp:spPr>
        <a:xfrm>
          <a:off x="1032175" y="909160"/>
          <a:ext cx="762200" cy="6253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ea"/>
              <a:ea typeface="+mn-ea"/>
            </a:rPr>
            <a:t>燃料种类</a:t>
          </a:r>
          <a:endParaRPr lang="zh-CN" altLang="en-US" sz="1800" b="1" kern="1200" dirty="0">
            <a:latin typeface="+mn-ea"/>
            <a:ea typeface="+mn-ea"/>
          </a:endParaRPr>
        </a:p>
      </dsp:txBody>
      <dsp:txXfrm>
        <a:off x="1143797" y="1000747"/>
        <a:ext cx="538956" cy="442221"/>
      </dsp:txXfrm>
    </dsp:sp>
    <dsp:sp modelId="{635088FD-5481-47AE-A374-C853B954B8EA}">
      <dsp:nvSpPr>
        <dsp:cNvPr id="0" name=""/>
        <dsp:cNvSpPr/>
      </dsp:nvSpPr>
      <dsp:spPr>
        <a:xfrm rot="16336944">
          <a:off x="1323531" y="608920"/>
          <a:ext cx="220471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>
        <a:off x="1351995" y="678067"/>
        <a:ext cx="161182" cy="118579"/>
      </dsp:txXfrm>
    </dsp:sp>
    <dsp:sp modelId="{AB633122-C1A4-466D-B2E1-4D2F0548B957}">
      <dsp:nvSpPr>
        <dsp:cNvPr id="0" name=""/>
        <dsp:cNvSpPr/>
      </dsp:nvSpPr>
      <dsp:spPr>
        <a:xfrm>
          <a:off x="1166760" y="28783"/>
          <a:ext cx="569600" cy="4650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稻壳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1250176" y="96883"/>
        <a:ext cx="402768" cy="328814"/>
      </dsp:txXfrm>
    </dsp:sp>
    <dsp:sp modelId="{DFBBABC3-7781-4301-93BE-0BA0601F0126}">
      <dsp:nvSpPr>
        <dsp:cNvPr id="0" name=""/>
        <dsp:cNvSpPr/>
      </dsp:nvSpPr>
      <dsp:spPr>
        <a:xfrm rot="18747482">
          <a:off x="1668846" y="719512"/>
          <a:ext cx="227308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>
        <a:off x="1678479" y="780909"/>
        <a:ext cx="168019" cy="118579"/>
      </dsp:txXfrm>
    </dsp:sp>
    <dsp:sp modelId="{9066D7EE-5F1F-4310-BB42-A36704B2401C}">
      <dsp:nvSpPr>
        <dsp:cNvPr id="0" name=""/>
        <dsp:cNvSpPr/>
      </dsp:nvSpPr>
      <dsp:spPr>
        <a:xfrm>
          <a:off x="1774737" y="226303"/>
          <a:ext cx="673433" cy="46501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药渣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1873359" y="294403"/>
        <a:ext cx="476189" cy="328814"/>
      </dsp:txXfrm>
    </dsp:sp>
    <dsp:sp modelId="{19903B7F-ED83-4BAF-A83E-4FAF045BCAD0}">
      <dsp:nvSpPr>
        <dsp:cNvPr id="0" name=""/>
        <dsp:cNvSpPr/>
      </dsp:nvSpPr>
      <dsp:spPr>
        <a:xfrm rot="20790400">
          <a:off x="1870323" y="985282"/>
          <a:ext cx="234118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>
        <a:off x="1871141" y="1031725"/>
        <a:ext cx="174829" cy="118579"/>
      </dsp:txXfrm>
    </dsp:sp>
    <dsp:sp modelId="{E8F25A95-1DB7-4E9A-9D5C-6EC6AF7A313A}">
      <dsp:nvSpPr>
        <dsp:cNvPr id="0" name=""/>
        <dsp:cNvSpPr/>
      </dsp:nvSpPr>
      <dsp:spPr>
        <a:xfrm>
          <a:off x="2198742" y="736210"/>
          <a:ext cx="538965" cy="4650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latin typeface="+mn-ea"/>
              <a:ea typeface="+mn-ea"/>
            </a:rPr>
            <a:t>咖啡渣</a:t>
          </a:r>
          <a:endParaRPr lang="zh-CN" altLang="en-US" sz="1200" b="1" kern="1200" dirty="0">
            <a:latin typeface="+mn-ea"/>
            <a:ea typeface="+mn-ea"/>
          </a:endParaRPr>
        </a:p>
      </dsp:txBody>
      <dsp:txXfrm>
        <a:off x="2277672" y="804310"/>
        <a:ext cx="381105" cy="328814"/>
      </dsp:txXfrm>
    </dsp:sp>
    <dsp:sp modelId="{F1D7D2A7-3913-4C64-A83C-0FE8A531ED48}">
      <dsp:nvSpPr>
        <dsp:cNvPr id="0" name=""/>
        <dsp:cNvSpPr/>
      </dsp:nvSpPr>
      <dsp:spPr>
        <a:xfrm rot="1077419">
          <a:off x="1862752" y="1310271"/>
          <a:ext cx="256460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>
        <a:off x="1864196" y="1340658"/>
        <a:ext cx="197171" cy="118579"/>
      </dsp:txXfrm>
    </dsp:sp>
    <dsp:sp modelId="{16796E59-8350-40BE-8732-902EE81A6D1C}">
      <dsp:nvSpPr>
        <dsp:cNvPr id="0" name=""/>
        <dsp:cNvSpPr/>
      </dsp:nvSpPr>
      <dsp:spPr>
        <a:xfrm>
          <a:off x="2213807" y="1300331"/>
          <a:ext cx="556835" cy="542406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tx1"/>
              </a:solidFill>
              <a:latin typeface="+mn-ea"/>
              <a:ea typeface="+mn-ea"/>
            </a:rPr>
            <a:t>玉米芯</a:t>
          </a:r>
          <a:endParaRPr lang="zh-CN" altLang="en-US" sz="12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295354" y="1379765"/>
        <a:ext cx="393741" cy="383538"/>
      </dsp:txXfrm>
    </dsp:sp>
    <dsp:sp modelId="{97357257-B66B-439C-AEF4-51F69127D4E6}">
      <dsp:nvSpPr>
        <dsp:cNvPr id="0" name=""/>
        <dsp:cNvSpPr/>
      </dsp:nvSpPr>
      <dsp:spPr>
        <a:xfrm rot="3045157">
          <a:off x="1645017" y="1558209"/>
          <a:ext cx="247543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>
        <a:off x="1655906" y="1574778"/>
        <a:ext cx="188254" cy="118579"/>
      </dsp:txXfrm>
    </dsp:sp>
    <dsp:sp modelId="{CE1F44C4-725A-4F89-9087-60CB2A938BC0}">
      <dsp:nvSpPr>
        <dsp:cNvPr id="0" name=""/>
        <dsp:cNvSpPr/>
      </dsp:nvSpPr>
      <dsp:spPr>
        <a:xfrm>
          <a:off x="1795305" y="1801927"/>
          <a:ext cx="574269" cy="4780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latin typeface="+mn-ea"/>
              <a:ea typeface="+mn-ea"/>
            </a:rPr>
            <a:t>造纸</a:t>
          </a:r>
          <a:endParaRPr lang="en-US" altLang="zh-CN" sz="1100" b="1" kern="1200" dirty="0" smtClean="0">
            <a:latin typeface="+mn-ea"/>
            <a:ea typeface="+mn-ea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latin typeface="+mn-ea"/>
              <a:ea typeface="+mn-ea"/>
            </a:rPr>
            <a:t>废渣</a:t>
          </a:r>
          <a:endParaRPr lang="zh-CN" altLang="en-US" sz="1100" b="1" kern="1200" dirty="0">
            <a:latin typeface="+mn-ea"/>
            <a:ea typeface="+mn-ea"/>
          </a:endParaRPr>
        </a:p>
      </dsp:txBody>
      <dsp:txXfrm>
        <a:off x="1879405" y="1871935"/>
        <a:ext cx="406069" cy="338027"/>
      </dsp:txXfrm>
    </dsp:sp>
    <dsp:sp modelId="{53C8DC09-6F92-48B1-8F44-D423061FC9C5}">
      <dsp:nvSpPr>
        <dsp:cNvPr id="0" name=""/>
        <dsp:cNvSpPr/>
      </dsp:nvSpPr>
      <dsp:spPr>
        <a:xfrm rot="5434193">
          <a:off x="1292229" y="1647707"/>
          <a:ext cx="231656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 rot="10800000">
        <a:off x="1322168" y="1657590"/>
        <a:ext cx="172367" cy="118579"/>
      </dsp:txXfrm>
    </dsp:sp>
    <dsp:sp modelId="{2F1E056E-61F0-4F30-A172-DBCFD9823A0B}">
      <dsp:nvSpPr>
        <dsp:cNvPr id="0" name=""/>
        <dsp:cNvSpPr/>
      </dsp:nvSpPr>
      <dsp:spPr>
        <a:xfrm>
          <a:off x="1108489" y="1971605"/>
          <a:ext cx="590033" cy="4650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秸秆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1194897" y="2039705"/>
        <a:ext cx="417217" cy="328814"/>
      </dsp:txXfrm>
    </dsp:sp>
    <dsp:sp modelId="{0B3BD9D1-DB50-47E7-9D46-A947D3AABF3E}">
      <dsp:nvSpPr>
        <dsp:cNvPr id="0" name=""/>
        <dsp:cNvSpPr/>
      </dsp:nvSpPr>
      <dsp:spPr>
        <a:xfrm rot="7770449">
          <a:off x="942760" y="1549684"/>
          <a:ext cx="237452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 rot="10800000">
        <a:off x="991264" y="1566338"/>
        <a:ext cx="178163" cy="118579"/>
      </dsp:txXfrm>
    </dsp:sp>
    <dsp:sp modelId="{BEEFF242-844E-49BC-A512-EE36408229C6}">
      <dsp:nvSpPr>
        <dsp:cNvPr id="0" name=""/>
        <dsp:cNvSpPr/>
      </dsp:nvSpPr>
      <dsp:spPr>
        <a:xfrm>
          <a:off x="465197" y="1790455"/>
          <a:ext cx="583588" cy="454658"/>
        </a:xfrm>
        <a:prstGeom prst="ellipse">
          <a:avLst/>
        </a:prstGeom>
        <a:solidFill>
          <a:srgbClr val="00B0F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烟梗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550661" y="1857038"/>
        <a:ext cx="412660" cy="321492"/>
      </dsp:txXfrm>
    </dsp:sp>
    <dsp:sp modelId="{E3BD9A44-A6E5-4CE0-A597-F7BA74B0211C}">
      <dsp:nvSpPr>
        <dsp:cNvPr id="0" name=""/>
        <dsp:cNvSpPr/>
      </dsp:nvSpPr>
      <dsp:spPr>
        <a:xfrm rot="9667480">
          <a:off x="761414" y="1308355"/>
          <a:ext cx="219696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 rot="10800000">
        <a:off x="819109" y="1338291"/>
        <a:ext cx="160407" cy="118579"/>
      </dsp:txXfrm>
    </dsp:sp>
    <dsp:sp modelId="{C0547980-3F7F-44F3-9045-6007D6FB99AD}">
      <dsp:nvSpPr>
        <dsp:cNvPr id="0" name=""/>
        <dsp:cNvSpPr/>
      </dsp:nvSpPr>
      <dsp:spPr>
        <a:xfrm>
          <a:off x="134290" y="1331652"/>
          <a:ext cx="555603" cy="4650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酒糟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215656" y="1399752"/>
        <a:ext cx="392871" cy="328814"/>
      </dsp:txXfrm>
    </dsp:sp>
    <dsp:sp modelId="{C1B930B0-822F-4906-A269-DAC040CB6BD8}">
      <dsp:nvSpPr>
        <dsp:cNvPr id="0" name=""/>
        <dsp:cNvSpPr/>
      </dsp:nvSpPr>
      <dsp:spPr>
        <a:xfrm rot="11867591">
          <a:off x="827954" y="962154"/>
          <a:ext cx="168016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 rot="10800000">
        <a:off x="877153" y="1009381"/>
        <a:ext cx="117611" cy="118579"/>
      </dsp:txXfrm>
    </dsp:sp>
    <dsp:sp modelId="{E907BA12-C179-40E0-9537-2448E022932A}">
      <dsp:nvSpPr>
        <dsp:cNvPr id="0" name=""/>
        <dsp:cNvSpPr/>
      </dsp:nvSpPr>
      <dsp:spPr>
        <a:xfrm>
          <a:off x="199952" y="692549"/>
          <a:ext cx="577031" cy="4650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+mn-ea"/>
              <a:ea typeface="+mn-ea"/>
            </a:rPr>
            <a:t>木屑</a:t>
          </a:r>
          <a:endParaRPr lang="zh-CN" altLang="en-US" sz="14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84456" y="760649"/>
        <a:ext cx="408023" cy="328814"/>
      </dsp:txXfrm>
    </dsp:sp>
    <dsp:sp modelId="{31F23075-C2CC-4607-9AF9-2578FDB0E9DB}">
      <dsp:nvSpPr>
        <dsp:cNvPr id="0" name=""/>
        <dsp:cNvSpPr/>
      </dsp:nvSpPr>
      <dsp:spPr>
        <a:xfrm rot="14040000">
          <a:off x="996772" y="696552"/>
          <a:ext cx="213280" cy="1976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>
            <a:latin typeface="+mn-ea"/>
            <a:ea typeface="+mn-ea"/>
          </a:endParaRPr>
        </a:p>
      </dsp:txBody>
      <dsp:txXfrm rot="10800000">
        <a:off x="1043841" y="760061"/>
        <a:ext cx="153991" cy="118579"/>
      </dsp:txXfrm>
    </dsp:sp>
    <dsp:sp modelId="{F8E41704-E1E5-4D62-9A48-A061717A50FA}">
      <dsp:nvSpPr>
        <dsp:cNvPr id="0" name=""/>
        <dsp:cNvSpPr/>
      </dsp:nvSpPr>
      <dsp:spPr>
        <a:xfrm>
          <a:off x="559481" y="196539"/>
          <a:ext cx="555566" cy="4650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+mn-ea"/>
              <a:ea typeface="+mn-ea"/>
            </a:rPr>
            <a:t>煤炭</a:t>
          </a:r>
          <a:endParaRPr lang="zh-CN" altLang="en-US" sz="1400" b="1" kern="1200" dirty="0">
            <a:latin typeface="+mn-ea"/>
            <a:ea typeface="+mn-ea"/>
          </a:endParaRPr>
        </a:p>
      </dsp:txBody>
      <dsp:txXfrm>
        <a:off x="640842" y="264639"/>
        <a:ext cx="392844" cy="32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9C809-5309-4490-8676-319868099CA0}">
      <dsp:nvSpPr>
        <dsp:cNvPr id="0" name=""/>
        <dsp:cNvSpPr/>
      </dsp:nvSpPr>
      <dsp:spPr>
        <a:xfrm>
          <a:off x="210340" y="0"/>
          <a:ext cx="1059913" cy="794935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9BB48-F578-4BDD-B90F-05C4B4EBA8C2}">
      <dsp:nvSpPr>
        <dsp:cNvPr id="0" name=""/>
        <dsp:cNvSpPr/>
      </dsp:nvSpPr>
      <dsp:spPr>
        <a:xfrm>
          <a:off x="1718180" y="34563"/>
          <a:ext cx="2329557" cy="79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热效率为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88.98%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18180" y="34563"/>
        <a:ext cx="2329557" cy="794935"/>
      </dsp:txXfrm>
    </dsp:sp>
    <dsp:sp modelId="{159A3483-5852-4246-9AFA-39147F2E69DD}">
      <dsp:nvSpPr>
        <dsp:cNvPr id="0" name=""/>
        <dsp:cNvSpPr/>
      </dsp:nvSpPr>
      <dsp:spPr>
        <a:xfrm>
          <a:off x="528314" y="861179"/>
          <a:ext cx="1059913" cy="794935"/>
        </a:xfrm>
        <a:prstGeom prst="downArrow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2E25-5E6E-46C8-896D-6A2BC112C9C5}">
      <dsp:nvSpPr>
        <dsp:cNvPr id="0" name=""/>
        <dsp:cNvSpPr/>
      </dsp:nvSpPr>
      <dsp:spPr>
        <a:xfrm>
          <a:off x="1675469" y="731978"/>
          <a:ext cx="2329557" cy="79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飞灰含碳量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2.85%</a:t>
          </a:r>
          <a:endParaRPr lang="en-US" altLang="zh-CN" sz="1200" kern="1200" dirty="0" smtClean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底渣含碳量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0.97%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75469" y="731978"/>
        <a:ext cx="2329557" cy="794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A280-ED15-4A81-9345-E9E1CA3EB6CC}">
      <dsp:nvSpPr>
        <dsp:cNvPr id="0" name=""/>
        <dsp:cNvSpPr/>
      </dsp:nvSpPr>
      <dsp:spPr>
        <a:xfrm>
          <a:off x="17441" y="364"/>
          <a:ext cx="1928748" cy="4581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市场需求</a:t>
          </a:r>
          <a:endParaRPr lang="zh-CN" altLang="en-US" sz="16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441" y="364"/>
        <a:ext cx="1928748" cy="458126"/>
      </dsp:txXfrm>
    </dsp:sp>
    <dsp:sp modelId="{42F51DC0-B64C-45FD-A080-9E052AF30C4F}">
      <dsp:nvSpPr>
        <dsp:cNvPr id="0" name=""/>
        <dsp:cNvSpPr/>
      </dsp:nvSpPr>
      <dsp:spPr>
        <a:xfrm>
          <a:off x="32830" y="498555"/>
          <a:ext cx="1839224" cy="19704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烟草专卖管理规定，烟梗必须进行毁形毁性处理，且由烟草专卖局进行现场监督。全国烟草复烤企业有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60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多家，每年有约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40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万吨的烟梗废弃物需要处理</a:t>
          </a: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zh-CN" altLang="en-US" kern="1200" dirty="0"/>
        </a:p>
      </dsp:txBody>
      <dsp:txXfrm>
        <a:off x="32830" y="498555"/>
        <a:ext cx="1839224" cy="1970414"/>
      </dsp:txXfrm>
    </dsp:sp>
    <dsp:sp modelId="{CECA45A1-D96E-4903-9C97-78956059F276}">
      <dsp:nvSpPr>
        <dsp:cNvPr id="0" name=""/>
        <dsp:cNvSpPr/>
      </dsp:nvSpPr>
      <dsp:spPr>
        <a:xfrm>
          <a:off x="2220219" y="0"/>
          <a:ext cx="1926865" cy="458126"/>
        </a:xfrm>
        <a:prstGeom prst="rect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目前状况</a:t>
          </a:r>
          <a:endParaRPr lang="zh-CN" altLang="en-US" sz="16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0219" y="0"/>
        <a:ext cx="1926865" cy="458126"/>
      </dsp:txXfrm>
    </dsp:sp>
    <dsp:sp modelId="{6E92B747-4C58-40D7-A7E6-20742E4EEB54}">
      <dsp:nvSpPr>
        <dsp:cNvPr id="0" name=""/>
        <dsp:cNvSpPr/>
      </dsp:nvSpPr>
      <dsp:spPr>
        <a:xfrm>
          <a:off x="2205729" y="506777"/>
          <a:ext cx="1926865" cy="2007799"/>
        </a:xfrm>
        <a:prstGeom prst="rect">
          <a:avLst/>
        </a:prstGeom>
        <a:solidFill>
          <a:schemeClr val="accent5">
            <a:tint val="40000"/>
            <a:alpha val="90000"/>
            <a:hueOff val="-6554721"/>
            <a:satOff val="-3045"/>
            <a:lumOff val="-349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554721"/>
              <a:satOff val="-3045"/>
              <a:lumOff val="-3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烟梗通常采用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粉碎处理（需粉碎到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50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目以下），</a:t>
          </a: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存在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粉尘污染</a:t>
          </a: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，且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处理成本高。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lvl="1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kern="1200" dirty="0"/>
        </a:p>
      </dsp:txBody>
      <dsp:txXfrm>
        <a:off x="2205729" y="506777"/>
        <a:ext cx="1926865" cy="2007799"/>
      </dsp:txXfrm>
    </dsp:sp>
    <dsp:sp modelId="{0D8D9CB1-5E20-4234-9D5F-9B20CB666872}">
      <dsp:nvSpPr>
        <dsp:cNvPr id="0" name=""/>
        <dsp:cNvSpPr/>
      </dsp:nvSpPr>
      <dsp:spPr>
        <a:xfrm>
          <a:off x="4402356" y="48650"/>
          <a:ext cx="1926865" cy="458126"/>
        </a:xfrm>
        <a:prstGeom prst="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技术难点</a:t>
          </a:r>
          <a:endParaRPr lang="zh-CN" altLang="en-US" sz="16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02356" y="48650"/>
        <a:ext cx="1926865" cy="458126"/>
      </dsp:txXfrm>
    </dsp:sp>
    <dsp:sp modelId="{F0CB5D14-B7A6-4973-ACF1-AA4D30282F4B}">
      <dsp:nvSpPr>
        <dsp:cNvPr id="0" name=""/>
        <dsp:cNvSpPr/>
      </dsp:nvSpPr>
      <dsp:spPr>
        <a:xfrm>
          <a:off x="4402356" y="506777"/>
          <a:ext cx="1926865" cy="2007799"/>
        </a:xfrm>
        <a:prstGeom prst="rect">
          <a:avLst/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14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烟梗碱金属含量高、焦油含量高，采用常规气化、燃烧技术均告失败。</a:t>
          </a:r>
          <a:endParaRPr lang="en-US" altLang="zh-CN" sz="14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sp:txBody>
      <dsp:txXfrm>
        <a:off x="4402356" y="506777"/>
        <a:ext cx="1926865" cy="2007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A280-ED15-4A81-9345-E9E1CA3EB6CC}">
      <dsp:nvSpPr>
        <dsp:cNvPr id="0" name=""/>
        <dsp:cNvSpPr/>
      </dsp:nvSpPr>
      <dsp:spPr>
        <a:xfrm>
          <a:off x="12212" y="0"/>
          <a:ext cx="1930634" cy="7722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市场容量</a:t>
          </a:r>
          <a:endParaRPr lang="zh-CN" altLang="en-US" sz="16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212" y="0"/>
        <a:ext cx="1930634" cy="772253"/>
      </dsp:txXfrm>
    </dsp:sp>
    <dsp:sp modelId="{42F51DC0-B64C-45FD-A080-9E052AF30C4F}">
      <dsp:nvSpPr>
        <dsp:cNvPr id="0" name=""/>
        <dsp:cNvSpPr/>
      </dsp:nvSpPr>
      <dsp:spPr>
        <a:xfrm>
          <a:off x="21720" y="715565"/>
          <a:ext cx="1929263" cy="21110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中药渣每年大约产生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3000</a:t>
          </a: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万吨，绝大多数是植物根、茎、枝叶，富含植物纤维。含水量较高且含有一定营养成分，极易腐败，会对环境造成严重的污染。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sp:txBody>
      <dsp:txXfrm>
        <a:off x="21720" y="715565"/>
        <a:ext cx="1929263" cy="2111098"/>
      </dsp:txXfrm>
    </dsp:sp>
    <dsp:sp modelId="{CECA45A1-D96E-4903-9C97-78956059F276}">
      <dsp:nvSpPr>
        <dsp:cNvPr id="0" name=""/>
        <dsp:cNvSpPr/>
      </dsp:nvSpPr>
      <dsp:spPr>
        <a:xfrm>
          <a:off x="2217421" y="0"/>
          <a:ext cx="1930634" cy="772253"/>
        </a:xfrm>
        <a:prstGeom prst="rect">
          <a:avLst/>
        </a:prstGeom>
        <a:solidFill>
          <a:schemeClr val="accent5"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accent5">
              <a:hueOff val="-6490031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目前状况</a:t>
          </a:r>
          <a:endParaRPr lang="zh-CN" altLang="en-US" sz="16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17421" y="0"/>
        <a:ext cx="1930634" cy="772253"/>
      </dsp:txXfrm>
    </dsp:sp>
    <dsp:sp modelId="{6E92B747-4C58-40D7-A7E6-20742E4EEB54}">
      <dsp:nvSpPr>
        <dsp:cNvPr id="0" name=""/>
        <dsp:cNvSpPr/>
      </dsp:nvSpPr>
      <dsp:spPr>
        <a:xfrm>
          <a:off x="2202903" y="787989"/>
          <a:ext cx="1930634" cy="2064240"/>
        </a:xfrm>
        <a:prstGeom prst="rect">
          <a:avLst/>
        </a:prstGeom>
        <a:solidFill>
          <a:schemeClr val="accent5">
            <a:tint val="40000"/>
            <a:alpha val="90000"/>
            <a:hueOff val="-6554721"/>
            <a:satOff val="-3045"/>
            <a:lumOff val="-349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554721"/>
              <a:satOff val="-3045"/>
              <a:lumOff val="-3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0" marR="0" lvl="1" indent="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填埋法</a:t>
          </a:r>
          <a:r>
            <a:rPr lang="en-US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产生的渗滤液对地下水与土壤污染严重，并大量占用土地资源。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做有机肥、基料、饲料均不能大量处理</a:t>
          </a: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焚烧：由于水分高、热值低，很难燃烧。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sp:txBody>
      <dsp:txXfrm>
        <a:off x="2202903" y="787989"/>
        <a:ext cx="1930634" cy="2064240"/>
      </dsp:txXfrm>
    </dsp:sp>
    <dsp:sp modelId="{0D8D9CB1-5E20-4234-9D5F-9B20CB666872}">
      <dsp:nvSpPr>
        <dsp:cNvPr id="0" name=""/>
        <dsp:cNvSpPr/>
      </dsp:nvSpPr>
      <dsp:spPr>
        <a:xfrm>
          <a:off x="4403826" y="15735"/>
          <a:ext cx="1930634" cy="772253"/>
        </a:xfrm>
        <a:prstGeom prst="rect">
          <a:avLst/>
        </a:prstGeom>
        <a:solidFill>
          <a:schemeClr val="accent5"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accent5">
              <a:hueOff val="-12980063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解决办法</a:t>
          </a:r>
          <a:endParaRPr lang="zh-CN" altLang="en-US" sz="16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03826" y="15735"/>
        <a:ext cx="1930634" cy="772253"/>
      </dsp:txXfrm>
    </dsp:sp>
    <dsp:sp modelId="{F0CB5D14-B7A6-4973-ACF1-AA4D30282F4B}">
      <dsp:nvSpPr>
        <dsp:cNvPr id="0" name=""/>
        <dsp:cNvSpPr/>
      </dsp:nvSpPr>
      <dsp:spPr>
        <a:xfrm>
          <a:off x="4403826" y="787989"/>
          <a:ext cx="1930634" cy="2064240"/>
        </a:xfrm>
        <a:prstGeom prst="rect">
          <a:avLst/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109442"/>
              <a:satOff val="-6090"/>
              <a:lumOff val="-6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设计了利用锅炉尾气药渣烘干系统。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增加燃烧时间，锅炉热效率高。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有效控制结焦现象。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12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rPr>
            <a:t>对尾部积灰做了特殊处理。</a:t>
          </a:r>
          <a:endParaRPr lang="en-US" altLang="zh-CN" sz="1200" b="1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Kaiti SC Regular"/>
          </a:endParaRPr>
        </a:p>
      </dsp:txBody>
      <dsp:txXfrm>
        <a:off x="4403826" y="787989"/>
        <a:ext cx="1930634" cy="206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B0C191-B4DC-F84D-B57D-8885FAA8A532}" type="datetime1">
              <a:rPr lang="zh-CN" altLang="en-US">
                <a:latin typeface="微软雅黑" panose="020B0503020204020204" pitchFamily="34" charset="-122"/>
              </a:rPr>
              <a:pPr>
                <a:defRPr/>
              </a:pPr>
              <a:t>2016/7/6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019FA5-8D4E-CB48-8CAA-600E694B0CB6}" type="slidenum">
              <a:rPr lang="zh-CN" altLang="en-US">
                <a:latin typeface="微软雅黑" panose="020B0503020204020204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3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微软雅黑" panose="020B0503020204020204" pitchFamily="34" charset="-122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FCF8A771-229E-C740-8DAE-D2279D72A111}" type="datetime1">
              <a:rPr lang="zh-CN" altLang="en-US" smtClean="0"/>
              <a:pPr>
                <a:defRPr/>
              </a:pPr>
              <a:t>2016/7/6</a:t>
            </a:fld>
            <a:endParaRPr lang="zh-CN" altLang="en-US" sz="1200" dirty="0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1" name="备注占位符 4"/>
          <p:cNvSpPr>
            <a:spLocks noGrp="1" noRot="1" noChangeAspect="1" noChangeArrowheads="1"/>
          </p:cNvSpPr>
          <p:nvPr/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 dirty="0">
                <a:latin typeface="微软雅黑" panose="020B0503020204020204" pitchFamily="34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微软雅黑" panose="020B0503020204020204" pitchFamily="34" charset="-122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5853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宋体" charset="0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 dirty="0">
              <a:latin typeface="微软雅黑" panose="020B0503020204020204" pitchFamily="34" charset="-122"/>
              <a:ea typeface="宋体" charset="0"/>
            </a:endParaRPr>
          </a:p>
        </p:txBody>
      </p:sp>
      <p:sp>
        <p:nvSpPr>
          <p:cNvPr id="16388" name="日期占位符 3"/>
          <p:cNvSpPr txBox="1">
            <a:spLocks noGrp="1" noChangeArrowheads="1"/>
          </p:cNvSpPr>
          <p:nvPr/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/>
            <a:fld id="{4818E35B-3C33-6745-A1CA-C8AD7943ECD0}" type="datetime1">
              <a:rPr kumimoji="0" lang="zh-CN" altLang="en-US" sz="1800">
                <a:latin typeface="微软雅黑" panose="020B0503020204020204" pitchFamily="34" charset="-122"/>
              </a:rPr>
              <a:pPr algn="r"/>
              <a:t>2016/7/6</a:t>
            </a:fld>
            <a:endParaRPr kumimoji="0" lang="zh-CN" altLang="en-US" sz="1200" dirty="0">
              <a:latin typeface="微软雅黑" panose="020B0503020204020204" pitchFamily="34" charset="-122"/>
            </a:endParaRPr>
          </a:p>
        </p:txBody>
      </p:sp>
      <p:sp>
        <p:nvSpPr>
          <p:cNvPr id="16389" name="灯片编号占位符 4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/>
            <a:fld id="{8469E1A4-0915-564F-8B13-7A1C4B6DCB95}" type="slidenum">
              <a:rPr kumimoji="0" lang="zh-CN" altLang="en-US" sz="1800">
                <a:latin typeface="微软雅黑" panose="020B0503020204020204" pitchFamily="34" charset="-122"/>
              </a:rPr>
              <a:pPr algn="r"/>
              <a:t>1</a:t>
            </a:fld>
            <a:endParaRPr kumimoji="0" lang="zh-CN" altLang="en-US" sz="12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72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3573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19223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93627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3669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94322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4252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7783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2449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0246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zh-CN" altLang="en-US" dirty="0">
                <a:latin typeface="微软雅黑" panose="020B0503020204020204" pitchFamily="34" charset="-122"/>
                <a:ea typeface="宋体" charset="0"/>
              </a:rPr>
              <a:t>基金取名叫做“晋源”，有两层涵义，一是彰显了基金与三晋之地的渊源，第二层涵义，体现了新晋商与我们红石宝源的良好互动，双方优势互补，共同发展。</a:t>
            </a:r>
          </a:p>
        </p:txBody>
      </p:sp>
      <p:sp>
        <p:nvSpPr>
          <p:cNvPr id="16388" name="日期占位符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/>
            <a:fld id="{4818E35B-3C33-6745-A1CA-C8AD7943ECD0}" type="datetime1">
              <a:rPr kumimoji="0" lang="zh-CN" altLang="en-US" sz="1800">
                <a:latin typeface="微软雅黑" panose="020B0503020204020204" pitchFamily="34" charset="-122"/>
              </a:rPr>
              <a:pPr algn="r"/>
              <a:t>2016/7/6</a:t>
            </a:fld>
            <a:endParaRPr kumimoji="0" lang="zh-CN" altLang="en-US" sz="1200" dirty="0">
              <a:latin typeface="微软雅黑" panose="020B0503020204020204" pitchFamily="34" charset="-122"/>
            </a:endParaRPr>
          </a:p>
        </p:txBody>
      </p:sp>
      <p:sp>
        <p:nvSpPr>
          <p:cNvPr id="16389" name="灯片编号占位符 4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r"/>
            <a:fld id="{8469E1A4-0915-564F-8B13-7A1C4B6DCB95}" type="slidenum">
              <a:rPr kumimoji="0" lang="zh-CN" altLang="en-US" sz="1800">
                <a:latin typeface="微软雅黑" panose="020B0503020204020204" pitchFamily="34" charset="-122"/>
              </a:rPr>
              <a:pPr algn="r"/>
              <a:t>2</a:t>
            </a:fld>
            <a:endParaRPr kumimoji="0" lang="zh-CN" altLang="en-US" sz="12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72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413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4652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0541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4937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9782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9390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5A769-66F4-6B46-8A69-E2F4D9D991A4}" type="slidenum">
              <a:rPr lang="zh-CN" altLang="en-US" smtClean="0"/>
              <a:pPr>
                <a:defRPr/>
              </a:pPr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4625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862A-6F22-A744-AF55-8B8FDD529FDA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0123-969E-4247-AA4A-BFFEFB2859A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8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7F20-5A30-E248-9509-7398E1B17A44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AEC92-CD2F-0D4F-9E21-5D0F88E3018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5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E1952-3738-DE45-A069-C524547405AB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20D2-BCC3-1544-9EC2-C863511F56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6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D6DA-4C0C-874E-814D-AE783E69AA46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FC11-67ED-DB47-9385-12C798A83F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64AE-1438-2F40-9DAE-BB31FE886735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A295-6954-E742-8359-157EFD3C115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952CC-0486-1345-A837-5FB400C996A3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621D-C636-8C4F-A50F-A3B3886489E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15BD-54EF-F040-ADA9-2EE75E77C627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311B-6B65-DE40-B80B-31B7F9BF8C3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A6EC-8BE1-9E4C-A5C8-8407CD36DF44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7BF6-A42B-0848-B906-A58F7D09CC4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80C9-5B64-7C4C-9445-C6626454F221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8603-51B4-174E-A530-7EC69FF0DE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0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0696-6263-D348-93C4-879156F043E0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0C95-11E0-6E43-B9DC-5C223EA9C07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6506C-D6E4-6B45-AB3E-77A3AFFD053D}" type="datetime1">
              <a:rPr lang="zh-CN" altLang="en-US"/>
              <a:pPr>
                <a:defRPr/>
              </a:pPr>
              <a:t>2016/7/6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DE030-2600-2B45-BE35-C5396F4F9B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charset="0"/>
              </a:rPr>
              <a:t>单击此处编辑母版文本样式</a:t>
            </a:r>
            <a:endParaRPr lang="zh-CN">
              <a:sym typeface="Calibri" charset="0"/>
            </a:endParaRPr>
          </a:p>
          <a:p>
            <a:pPr lvl="1"/>
            <a:r>
              <a:rPr lang="zh-CN" altLang="en-US">
                <a:sym typeface="Calibri" charset="0"/>
              </a:rPr>
              <a:t>第二级</a:t>
            </a:r>
            <a:endParaRPr lang="zh-CN">
              <a:sym typeface="Calibri" charset="0"/>
            </a:endParaRPr>
          </a:p>
          <a:p>
            <a:pPr lvl="2"/>
            <a:r>
              <a:rPr lang="zh-CN" altLang="en-US">
                <a:sym typeface="Calibri" charset="0"/>
              </a:rPr>
              <a:t>第三级</a:t>
            </a:r>
            <a:endParaRPr lang="zh-CN">
              <a:sym typeface="Calibri" charset="0"/>
            </a:endParaRPr>
          </a:p>
          <a:p>
            <a:pPr lvl="3"/>
            <a:r>
              <a:rPr lang="zh-CN" altLang="en-US">
                <a:sym typeface="Calibri" charset="0"/>
              </a:rPr>
              <a:t>第四级</a:t>
            </a:r>
            <a:endParaRPr lang="zh-CN">
              <a:sym typeface="Calibri" charset="0"/>
            </a:endParaRPr>
          </a:p>
          <a:p>
            <a:pPr lvl="4"/>
            <a:r>
              <a:rPr lang="zh-CN" altLang="en-US">
                <a:sym typeface="Calibri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3C8FD406-D472-C24B-BDE8-2E60C80E26F6}" type="datetime1">
              <a:rPr lang="zh-CN" altLang="en-US" smtClean="0"/>
              <a:pPr>
                <a:defRPr/>
              </a:pPr>
              <a:t>2016/7/6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隶书" pitchFamily="49" charset="-122"/>
                <a:ea typeface="隶书" pitchFamily="49" charset="-122"/>
                <a:cs typeface="+mn-cs"/>
                <a:sym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7D31D4A-51DA-A349-8FD2-18E38DE9F985}" type="slidenum">
              <a:rPr lang="zh-CN" altLang="en-US" smtClean="0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charset="0"/>
          <a:sym typeface="Calibri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  <a:sym typeface="Calibri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  <a:sym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13701078593@139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直接连接符 7"/>
          <p:cNvSpPr>
            <a:spLocks noChangeShapeType="1"/>
          </p:cNvSpPr>
          <p:nvPr/>
        </p:nvSpPr>
        <p:spPr bwMode="auto">
          <a:xfrm>
            <a:off x="0" y="4077045"/>
            <a:ext cx="9144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362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252335" y="2581421"/>
            <a:ext cx="9144000" cy="187213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kumimoji="0" lang="en-US" altLang="zh-CN" dirty="0" smtClean="0">
                <a:latin typeface="Calibri" charset="0"/>
                <a:ea typeface="宋体" charset="0"/>
              </a:rPr>
              <a:t/>
            </a:r>
            <a:br>
              <a:rPr kumimoji="0" lang="en-US" altLang="zh-CN" dirty="0" smtClean="0">
                <a:latin typeface="Calibri" charset="0"/>
                <a:ea typeface="宋体" charset="0"/>
              </a:rPr>
            </a:br>
            <a:r>
              <a:rPr kumimoji="0" lang="zh-CN" altLang="en-US" sz="3600" b="1" dirty="0" smtClean="0">
                <a:latin typeface="Calibri" charset="0"/>
                <a:ea typeface="宋体" charset="0"/>
              </a:rPr>
              <a:t>低品位能源利用  节能与环保</a:t>
            </a:r>
            <a:r>
              <a:rPr kumimoji="0" lang="en-US" altLang="zh-CN" dirty="0" smtClean="0">
                <a:latin typeface="Calibri" charset="0"/>
                <a:ea typeface="宋体" charset="0"/>
              </a:rPr>
              <a:t/>
            </a:r>
            <a:br>
              <a:rPr kumimoji="0" lang="en-US" altLang="zh-CN" dirty="0" smtClean="0">
                <a:latin typeface="Calibri" charset="0"/>
                <a:ea typeface="宋体" charset="0"/>
              </a:rPr>
            </a:br>
            <a:r>
              <a:rPr kumimoji="0"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卧式循环流化床技术</a:t>
            </a:r>
            <a:r>
              <a:rPr kumimoji="0"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0"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en-US" altLang="zh-CN" sz="1600" dirty="0" smtClean="0">
                <a:latin typeface="Calibri" charset="0"/>
                <a:ea typeface="宋体" charset="0"/>
              </a:rPr>
              <a:t/>
            </a:r>
            <a:br>
              <a:rPr kumimoji="0" lang="en-US" altLang="zh-CN" sz="1600" dirty="0" smtClean="0">
                <a:latin typeface="Calibri" charset="0"/>
                <a:ea typeface="宋体" charset="0"/>
              </a:rPr>
            </a:br>
            <a:r>
              <a:rPr kumimoji="0" lang="en-US" altLang="zh-CN" dirty="0" smtClean="0">
                <a:latin typeface="Calibri" charset="0"/>
                <a:ea typeface="宋体" charset="0"/>
              </a:rPr>
              <a:t/>
            </a:r>
            <a:br>
              <a:rPr kumimoji="0" lang="en-US" altLang="zh-CN" dirty="0" smtClean="0">
                <a:latin typeface="Calibri" charset="0"/>
                <a:ea typeface="宋体" charset="0"/>
              </a:rPr>
            </a:br>
            <a:endParaRPr kumimoji="0" lang="zh-CN" altLang="en-US" sz="3200" dirty="0">
              <a:latin typeface="Calibri" charset="0"/>
              <a:ea typeface="宋体" charset="0"/>
            </a:endParaRPr>
          </a:p>
        </p:txBody>
      </p:sp>
      <p:sp>
        <p:nvSpPr>
          <p:cNvPr id="15363" name="直接连接符 4"/>
          <p:cNvSpPr>
            <a:spLocks noChangeShapeType="1"/>
          </p:cNvSpPr>
          <p:nvPr/>
        </p:nvSpPr>
        <p:spPr bwMode="auto">
          <a:xfrm>
            <a:off x="0" y="1988900"/>
            <a:ext cx="9144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-252334" y="4453551"/>
            <a:ext cx="9143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lnSpc>
                <a:spcPct val="150000"/>
              </a:lnSpc>
            </a:pPr>
            <a:endParaRPr kumimoji="0" lang="en-US" altLang="zh-CN" sz="1800" dirty="0" smtClean="0">
              <a:latin typeface="楷体" charset="0"/>
              <a:ea typeface="楷体" charset="0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清华大学热能系资源环境研究组</a:t>
            </a:r>
            <a:endParaRPr kumimoji="0"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kumimoji="0"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北京热华能源科技有限公司</a:t>
            </a:r>
            <a:endParaRPr kumimoji="0"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楷体" charset="0"/>
            </a:endParaRPr>
          </a:p>
          <a:p>
            <a:pPr algn="ctr">
              <a:lnSpc>
                <a:spcPct val="150000"/>
              </a:lnSpc>
            </a:pPr>
            <a:r>
              <a:rPr kumimoji="0"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2016</a:t>
            </a:r>
            <a:r>
              <a:rPr kumimoji="0"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年</a:t>
            </a:r>
            <a:r>
              <a:rPr kumimoji="0"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6</a:t>
            </a:r>
            <a:r>
              <a:rPr kumimoji="0"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楷体" charset="0"/>
              </a:rPr>
              <a:t>月</a:t>
            </a:r>
            <a:endParaRPr kumimoji="0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楷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547671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1090661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61149" y="547671"/>
            <a:ext cx="5219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1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、清洁煤燃烧技术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- 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达到燃气锅炉排放标准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12730"/>
              </p:ext>
            </p:extLst>
          </p:nvPr>
        </p:nvGraphicFramePr>
        <p:xfrm>
          <a:off x="611725" y="1687601"/>
          <a:ext cx="4344745" cy="187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636"/>
                <a:gridCol w="3230109"/>
              </a:tblGrid>
              <a:tr h="59613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zh-CN" sz="12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锅炉效率高</a:t>
                      </a:r>
                    </a:p>
                  </a:txBody>
                  <a:tcPr marL="68583" marR="68583" marT="0" marB="0"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燃料能够充分的燃烧和换热，高燃尽率</a:t>
                      </a: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全膜式壁密封结构，锅炉效率</a:t>
                      </a: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达到</a:t>
                      </a:r>
                      <a:r>
                        <a:rPr lang="en-US" altLang="zh-CN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85%~92%</a:t>
                      </a:r>
                      <a:r>
                        <a:rPr lang="zh-CN" altLang="en-US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8499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zh-CN" sz="12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燃料种类适应性广</a:t>
                      </a:r>
                      <a:endParaRPr lang="en-US" altLang="zh-CN" sz="12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可用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无烟煤、褐煤、贫煤以及高硫煤、石煤、煤矸石、油页岩等劣质燃料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，可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掺烧生物质燃料。</a:t>
                      </a:r>
                    </a:p>
                  </a:txBody>
                  <a:tcPr anchor="ctr"/>
                </a:tc>
              </a:tr>
              <a:tr h="62154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运营成本相对较低</a:t>
                      </a:r>
                      <a:endParaRPr lang="en-US" altLang="zh-CN" sz="12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燃料粒径要求比较粗放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，无需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制粉系统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锅炉传动部件少，运行可靠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故障率</a:t>
                      </a:r>
                      <a:r>
                        <a:rPr lang="zh-CN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相对较</a:t>
                      </a:r>
                      <a:r>
                        <a:rPr lang="zh-CN" altLang="zh-CN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低。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84998" y="3830603"/>
            <a:ext cx="4572000" cy="3200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6070" algn="just">
              <a:lnSpc>
                <a:spcPct val="150000"/>
              </a:lnSpc>
              <a:spcAft>
                <a:spcPts val="0"/>
              </a:spcAft>
            </a:pPr>
            <a:endParaRPr lang="zh-CN" altLang="zh-CN" sz="11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占位符 2"/>
          <p:cNvSpPr txBox="1">
            <a:spLocks/>
          </p:cNvSpPr>
          <p:nvPr/>
        </p:nvSpPr>
        <p:spPr>
          <a:xfrm>
            <a:off x="5686049" y="1785407"/>
            <a:ext cx="2830277" cy="17634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锅炉型式：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 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卧式循环流化床锅炉</a:t>
            </a: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锅炉出力：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 4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～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130t/h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2.8MW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～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90MW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）</a:t>
            </a: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热效率：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    86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～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92%</a:t>
            </a:r>
            <a:endParaRPr lang="zh-CN" altLang="zh-CN" sz="1200" b="1" kern="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燃料热值范围：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1500-5500Kcal/kg</a:t>
            </a:r>
            <a:endParaRPr lang="zh-CN" altLang="zh-CN" sz="1200" b="1" kern="0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炉膛温度：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850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～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900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℃</a:t>
            </a: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炉膛结构：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膜式壁</a:t>
            </a: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传热介质：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水</a:t>
            </a:r>
          </a:p>
          <a:p>
            <a:pPr>
              <a:lnSpc>
                <a:spcPct val="110000"/>
              </a:lnSpc>
              <a:defRPr/>
            </a:pPr>
            <a:r>
              <a:rPr lang="zh-CN" altLang="zh-CN" sz="1200" b="1" kern="0" dirty="0" smtClean="0">
                <a:solidFill>
                  <a:schemeClr val="bg1"/>
                </a:solidFill>
              </a:rPr>
              <a:t>排烟温度</a:t>
            </a:r>
            <a:r>
              <a:rPr lang="en-US" altLang="zh-CN" sz="1200" b="1" kern="0" dirty="0" smtClean="0">
                <a:solidFill>
                  <a:schemeClr val="bg1"/>
                </a:solidFill>
              </a:rPr>
              <a:t>       145</a:t>
            </a:r>
            <a:r>
              <a:rPr lang="zh-CN" altLang="zh-CN" sz="1200" b="1" kern="0" dirty="0" smtClean="0">
                <a:solidFill>
                  <a:schemeClr val="bg1"/>
                </a:solidFill>
              </a:rPr>
              <a:t>℃</a:t>
            </a:r>
          </a:p>
          <a:p>
            <a:pPr>
              <a:defRPr/>
            </a:pPr>
            <a:endParaRPr lang="zh-CN" altLang="en-US" kern="0" dirty="0"/>
          </a:p>
        </p:txBody>
      </p:sp>
      <p:sp>
        <p:nvSpPr>
          <p:cNvPr id="31" name="圆角矩形 30"/>
          <p:cNvSpPr/>
          <p:nvPr/>
        </p:nvSpPr>
        <p:spPr>
          <a:xfrm>
            <a:off x="5774238" y="1241745"/>
            <a:ext cx="2725674" cy="35760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主要技术参数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23460"/>
              </p:ext>
            </p:extLst>
          </p:nvPr>
        </p:nvGraphicFramePr>
        <p:xfrm>
          <a:off x="1730394" y="3852605"/>
          <a:ext cx="5520651" cy="2743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857"/>
                <a:gridCol w="1492290"/>
                <a:gridCol w="683715"/>
                <a:gridCol w="911620"/>
                <a:gridCol w="911620"/>
                <a:gridCol w="962549"/>
              </a:tblGrid>
              <a:tr h="743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序号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项目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单位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链条炉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rgbClr val="FF0000"/>
                          </a:solidFill>
                          <a:effectLst/>
                        </a:rPr>
                        <a:t>卧式循环流化床锅炉</a:t>
                      </a:r>
                      <a:endParaRPr lang="zh-CN" sz="105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828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不更换燃料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燃劣质燃料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一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锅炉热效率效率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%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68.6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</a:rPr>
                        <a:t>88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86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二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燃料消耗量及费用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1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燃料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优质烟煤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优质烟煤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劣质煤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2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煤的发热量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kcal/kg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5800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5800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3500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effectLst/>
                        </a:rPr>
                        <a:t>3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耗煤量（</a:t>
                      </a:r>
                      <a:r>
                        <a:rPr lang="en-US" sz="1100" b="1" kern="0">
                          <a:effectLst/>
                        </a:rPr>
                        <a:t>t/h</a:t>
                      </a:r>
                      <a:r>
                        <a:rPr lang="zh-CN" sz="1100" b="1" kern="0">
                          <a:effectLst/>
                        </a:rPr>
                        <a:t>）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sz="1050" b="1" kern="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3.26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2.54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4.31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</a:rPr>
                        <a:t>4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effectLst/>
                        </a:rPr>
                        <a:t>每年燃料费用（万元）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万元</a:t>
                      </a:r>
                      <a:r>
                        <a:rPr lang="en-US" sz="1100" b="1" kern="0">
                          <a:effectLst/>
                        </a:rPr>
                        <a:t>/a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2041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1591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1303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三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电耗及电费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1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运行功率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>
                          <a:effectLst/>
                        </a:rPr>
                        <a:t>KW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140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200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200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 smtClean="0">
                          <a:effectLst/>
                        </a:rPr>
                        <a:t>2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运行期电费（万元</a:t>
                      </a:r>
                      <a:r>
                        <a:rPr lang="en-US" sz="1100" b="1" kern="0">
                          <a:effectLst/>
                        </a:rPr>
                        <a:t>/a</a:t>
                      </a:r>
                      <a:r>
                        <a:rPr lang="zh-CN" sz="1100" b="1" kern="0">
                          <a:effectLst/>
                        </a:rPr>
                        <a:t>）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万元</a:t>
                      </a:r>
                      <a:r>
                        <a:rPr lang="en-US" sz="1100" b="1" kern="0">
                          <a:effectLst/>
                        </a:rPr>
                        <a:t>/a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75.6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108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</a:rPr>
                        <a:t>108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四</a:t>
                      </a:r>
                      <a:endParaRPr lang="zh-CN" sz="105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经济效益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>
                          <a:effectLst/>
                        </a:rPr>
                        <a:t>　</a:t>
                      </a:r>
                      <a:endParaRPr lang="zh-CN" sz="105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296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zh-CN" sz="105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FF0000"/>
                          </a:solidFill>
                          <a:effectLst/>
                        </a:rPr>
                        <a:t>燃料费＋电费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0" dirty="0">
                          <a:solidFill>
                            <a:srgbClr val="FF0000"/>
                          </a:solidFill>
                          <a:effectLst/>
                        </a:rPr>
                        <a:t>万元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2117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1699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1411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zh-CN" sz="105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节省金额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05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418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37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zh-CN" sz="105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节省比例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19.7%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</a:rPr>
                        <a:t>33.4%</a:t>
                      </a:r>
                      <a:endParaRPr lang="zh-CN" sz="105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1142610" y="1241745"/>
            <a:ext cx="2922703" cy="386887"/>
          </a:xfrm>
          <a:prstGeom prst="rect">
            <a:avLst/>
          </a:prstGeom>
          <a:solidFill>
            <a:srgbClr val="A6D1A6"/>
          </a:solidFill>
          <a:ln>
            <a:solidFill>
              <a:schemeClr val="bg2">
                <a:lumMod val="10000"/>
              </a:schemeClr>
            </a:solidFill>
          </a:ln>
          <a:effec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与煤粉炉对比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  <a:sym typeface="Calibri" charset="0"/>
            </a:endParaRPr>
          </a:p>
        </p:txBody>
      </p:sp>
      <p:sp>
        <p:nvSpPr>
          <p:cNvPr id="36" name="右箭头标注 35"/>
          <p:cNvSpPr/>
          <p:nvPr/>
        </p:nvSpPr>
        <p:spPr bwMode="auto">
          <a:xfrm>
            <a:off x="971750" y="3939156"/>
            <a:ext cx="766812" cy="2651799"/>
          </a:xfrm>
          <a:prstGeom prst="rightArrowCallout">
            <a:avLst/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与链条炉运营费用对比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29" name="椭圆形标注 28"/>
          <p:cNvSpPr/>
          <p:nvPr/>
        </p:nvSpPr>
        <p:spPr bwMode="auto">
          <a:xfrm>
            <a:off x="7428063" y="3939156"/>
            <a:ext cx="1322759" cy="1217964"/>
          </a:xfrm>
          <a:prstGeom prst="wedgeEllipseCallout">
            <a:avLst>
              <a:gd name="adj1" fmla="val -61544"/>
              <a:gd name="adj2" fmla="val 16950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锅炉出力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20 t/h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，蒸汽压力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1.25MPa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情形下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1562608" y="3717020"/>
            <a:ext cx="5005410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5364055" y="2095750"/>
            <a:ext cx="0" cy="162127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32" y="1886201"/>
            <a:ext cx="1311544" cy="1377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图片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64" y="1886201"/>
            <a:ext cx="1239468" cy="1379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1090661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467715" y="509052"/>
            <a:ext cx="50898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1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、清洁煤燃烧技术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达到燃气锅炉排放标准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5220045" y="3196264"/>
            <a:ext cx="3104662" cy="4350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燃煤卧式循环流化床锅炉项目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19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个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44315" y="6010991"/>
            <a:ext cx="3240225" cy="4392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生物质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和煤混烧循环流化床锅炉项目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13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个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735786941"/>
              </p:ext>
            </p:extLst>
          </p:nvPr>
        </p:nvGraphicFramePr>
        <p:xfrm>
          <a:off x="888325" y="4059238"/>
          <a:ext cx="3096215" cy="187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1605394993"/>
              </p:ext>
            </p:extLst>
          </p:nvPr>
        </p:nvGraphicFramePr>
        <p:xfrm>
          <a:off x="5364054" y="1506435"/>
          <a:ext cx="2646099" cy="164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直接连接符 23"/>
          <p:cNvCxnSpPr/>
          <p:nvPr/>
        </p:nvCxnSpPr>
        <p:spPr bwMode="auto">
          <a:xfrm>
            <a:off x="4716010" y="2780955"/>
            <a:ext cx="0" cy="2414199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 bwMode="auto">
          <a:xfrm>
            <a:off x="2436432" y="3861030"/>
            <a:ext cx="381626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92" y="4494550"/>
            <a:ext cx="1654422" cy="12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95710" y="382775"/>
            <a:ext cx="4573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2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、生物质热能利用技术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-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稻壳直燃锅炉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50516"/>
              </p:ext>
            </p:extLst>
          </p:nvPr>
        </p:nvGraphicFramePr>
        <p:xfrm>
          <a:off x="461241" y="1035835"/>
          <a:ext cx="5043066" cy="22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63"/>
                <a:gridCol w="3880103"/>
              </a:tblGrid>
              <a:tr h="4704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1" lang="zh-CN" altLang="en-US" sz="14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   </a:t>
                      </a: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目标</a:t>
                      </a:r>
                      <a:endParaRPr lang="zh-CN" altLang="en-US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实现路径</a:t>
                      </a:r>
                      <a:endParaRPr lang="zh-CN" altLang="en-US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/>
                </a:tc>
              </a:tr>
              <a:tr h="50503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纯烧稻壳，不用加床料</a:t>
                      </a:r>
                      <a:endParaRPr lang="zh-CN" altLang="zh-CN" sz="14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/>
                        <a:t>采用特殊的密相区结构、合理的配风及高效的两级回灰结构。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降低磨损</a:t>
                      </a:r>
                      <a:endParaRPr lang="en-US" altLang="zh-CN" sz="14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本锅炉采用较低的流化风速，减轻锅炉的磨损，且在易磨损的部位进行了防磨处理。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1299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提高灰渣综合利用价值</a:t>
                      </a:r>
                      <a:endParaRPr lang="en-US" altLang="zh-CN" sz="14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本锅炉由于纯烧稻壳，且不加床料，使得稻壳灰中没有杂质混入；稻壳的燃烧非常完全，灰中约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为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SiO2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 是生产白炭黑的优质原料。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991930" y="1035835"/>
            <a:ext cx="2743782" cy="1784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</a:rPr>
              <a:t>稻壳比较坚硬。稻壳的着火燃烧温度为</a:t>
            </a:r>
            <a:r>
              <a:rPr lang="en-US" altLang="zh-CN" sz="1400" b="1" dirty="0">
                <a:latin typeface="微软雅黑" panose="020B0503020204020204" pitchFamily="34" charset="-122"/>
              </a:rPr>
              <a:t>300</a:t>
            </a:r>
            <a:r>
              <a:rPr lang="zh-CN" altLang="en-US" sz="1400" b="1" dirty="0">
                <a:latin typeface="微软雅黑" panose="020B0503020204020204" pitchFamily="34" charset="-122"/>
              </a:rPr>
              <a:t>－</a:t>
            </a:r>
            <a:r>
              <a:rPr lang="en-US" altLang="zh-CN" sz="1400" b="1" dirty="0">
                <a:latin typeface="微软雅黑" panose="020B0503020204020204" pitchFamily="34" charset="-122"/>
              </a:rPr>
              <a:t>400</a:t>
            </a:r>
            <a:r>
              <a:rPr lang="zh-CN" altLang="en-US" sz="1400" b="1" dirty="0">
                <a:latin typeface="微软雅黑" panose="020B0503020204020204" pitchFamily="34" charset="-122"/>
              </a:rPr>
              <a:t>℃，挥发分含量高，挥发分的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析出</a:t>
            </a:r>
            <a:r>
              <a:rPr lang="zh-CN" altLang="en-US" sz="1400" b="1" dirty="0">
                <a:latin typeface="微软雅黑" panose="020B0503020204020204" pitchFamily="34" charset="-122"/>
              </a:rPr>
              <a:t>和燃烧迅速，燃烧主要集中在挥发分的气相燃烧，固定炭的燃尽性能较差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。</a:t>
            </a:r>
            <a:endParaRPr lang="en-US" altLang="zh-CN" sz="1400" b="1" dirty="0" smtClean="0">
              <a:latin typeface="微软雅黑" panose="020B0503020204020204" pitchFamily="34" charset="-122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</a:rPr>
              <a:t>稻壳</a:t>
            </a:r>
            <a:r>
              <a:rPr lang="zh-CN" altLang="en-US" sz="1400" b="1" dirty="0">
                <a:latin typeface="微软雅黑" panose="020B0503020204020204" pitchFamily="34" charset="-122"/>
              </a:rPr>
              <a:t>灰的</a:t>
            </a:r>
            <a:r>
              <a:rPr lang="en-US" altLang="zh-CN" sz="1400" b="1" dirty="0">
                <a:latin typeface="微软雅黑" panose="020B0503020204020204" pitchFamily="34" charset="-122"/>
              </a:rPr>
              <a:t>Si </a:t>
            </a:r>
            <a:r>
              <a:rPr lang="zh-CN" altLang="en-US" sz="1400" b="1" dirty="0">
                <a:latin typeface="微软雅黑" panose="020B0503020204020204" pitchFamily="34" charset="-122"/>
              </a:rPr>
              <a:t>含量高，锅炉的磨损比较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严重。</a:t>
            </a:r>
            <a:endParaRPr lang="en-US" altLang="zh-CN" sz="1400" b="1" dirty="0">
              <a:latin typeface="微软雅黑" panose="020B0503020204020204" pitchFamily="34" charset="-122"/>
              <a:sym typeface="宋体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6080347" y="3018166"/>
            <a:ext cx="2507597" cy="507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稻壳灰的成分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分析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graphicFrame>
        <p:nvGraphicFramePr>
          <p:cNvPr id="17" name="内容占位符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172506"/>
              </p:ext>
            </p:extLst>
          </p:nvPr>
        </p:nvGraphicFramePr>
        <p:xfrm>
          <a:off x="6044344" y="3525726"/>
          <a:ext cx="2579602" cy="2998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56"/>
                <a:gridCol w="808554"/>
                <a:gridCol w="999292"/>
              </a:tblGrid>
              <a:tr h="488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序号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No.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成分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Composition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effectLst/>
                        </a:rPr>
                        <a:t>比例</a:t>
                      </a:r>
                      <a:endParaRPr lang="zh-CN" sz="1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Content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229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SiO</a:t>
                      </a:r>
                      <a:r>
                        <a:rPr lang="en-US" sz="1000" kern="0" baseline="-25000" dirty="0">
                          <a:effectLst/>
                        </a:rPr>
                        <a:t>2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89.973%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K</a:t>
                      </a:r>
                      <a:r>
                        <a:rPr lang="en-US" sz="1000" kern="0" baseline="-25000" dirty="0">
                          <a:effectLst/>
                        </a:rPr>
                        <a:t>2</a:t>
                      </a:r>
                      <a:r>
                        <a:rPr lang="en-US" sz="1000" kern="0" dirty="0">
                          <a:effectLst/>
                        </a:rPr>
                        <a:t>O 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4.310%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P</a:t>
                      </a:r>
                      <a:r>
                        <a:rPr lang="en-US" sz="1000" kern="0" baseline="-25000" dirty="0">
                          <a:effectLst/>
                        </a:rPr>
                        <a:t>2</a:t>
                      </a:r>
                      <a:r>
                        <a:rPr lang="en-US" sz="1000" kern="0" dirty="0">
                          <a:effectLst/>
                        </a:rPr>
                        <a:t>O</a:t>
                      </a:r>
                      <a:r>
                        <a:rPr lang="en-US" sz="1000" kern="0" baseline="-25000" dirty="0">
                          <a:effectLst/>
                        </a:rPr>
                        <a:t>5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1.314%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CaO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1.293%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Cl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0.926%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SO</a:t>
                      </a:r>
                      <a:r>
                        <a:rPr lang="en-US" sz="1000" kern="0" baseline="-25000" dirty="0">
                          <a:effectLst/>
                        </a:rPr>
                        <a:t>3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0.759%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MgO</a:t>
                      </a:r>
                      <a:r>
                        <a:rPr lang="en-US" sz="1000" kern="0" dirty="0">
                          <a:effectLst/>
                        </a:rPr>
                        <a:t> 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0.575%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MnO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0.300%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9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Fe</a:t>
                      </a:r>
                      <a:r>
                        <a:rPr lang="en-US" sz="1000" kern="0" baseline="-25000">
                          <a:effectLst/>
                        </a:rPr>
                        <a:t>2</a:t>
                      </a:r>
                      <a:r>
                        <a:rPr lang="en-US" sz="1000" kern="0">
                          <a:effectLst/>
                        </a:rPr>
                        <a:t>O</a:t>
                      </a:r>
                      <a:r>
                        <a:rPr lang="en-US" sz="1000" kern="0" baseline="-25000">
                          <a:effectLst/>
                        </a:rPr>
                        <a:t>3</a:t>
                      </a:r>
                      <a:r>
                        <a:rPr lang="en-US" sz="1000" kern="0">
                          <a:effectLst/>
                        </a:rPr>
                        <a:t> 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0.211%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Al</a:t>
                      </a:r>
                      <a:r>
                        <a:rPr lang="en-US" sz="1000" kern="0" baseline="-25000">
                          <a:effectLst/>
                        </a:rPr>
                        <a:t>2</a:t>
                      </a:r>
                      <a:r>
                        <a:rPr lang="en-US" sz="1000" kern="0">
                          <a:effectLst/>
                        </a:rPr>
                        <a:t>O</a:t>
                      </a:r>
                      <a:r>
                        <a:rPr lang="en-US" sz="1000" kern="0" baseline="-25000">
                          <a:effectLst/>
                        </a:rPr>
                        <a:t>3</a:t>
                      </a:r>
                      <a:r>
                        <a:rPr lang="en-US" sz="1000" kern="0">
                          <a:effectLst/>
                        </a:rPr>
                        <a:t> 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0.206%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Na</a:t>
                      </a:r>
                      <a:r>
                        <a:rPr lang="en-US" sz="1000" kern="0" baseline="-25000">
                          <a:effectLst/>
                        </a:rPr>
                        <a:t>2</a:t>
                      </a:r>
                      <a:r>
                        <a:rPr lang="en-US" sz="1000" kern="0">
                          <a:effectLst/>
                        </a:rPr>
                        <a:t>O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0.060%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Cr</a:t>
                      </a:r>
                      <a:r>
                        <a:rPr lang="en-US" sz="1000" kern="0" baseline="-25000">
                          <a:effectLst/>
                        </a:rPr>
                        <a:t>2</a:t>
                      </a:r>
                      <a:r>
                        <a:rPr lang="en-US" sz="1000" kern="0">
                          <a:effectLst/>
                        </a:rPr>
                        <a:t>O</a:t>
                      </a:r>
                      <a:r>
                        <a:rPr lang="en-US" sz="1000" kern="0" baseline="-250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0.032%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ZnO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0.022%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14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Rb</a:t>
                      </a:r>
                      <a:r>
                        <a:rPr lang="en-US" sz="1000" kern="0" baseline="-25000">
                          <a:effectLst/>
                        </a:rPr>
                        <a:t>2</a:t>
                      </a:r>
                      <a:r>
                        <a:rPr lang="en-US" sz="1000" kern="0">
                          <a:effectLst/>
                        </a:rPr>
                        <a:t>O 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0.015%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  <a:tr h="16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</a:t>
                      </a:r>
                      <a:endParaRPr lang="zh-CN" sz="10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effectLst/>
                        </a:rPr>
                        <a:t>SrO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0.004%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22985" marR="22985" marT="0" marB="0" anchor="b"/>
                </a:tc>
              </a:tr>
            </a:tbl>
          </a:graphicData>
        </a:graphic>
      </p:graphicFrame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187765" y="5953135"/>
            <a:ext cx="3936526" cy="476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检测结果表明锅炉热效率、燃尽率较高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5724080" y="2190109"/>
            <a:ext cx="0" cy="2246961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1907815" y="3645015"/>
            <a:ext cx="381626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571795055"/>
              </p:ext>
            </p:extLst>
          </p:nvPr>
        </p:nvGraphicFramePr>
        <p:xfrm>
          <a:off x="964367" y="4005040"/>
          <a:ext cx="4159924" cy="165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10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1355479" y="2132911"/>
            <a:ext cx="6103258" cy="3073036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2615863"/>
            <a:ext cx="4693920" cy="18586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95710" y="382775"/>
            <a:ext cx="4573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、生物质热能利用技术</a:t>
            </a:r>
            <a:r>
              <a:rPr lang="en-US" altLang="zh-CN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稻壳直燃锅炉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89175" y="636783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9344" y="1766149"/>
            <a:ext cx="5349991" cy="1010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</a:rPr>
              <a:t>江苏省</a:t>
            </a:r>
            <a:r>
              <a:rPr lang="zh-CN" altLang="zh-CN" sz="1400" b="1" dirty="0">
                <a:latin typeface="微软雅黑" panose="020B0503020204020204" pitchFamily="34" charset="-122"/>
              </a:rPr>
              <a:t>兴化市脱水蔬菜产业</a:t>
            </a:r>
            <a:r>
              <a:rPr lang="zh-CN" altLang="zh-CN" sz="1400" b="1" dirty="0" smtClean="0">
                <a:latin typeface="微软雅黑" panose="020B0503020204020204" pitchFamily="34" charset="-122"/>
              </a:rPr>
              <a:t>园区</a:t>
            </a:r>
            <a:r>
              <a:rPr lang="en-US" altLang="zh-CN" sz="1400" b="1" dirty="0" smtClean="0">
                <a:latin typeface="微软雅黑" panose="020B0503020204020204" pitchFamily="34" charset="-122"/>
              </a:rPr>
              <a:t>    3</a:t>
            </a:r>
            <a:r>
              <a:rPr lang="zh-CN" altLang="zh-CN" sz="1400" b="1" dirty="0">
                <a:latin typeface="微软雅黑" panose="020B0503020204020204" pitchFamily="34" charset="-122"/>
              </a:rPr>
              <a:t>×</a:t>
            </a:r>
            <a:r>
              <a:rPr lang="en-US" altLang="zh-CN" sz="1400" b="1" dirty="0">
                <a:latin typeface="微软雅黑" panose="020B0503020204020204" pitchFamily="34" charset="-122"/>
              </a:rPr>
              <a:t>45t/h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稻壳</a:t>
            </a:r>
            <a:r>
              <a:rPr lang="zh-CN" altLang="zh-CN" sz="1400" b="1" dirty="0" smtClean="0">
                <a:latin typeface="微软雅黑" panose="020B0503020204020204" pitchFamily="34" charset="-122"/>
              </a:rPr>
              <a:t>锅炉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（工业园区热电联产</a:t>
            </a:r>
            <a:r>
              <a:rPr lang="en-US" altLang="zh-CN" sz="1400" b="1" dirty="0" smtClean="0">
                <a:latin typeface="微软雅黑" panose="020B0503020204020204" pitchFamily="34" charset="-122"/>
              </a:rPr>
              <a:t>BOO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项目）     </a:t>
            </a:r>
            <a:endParaRPr lang="en-US" altLang="zh-CN" sz="1400" b="1" dirty="0" smtClean="0">
              <a:latin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</a:rPr>
              <a:t>德</a:t>
            </a:r>
            <a:r>
              <a:rPr lang="zh-CN" altLang="en-US" sz="1400" b="1" dirty="0">
                <a:latin typeface="微软雅黑" panose="020B0503020204020204" pitchFamily="34" charset="-122"/>
              </a:rPr>
              <a:t>彦纸业（厦门）有限公司 </a:t>
            </a:r>
            <a:r>
              <a:rPr lang="en-US" altLang="zh-CN" sz="1400" b="1" dirty="0">
                <a:latin typeface="微软雅黑" panose="020B0503020204020204" pitchFamily="34" charset="-122"/>
              </a:rPr>
              <a:t>15t/h </a:t>
            </a:r>
            <a:r>
              <a:rPr lang="zh-CN" altLang="en-US" sz="1400" b="1" dirty="0">
                <a:latin typeface="微软雅黑" panose="020B0503020204020204" pitchFamily="34" charset="-122"/>
              </a:rPr>
              <a:t>稻壳锅炉 </a:t>
            </a:r>
            <a:r>
              <a:rPr lang="en-US" altLang="zh-CN" sz="1400" b="1" dirty="0">
                <a:latin typeface="微软雅黑" panose="020B0503020204020204" pitchFamily="34" charset="-122"/>
              </a:rPr>
              <a:t>2009 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年投产</a:t>
            </a:r>
            <a:endParaRPr lang="en-US" altLang="zh-CN" sz="1400" b="1" dirty="0" smtClean="0">
              <a:latin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</a:rPr>
              <a:t>中</a:t>
            </a:r>
            <a:r>
              <a:rPr lang="zh-CN" altLang="en-US" sz="1400" b="1" dirty="0">
                <a:latin typeface="微软雅黑" panose="020B0503020204020204" pitchFamily="34" charset="-122"/>
              </a:rPr>
              <a:t>粮米业（绥化）有限公司 </a:t>
            </a:r>
            <a:r>
              <a:rPr lang="en-US" altLang="zh-CN" sz="1400" b="1" dirty="0">
                <a:latin typeface="微软雅黑" panose="020B0503020204020204" pitchFamily="34" charset="-122"/>
              </a:rPr>
              <a:t>20t/h </a:t>
            </a:r>
            <a:r>
              <a:rPr lang="zh-CN" altLang="en-US" sz="1400" b="1" dirty="0">
                <a:latin typeface="微软雅黑" panose="020B0503020204020204" pitchFamily="34" charset="-122"/>
              </a:rPr>
              <a:t>稻壳锅炉 </a:t>
            </a:r>
            <a:r>
              <a:rPr lang="en-US" altLang="zh-CN" sz="1400" b="1" dirty="0">
                <a:latin typeface="微软雅黑" panose="020B0503020204020204" pitchFamily="34" charset="-122"/>
              </a:rPr>
              <a:t>2010 </a:t>
            </a:r>
            <a:r>
              <a:rPr lang="zh-CN" altLang="en-US" sz="1400" b="1" dirty="0" smtClean="0">
                <a:latin typeface="微软雅黑" panose="020B0503020204020204" pitchFamily="34" charset="-122"/>
              </a:rPr>
              <a:t>年投产</a:t>
            </a:r>
            <a:endParaRPr lang="zh-CN" altLang="zh-CN" sz="1400" b="1" dirty="0">
              <a:latin typeface="微软雅黑" panose="020B0503020204020204" pitchFamily="34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2129218" y="1146006"/>
            <a:ext cx="2710242" cy="3608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示范项目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302" y="3929190"/>
            <a:ext cx="1295005" cy="1841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590" y="1761696"/>
            <a:ext cx="1374087" cy="998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56" y="4766692"/>
            <a:ext cx="2397786" cy="1221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6191042" y="3422591"/>
            <a:ext cx="2394377" cy="366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锅炉技术参数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6159335" y="3812349"/>
            <a:ext cx="2406599" cy="2714073"/>
          </a:xfrm>
          <a:prstGeom prst="rect">
            <a:avLst/>
          </a:prstGeom>
          <a:solidFill>
            <a:srgbClr val="A6D1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</a:rPr>
              <a:t>1 </a:t>
            </a:r>
            <a:r>
              <a:rPr lang="zh-CN" altLang="en-US" sz="1200" b="1" dirty="0">
                <a:latin typeface="微软雅黑" panose="020B0503020204020204" pitchFamily="34" charset="-122"/>
              </a:rPr>
              <a:t>额定蒸发量 </a:t>
            </a:r>
            <a:r>
              <a:rPr lang="en-US" altLang="zh-CN" sz="1200" b="1" dirty="0">
                <a:latin typeface="微软雅黑" panose="020B0503020204020204" pitchFamily="34" charset="-122"/>
              </a:rPr>
              <a:t>4~45t/h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2 </a:t>
            </a:r>
            <a:r>
              <a:rPr lang="zh-CN" altLang="en-US" sz="1200" b="1" dirty="0">
                <a:latin typeface="微软雅黑" panose="020B0503020204020204" pitchFamily="34" charset="-122"/>
              </a:rPr>
              <a:t>额定工作压力 </a:t>
            </a:r>
            <a:r>
              <a:rPr lang="en-US" altLang="zh-CN" sz="1200" b="1" dirty="0">
                <a:latin typeface="微软雅黑" panose="020B0503020204020204" pitchFamily="34" charset="-122"/>
              </a:rPr>
              <a:t>1.25~3.82MPa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3 </a:t>
            </a:r>
            <a:r>
              <a:rPr lang="zh-CN" altLang="en-US" sz="1200" b="1" dirty="0">
                <a:latin typeface="微软雅黑" panose="020B0503020204020204" pitchFamily="34" charset="-122"/>
              </a:rPr>
              <a:t>额定温度 饱和或过热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4 </a:t>
            </a:r>
            <a:r>
              <a:rPr lang="zh-CN" altLang="en-US" sz="1200" b="1" dirty="0">
                <a:latin typeface="微软雅黑" panose="020B0503020204020204" pitchFamily="34" charset="-122"/>
              </a:rPr>
              <a:t>燃 料 稻壳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5 </a:t>
            </a:r>
            <a:r>
              <a:rPr lang="zh-CN" altLang="en-US" sz="1200" b="1" dirty="0">
                <a:latin typeface="微软雅黑" panose="020B0503020204020204" pitchFamily="34" charset="-122"/>
              </a:rPr>
              <a:t>额定热效率 ≥</a:t>
            </a:r>
            <a:r>
              <a:rPr lang="en-US" altLang="zh-CN" sz="1200" b="1" dirty="0">
                <a:latin typeface="微软雅黑" panose="020B0503020204020204" pitchFamily="34" charset="-122"/>
              </a:rPr>
              <a:t>87%</a:t>
            </a:r>
          </a:p>
          <a:p>
            <a:r>
              <a:rPr lang="en-US" altLang="zh-CN" sz="1200" b="1" dirty="0" smtClean="0">
                <a:latin typeface="微软雅黑" panose="020B0503020204020204" pitchFamily="34" charset="-122"/>
              </a:rPr>
              <a:t>6 </a:t>
            </a:r>
            <a:r>
              <a:rPr lang="zh-CN" altLang="en-US" sz="1200" b="1" dirty="0">
                <a:latin typeface="微软雅黑" panose="020B0503020204020204" pitchFamily="34" charset="-122"/>
              </a:rPr>
              <a:t>炉膛温度 </a:t>
            </a:r>
            <a:r>
              <a:rPr lang="en-US" altLang="zh-CN" sz="1200" b="1" dirty="0">
                <a:latin typeface="微软雅黑" panose="020B0503020204020204" pitchFamily="34" charset="-122"/>
              </a:rPr>
              <a:t>850</a:t>
            </a:r>
            <a:r>
              <a:rPr lang="zh-CN" altLang="en-US" sz="1200" b="1" dirty="0">
                <a:latin typeface="微软雅黑" panose="020B0503020204020204" pitchFamily="34" charset="-122"/>
              </a:rPr>
              <a:t>～</a:t>
            </a:r>
            <a:r>
              <a:rPr lang="en-US" altLang="zh-CN" sz="1200" b="1" dirty="0">
                <a:latin typeface="微软雅黑" panose="020B0503020204020204" pitchFamily="34" charset="-122"/>
              </a:rPr>
              <a:t>900</a:t>
            </a:r>
            <a:r>
              <a:rPr lang="zh-CN" altLang="en-US" sz="1200" b="1" dirty="0">
                <a:latin typeface="微软雅黑" panose="020B0503020204020204" pitchFamily="34" charset="-122"/>
              </a:rPr>
              <a:t>℃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7 </a:t>
            </a:r>
            <a:r>
              <a:rPr lang="zh-CN" altLang="en-US" sz="1200" b="1" dirty="0">
                <a:latin typeface="微软雅黑" panose="020B0503020204020204" pitchFamily="34" charset="-122"/>
              </a:rPr>
              <a:t>排烟温度 </a:t>
            </a:r>
            <a:r>
              <a:rPr lang="en-US" altLang="zh-CN" sz="1200" b="1" dirty="0">
                <a:latin typeface="微软雅黑" panose="020B0503020204020204" pitchFamily="34" charset="-122"/>
              </a:rPr>
              <a:t>145</a:t>
            </a:r>
            <a:r>
              <a:rPr lang="zh-CN" altLang="en-US" sz="1200" b="1" dirty="0">
                <a:latin typeface="微软雅黑" panose="020B0503020204020204" pitchFamily="34" charset="-122"/>
              </a:rPr>
              <a:t>℃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8 </a:t>
            </a:r>
            <a:r>
              <a:rPr lang="zh-CN" altLang="en-US" sz="1200" b="1" dirty="0">
                <a:latin typeface="微软雅黑" panose="020B0503020204020204" pitchFamily="34" charset="-122"/>
              </a:rPr>
              <a:t>给水温度 </a:t>
            </a:r>
            <a:r>
              <a:rPr lang="en-US" altLang="zh-CN" sz="1200" b="1" dirty="0">
                <a:latin typeface="微软雅黑" panose="020B0503020204020204" pitchFamily="34" charset="-122"/>
              </a:rPr>
              <a:t>104</a:t>
            </a:r>
            <a:r>
              <a:rPr lang="zh-CN" altLang="en-US" sz="1200" b="1" dirty="0">
                <a:latin typeface="微软雅黑" panose="020B0503020204020204" pitchFamily="34" charset="-122"/>
              </a:rPr>
              <a:t>℃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9 </a:t>
            </a:r>
            <a:r>
              <a:rPr lang="zh-CN" altLang="en-US" sz="1200" b="1" dirty="0">
                <a:latin typeface="微软雅黑" panose="020B0503020204020204" pitchFamily="34" charset="-122"/>
              </a:rPr>
              <a:t>传热介质 水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10 </a:t>
            </a:r>
            <a:r>
              <a:rPr lang="zh-CN" altLang="en-US" sz="1200" b="1" dirty="0">
                <a:latin typeface="微软雅黑" panose="020B0503020204020204" pitchFamily="34" charset="-122"/>
              </a:rPr>
              <a:t>锅炉型式 循环流化床 卧式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11 </a:t>
            </a:r>
            <a:r>
              <a:rPr lang="zh-CN" altLang="en-US" sz="1200" b="1" dirty="0">
                <a:latin typeface="微软雅黑" panose="020B0503020204020204" pitchFamily="34" charset="-122"/>
              </a:rPr>
              <a:t>炉膛结构 膜式壁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12 NOx </a:t>
            </a:r>
            <a:r>
              <a:rPr lang="zh-CN" altLang="en-US" sz="1200" b="1" dirty="0">
                <a:latin typeface="微软雅黑" panose="020B0503020204020204" pitchFamily="34" charset="-122"/>
              </a:rPr>
              <a:t>治理 低温分级燃烧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13 </a:t>
            </a:r>
            <a:r>
              <a:rPr lang="zh-CN" altLang="en-US" sz="1200" b="1" dirty="0">
                <a:latin typeface="微软雅黑" panose="020B0503020204020204" pitchFamily="34" charset="-122"/>
              </a:rPr>
              <a:t>除尘方式 布袋除尘</a:t>
            </a:r>
          </a:p>
          <a:p>
            <a:r>
              <a:rPr lang="en-US" altLang="zh-CN" sz="1200" b="1" dirty="0">
                <a:latin typeface="微软雅黑" panose="020B0503020204020204" pitchFamily="34" charset="-122"/>
              </a:rPr>
              <a:t>14 </a:t>
            </a:r>
            <a:r>
              <a:rPr lang="zh-CN" altLang="en-US" sz="1200" b="1" dirty="0">
                <a:latin typeface="微软雅黑" panose="020B0503020204020204" pitchFamily="34" charset="-122"/>
              </a:rPr>
              <a:t>环保标准 </a:t>
            </a:r>
            <a:r>
              <a:rPr lang="en-US" altLang="zh-CN" sz="1200" b="1" dirty="0" smtClean="0">
                <a:latin typeface="微软雅黑" panose="020B0503020204020204" pitchFamily="34" charset="-122"/>
              </a:rPr>
              <a:t>GB13271-2014</a:t>
            </a:r>
            <a:endParaRPr lang="zh-CN" altLang="zh-CN" sz="1200" b="1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9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9203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89524" y="404591"/>
            <a:ext cx="6163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工业废弃物资源化处理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-(1)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燃烟梗锅炉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72270"/>
              </p:ext>
            </p:extLst>
          </p:nvPr>
        </p:nvGraphicFramePr>
        <p:xfrm>
          <a:off x="751418" y="1564720"/>
          <a:ext cx="4701186" cy="216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788"/>
                <a:gridCol w="3598398"/>
              </a:tblGrid>
              <a:tr h="431563">
                <a:tc>
                  <a:txBody>
                    <a:bodyPr/>
                    <a:lstStyle/>
                    <a:p>
                      <a:r>
                        <a:rPr kumimoji="1" lang="zh-CN" altLang="en-US" sz="18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  </a:t>
                      </a:r>
                      <a:endParaRPr kumimoji="1" lang="zh-CN" altLang="en-US" sz="1800" kern="1200" dirty="0">
                        <a:solidFill>
                          <a:schemeClr val="tx1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                      创新点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/>
                </a:tc>
              </a:tr>
              <a:tr h="8752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三级炉膛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，两级物料循环设计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采用了“三级炉膛、两级回灰、中温分离”等技术和成套设备，有效解决了烟梗燃烧易结焦、易粘接、易积灰等技术难题。</a:t>
                      </a:r>
                    </a:p>
                  </a:txBody>
                  <a:tcPr anchor="ctr"/>
                </a:tc>
              </a:tr>
              <a:tr h="686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灰分处理技术</a:t>
                      </a:r>
                      <a:endParaRPr lang="zh-CN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针对复烤烟梗燃烧后灰分的强碱性特征，研发了烟梗燃烧灰分的有机肥配方和产品，产品已经取得了农业管理部门颁发的农肥登记证。</a:t>
                      </a: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17" name="下箭头标注 16"/>
          <p:cNvSpPr/>
          <p:nvPr/>
        </p:nvSpPr>
        <p:spPr bwMode="auto">
          <a:xfrm>
            <a:off x="857315" y="973093"/>
            <a:ext cx="4489392" cy="578629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366092"/>
              </a:buClr>
              <a:buSzPct val="60000"/>
              <a:tabLst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唯一成功实现烟草废弃物减量化、资源化技术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852184441"/>
              </p:ext>
            </p:extLst>
          </p:nvPr>
        </p:nvGraphicFramePr>
        <p:xfrm>
          <a:off x="1283559" y="4042769"/>
          <a:ext cx="6336441" cy="256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22" y="1744542"/>
            <a:ext cx="1656115" cy="965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5940095" y="2713466"/>
            <a:ext cx="2448170" cy="90180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中国烟草总公司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2014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年重点科技项目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《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循环流化床烟梗处理技术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》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项目鉴定验收会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74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 bwMode="auto">
          <a:xfrm>
            <a:off x="1043755" y="4211773"/>
            <a:ext cx="7416515" cy="14033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/>
          <a:srcRect l="-1" r="-1" b="9378"/>
          <a:stretch/>
        </p:blipFill>
        <p:spPr bwMode="auto">
          <a:xfrm>
            <a:off x="3197186" y="4720667"/>
            <a:ext cx="1237388" cy="14581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图片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98" y="4720667"/>
            <a:ext cx="1218082" cy="1458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515121" y="386920"/>
            <a:ext cx="5712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工业废弃物资源化处理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-(1)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燃烟梗锅炉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7382" y="1799765"/>
            <a:ext cx="6119451" cy="1980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湖南烟叶复烤有限公司郴州复烤厂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15t/h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锅炉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*2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湖南烟叶复烤有限公司永州复烤厂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22t/h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烟梗锅炉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四川烟叶复烤有限责任公司德昌复烤厂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15t/h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烟梗锅炉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四川烟叶复烤有限责任公司会理复烤厂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20t/h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烟梗锅炉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河南天昌国际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烟草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有限公司宝丰复烤厂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13t/h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烟梗锅炉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云南烟叶复烤有限责任公司泸西复烤厂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10t/h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烟梗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锅炉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3197186" y="1166135"/>
            <a:ext cx="2710242" cy="3608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示范项目（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BOT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）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16" name="矩形 15"/>
          <p:cNvSpPr/>
          <p:nvPr/>
        </p:nvSpPr>
        <p:spPr>
          <a:xfrm flipH="1">
            <a:off x="2255599" y="3635033"/>
            <a:ext cx="2267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   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  </a:t>
            </a:r>
            <a:endParaRPr lang="zh-CN" altLang="en-US" dirty="0"/>
          </a:p>
        </p:txBody>
      </p:sp>
      <p:pic>
        <p:nvPicPr>
          <p:cNvPr id="19" name="图片 18" descr="100_683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80" y="4720350"/>
            <a:ext cx="1224085" cy="1413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图片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b="4688"/>
          <a:stretch>
            <a:fillRect/>
          </a:stretch>
        </p:blipFill>
        <p:spPr bwMode="auto">
          <a:xfrm>
            <a:off x="7138098" y="4720350"/>
            <a:ext cx="1141113" cy="1413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394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9203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89524" y="404591"/>
            <a:ext cx="6163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工业废弃物资源化处理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-(2)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燃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中药渣锅炉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903225303"/>
              </p:ext>
            </p:extLst>
          </p:nvPr>
        </p:nvGraphicFramePr>
        <p:xfrm>
          <a:off x="611725" y="1215950"/>
          <a:ext cx="6336441" cy="286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882912" y="6105498"/>
            <a:ext cx="2630184" cy="50079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       药渣脱水烘干系统      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pic>
        <p:nvPicPr>
          <p:cNvPr id="20" name="Picture 3" descr="C:\Users\kjb\AppData\Local\Microsoft\Windows\Temporary Internet Files\Content.IE5\ZQ2HMH90\药渣锅炉宣传彩图-烘干部分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04" y="4244679"/>
            <a:ext cx="4404088" cy="176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右箭头标注 21"/>
          <p:cNvSpPr/>
          <p:nvPr/>
        </p:nvSpPr>
        <p:spPr bwMode="auto">
          <a:xfrm>
            <a:off x="1629155" y="4403335"/>
            <a:ext cx="2160149" cy="1671125"/>
          </a:xfrm>
          <a:prstGeom prst="rightArrowCallout">
            <a:avLst>
              <a:gd name="adj1" fmla="val 38067"/>
              <a:gd name="adj2" fmla="val 25000"/>
              <a:gd name="adj3" fmla="val 29068"/>
              <a:gd name="adj4" fmla="val 64977"/>
            </a:avLst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锅炉排烟温度提高到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230-240℃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，药渣的含水率降到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40%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以下。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41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 bwMode="auto">
          <a:xfrm>
            <a:off x="611188" y="4212135"/>
            <a:ext cx="4320837" cy="1403357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9203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389524" y="404591"/>
            <a:ext cx="6163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、</a:t>
            </a:r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工业废弃物资源化处理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技术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-(2)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</a:rPr>
              <a:t>燃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中药渣锅炉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5830229" y="2280522"/>
            <a:ext cx="2752721" cy="45899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indent="480060">
              <a:lnSpc>
                <a:spcPts val="1600"/>
              </a:lnSpc>
              <a:spcAft>
                <a:spcPts val="0"/>
              </a:spcAft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    锅炉技术参数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872" y="1737149"/>
            <a:ext cx="5065520" cy="1934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华润三九（枣庄）药业有限公司   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20t/h    2009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安徽金蟾生化有限公司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20t/h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2           2011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华润三九（枣庄）药业有限公司（二期）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20t/h    2013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毫州宏路药业有限公司    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20t/h   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在建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贵州太和药业有限公司    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15t/h  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广东一方制药有限公司     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20t/h  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/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357723" y="1151246"/>
            <a:ext cx="3214277" cy="40562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示范项目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14" name="文本占位符 2"/>
          <p:cNvSpPr txBox="1">
            <a:spLocks/>
          </p:cNvSpPr>
          <p:nvPr/>
        </p:nvSpPr>
        <p:spPr>
          <a:xfrm>
            <a:off x="5556152" y="2865746"/>
            <a:ext cx="3300877" cy="33975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锅炉型式：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卧式循环流化床锅炉</a:t>
            </a: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锅炉出力：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35t/h</a:t>
            </a:r>
            <a:endParaRPr lang="zh-CN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热效率：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82~88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燃料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）药渣＋煤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）药渣＋生物质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Font typeface="Arial" charset="0"/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）纯烧药渣（木质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类或草本类烘干）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燃料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比例： 根据中药渣的种类确定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炉膛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800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850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炉膛结构：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膜式壁</a:t>
            </a: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排烟温度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145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排放指标：可达到燃气锅炉的排放标准</a:t>
            </a:r>
          </a:p>
          <a:p>
            <a:endParaRPr lang="zh-CN" altLang="zh-CN" sz="2000" kern="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kern="0" dirty="0" smtClean="0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611188" y="1773238"/>
            <a:ext cx="6913562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宋体" charset="0"/>
                <a:sym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sym typeface="Calibri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marL="0" indent="0">
              <a:buNone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0" y="4725090"/>
            <a:ext cx="1119259" cy="15381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51" y="4725090"/>
            <a:ext cx="1116752" cy="1538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1772885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40861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2424304" y="2276920"/>
            <a:ext cx="38988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THANKS!</a:t>
            </a:r>
            <a:endParaRPr lang="en-US" altLang="zh-CN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740" y="4284877"/>
            <a:ext cx="7488520" cy="1917307"/>
          </a:xfrm>
          <a:prstGeom prst="rect">
            <a:avLst/>
          </a:prstGeom>
          <a:solidFill>
            <a:srgbClr val="A6D1A6"/>
          </a:solidFill>
        </p:spPr>
        <p:txBody>
          <a:bodyPr wrap="square" anchor="ctr">
            <a:noAutofit/>
          </a:bodyPr>
          <a:lstStyle/>
          <a:p>
            <a:pPr eaLnBrk="1" hangingPunct="1"/>
            <a:r>
              <a:rPr lang="zh-CN" altLang="en-US" sz="2000" b="1" dirty="0"/>
              <a:t>联系人：</a:t>
            </a:r>
            <a:r>
              <a:rPr lang="zh-CN" altLang="en-US" sz="2000" b="1" dirty="0" smtClean="0"/>
              <a:t>康建斌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于生亮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电   话：</a:t>
            </a:r>
            <a:r>
              <a:rPr lang="en-US" altLang="zh-CN" sz="2000" b="1" dirty="0" smtClean="0"/>
              <a:t>13701078593</a:t>
            </a:r>
            <a:r>
              <a:rPr lang="zh-CN" altLang="en-US" sz="2000" b="1" dirty="0" smtClean="0"/>
              <a:t>，</a:t>
            </a:r>
            <a:r>
              <a:rPr lang="en-US" altLang="zh-CN" sz="2000" b="1" dirty="0" smtClean="0"/>
              <a:t>13126655989</a:t>
            </a:r>
            <a:endParaRPr lang="en-US" altLang="zh-CN" sz="2000" b="1" dirty="0"/>
          </a:p>
          <a:p>
            <a:pPr eaLnBrk="1" hangingPunct="1"/>
            <a:r>
              <a:rPr lang="en-US" altLang="zh-CN" sz="2000" b="1" dirty="0" smtClean="0"/>
              <a:t>              010-62755637/4554/2802/2632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邮   箱：</a:t>
            </a:r>
            <a:r>
              <a:rPr lang="en-US" altLang="zh-CN" sz="2000" b="1" dirty="0">
                <a:hlinkClick r:id="rId3"/>
              </a:rPr>
              <a:t>13701078593@139.com</a:t>
            </a:r>
            <a:endParaRPr lang="en-US" altLang="zh-CN" sz="2000" b="1" dirty="0"/>
          </a:p>
          <a:p>
            <a:pPr eaLnBrk="1" hangingPunct="1"/>
            <a:r>
              <a:rPr lang="zh-CN" altLang="en-US" sz="2000" b="1" dirty="0"/>
              <a:t>地   址</a:t>
            </a:r>
            <a:r>
              <a:rPr lang="zh-CN" altLang="en-US" sz="2000" b="1" dirty="0" smtClean="0"/>
              <a:t>：北京市</a:t>
            </a:r>
            <a:r>
              <a:rPr lang="zh-CN" altLang="en-US" sz="2000" b="1" dirty="0"/>
              <a:t>海淀区双清路甲</a:t>
            </a:r>
            <a:r>
              <a:rPr lang="en-US" altLang="zh-CN" sz="2000" b="1" dirty="0"/>
              <a:t>79</a:t>
            </a:r>
            <a:r>
              <a:rPr lang="zh-CN" altLang="en-US" sz="2000" b="1" dirty="0"/>
              <a:t>号（启迪之星三层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  <a:p>
            <a:pPr eaLnBrk="1" hangingPunct="1"/>
            <a:r>
              <a:rPr lang="zh-CN" altLang="en-US" sz="2000" b="1" dirty="0" smtClean="0"/>
              <a:t>公司网址：</a:t>
            </a:r>
            <a:r>
              <a:rPr lang="en-US" altLang="zh-CN" sz="2000" b="1" dirty="0"/>
              <a:t>http://www.nowva.com.cn/</a:t>
            </a:r>
            <a:endParaRPr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131900" y="3519618"/>
            <a:ext cx="367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谢谢聆听，欢迎交流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595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直接连接符 7"/>
          <p:cNvSpPr>
            <a:spLocks noChangeShapeType="1"/>
          </p:cNvSpPr>
          <p:nvPr/>
        </p:nvSpPr>
        <p:spPr bwMode="auto">
          <a:xfrm>
            <a:off x="-3045" y="5659568"/>
            <a:ext cx="9144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362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339845" y="908825"/>
            <a:ext cx="5904410" cy="668338"/>
          </a:xfrm>
        </p:spPr>
        <p:txBody>
          <a:bodyPr/>
          <a:lstStyle/>
          <a:p>
            <a:pPr marL="0" indent="0" algn="r" eaLnBrk="1" hangingPunct="1"/>
            <a:r>
              <a:rPr kumimoji="0" lang="zh-CN" altLang="en-US" sz="3200" dirty="0" smtClean="0">
                <a:latin typeface="Calibri" charset="0"/>
                <a:ea typeface="宋体" charset="0"/>
              </a:rPr>
              <a:t>目录</a:t>
            </a:r>
            <a:endParaRPr kumimoji="0" lang="zh-CN" altLang="en-US" sz="3200" dirty="0">
              <a:latin typeface="Calibri" charset="0"/>
              <a:ea typeface="宋体" charset="0"/>
            </a:endParaRPr>
          </a:p>
        </p:txBody>
      </p:sp>
      <p:sp>
        <p:nvSpPr>
          <p:cNvPr id="15363" name="直接连接符 4"/>
          <p:cNvSpPr>
            <a:spLocks noChangeShapeType="1"/>
          </p:cNvSpPr>
          <p:nvPr/>
        </p:nvSpPr>
        <p:spPr bwMode="auto">
          <a:xfrm>
            <a:off x="0" y="1556870"/>
            <a:ext cx="9144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89160" y="2237058"/>
            <a:ext cx="126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第一部分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53040" y="2282735"/>
            <a:ext cx="38162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22300">
              <a:lnSpc>
                <a:spcPct val="90000"/>
              </a:lnSpc>
            </a:pPr>
            <a:r>
              <a:rPr kumimoji="1" lang="zh-CN" altLang="en-US" b="1" dirty="0" smtClean="0">
                <a:latin typeface="楷体" pitchFamily="49" charset="-122"/>
                <a:ea typeface="楷体" pitchFamily="49" charset="-122"/>
              </a:rPr>
              <a:t>技术发展历程及技术</a:t>
            </a:r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创新点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67841" y="2843653"/>
            <a:ext cx="11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第二部分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267841" y="3501005"/>
            <a:ext cx="11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>
                <a:latin typeface="楷体" pitchFamily="49" charset="-122"/>
                <a:ea typeface="楷体" pitchFamily="49" charset="-122"/>
              </a:rPr>
              <a:t>第三</a:t>
            </a:r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部分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86004" y="2931122"/>
            <a:ext cx="38162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科技成果转化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86004" y="3501006"/>
            <a:ext cx="36501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kumimoji="1" lang="zh-CN" altLang="en-US" b="1" dirty="0">
                <a:latin typeface="楷体" pitchFamily="49" charset="-122"/>
                <a:ea typeface="楷体" pitchFamily="49" charset="-122"/>
              </a:rPr>
              <a:t>典型案例介绍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3730" y="941916"/>
            <a:ext cx="354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卧式循环流化床技术</a:t>
            </a:r>
            <a:endParaRPr kumimoji="1" lang="zh-CN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1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26078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17010" y="791561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467715" y="330034"/>
            <a:ext cx="3656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 卧式循环流化床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技术发展历程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23" name="上箭头标注 22"/>
          <p:cNvSpPr/>
          <p:nvPr/>
        </p:nvSpPr>
        <p:spPr bwMode="auto">
          <a:xfrm>
            <a:off x="3579398" y="5184405"/>
            <a:ext cx="1468392" cy="982745"/>
          </a:xfrm>
          <a:prstGeom prst="upArrowCallout">
            <a:avLst>
              <a:gd name="adj1" fmla="val 14483"/>
              <a:gd name="adj2" fmla="val 25000"/>
              <a:gd name="adj3" fmla="val 25000"/>
              <a:gd name="adj4" fmla="val 64977"/>
            </a:avLst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研发骨干人员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272972214"/>
              </p:ext>
            </p:extLst>
          </p:nvPr>
        </p:nvGraphicFramePr>
        <p:xfrm>
          <a:off x="335941" y="2708951"/>
          <a:ext cx="8506137" cy="201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7304255" y="2778204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2009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65536" y="2778204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2008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73775" y="2778204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2007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62746" y="2790552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2006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47496" y="2790552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2005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5735" y="2778204"/>
            <a:ext cx="9218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 smtClean="0">
                <a:latin typeface="楷体" pitchFamily="49" charset="-122"/>
                <a:ea typeface="楷体" pitchFamily="49" charset="-122"/>
              </a:rPr>
              <a:t> 2004</a:t>
            </a:r>
            <a:r>
              <a:rPr kumimoji="1" lang="zh-CN" altLang="en-US" sz="16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kumimoji="1" lang="zh-CN" altLang="en-US" sz="1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6" name="上箭头标注 35"/>
          <p:cNvSpPr/>
          <p:nvPr/>
        </p:nvSpPr>
        <p:spPr bwMode="auto">
          <a:xfrm>
            <a:off x="5163742" y="5167798"/>
            <a:ext cx="1468392" cy="982745"/>
          </a:xfrm>
          <a:prstGeom prst="upArrowCallout">
            <a:avLst>
              <a:gd name="adj1" fmla="val 14315"/>
              <a:gd name="adj2" fmla="val 25000"/>
              <a:gd name="adj3" fmla="val 25000"/>
              <a:gd name="adj4" fmla="val 64977"/>
            </a:avLst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社会资本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5" name="等于号 4"/>
          <p:cNvSpPr/>
          <p:nvPr/>
        </p:nvSpPr>
        <p:spPr bwMode="auto">
          <a:xfrm>
            <a:off x="1615342" y="1463933"/>
            <a:ext cx="484066" cy="52833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" name="等于号 37"/>
          <p:cNvSpPr/>
          <p:nvPr/>
        </p:nvSpPr>
        <p:spPr bwMode="auto">
          <a:xfrm>
            <a:off x="2819532" y="4528304"/>
            <a:ext cx="484066" cy="528333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上箭头标注 8"/>
          <p:cNvSpPr/>
          <p:nvPr/>
        </p:nvSpPr>
        <p:spPr bwMode="auto">
          <a:xfrm>
            <a:off x="3111042" y="4051613"/>
            <a:ext cx="3873495" cy="1148596"/>
          </a:xfrm>
          <a:prstGeom prst="upArrowCallout">
            <a:avLst>
              <a:gd name="adj1" fmla="val 2201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buFont typeface="Arial" charset="0"/>
              <a:buNone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实现科研成果转化</a:t>
            </a:r>
            <a:endParaRPr lang="en-US" altLang="zh-CN" sz="16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buFont typeface="Arial" charset="0"/>
              <a:buNone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成立北京热华能源科技有限公司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515351" y="4411838"/>
            <a:ext cx="2324417" cy="1775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extLst/>
        </p:spPr>
        <p:txBody>
          <a:bodyPr wrap="square" anchor="ctr">
            <a:noAutofit/>
          </a:bodyPr>
          <a:lstStyle/>
          <a:p>
            <a:pPr>
              <a:buClr>
                <a:srgbClr val="0070C0"/>
              </a:buClr>
              <a:buSzPct val="60000"/>
              <a:buFont typeface="Arial" charset="0"/>
              <a:buNone/>
            </a:pPr>
            <a:r>
              <a:rPr lang="zh-CN" altLang="en-US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热华公司取得了清华大学相关专利许可权，通过自主研发</a:t>
            </a:r>
            <a:r>
              <a:rPr lang="zh-CN" altLang="zh-CN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卧式</a:t>
            </a:r>
            <a:r>
              <a:rPr lang="zh-CN" altLang="zh-CN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循环流化床技术</a:t>
            </a:r>
            <a:r>
              <a:rPr lang="zh-CN" altLang="en-US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，获得已授权专利</a:t>
            </a:r>
            <a:r>
              <a:rPr lang="en-US" altLang="zh-CN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26</a:t>
            </a:r>
            <a:r>
              <a:rPr lang="zh-CN" altLang="en-US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</a:t>
            </a:r>
            <a:r>
              <a:rPr lang="zh-CN" altLang="en-US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，其中发明专利</a:t>
            </a:r>
            <a:r>
              <a:rPr lang="en-US" altLang="zh-CN" sz="16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lang="zh-CN" altLang="en-US" sz="16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项。</a:t>
            </a:r>
            <a:endParaRPr lang="en-US" altLang="zh-CN" sz="16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下箭头标注 39"/>
          <p:cNvSpPr/>
          <p:nvPr/>
        </p:nvSpPr>
        <p:spPr bwMode="auto">
          <a:xfrm>
            <a:off x="675521" y="1402345"/>
            <a:ext cx="1082525" cy="1261884"/>
          </a:xfrm>
          <a:prstGeom prst="downArrowCallout">
            <a:avLst>
              <a:gd name="adj1" fmla="val 25000"/>
              <a:gd name="adj2" fmla="val 25000"/>
              <a:gd name="adj3" fmla="val 26438"/>
              <a:gd name="adj4" fmla="val 649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buFont typeface="Arial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清华大学</a:t>
            </a: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资源环境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研究组</a:t>
            </a:r>
          </a:p>
        </p:txBody>
      </p:sp>
      <p:sp>
        <p:nvSpPr>
          <p:cNvPr id="37" name="文本框 15"/>
          <p:cNvSpPr txBox="1"/>
          <p:nvPr/>
        </p:nvSpPr>
        <p:spPr>
          <a:xfrm>
            <a:off x="1956703" y="1113228"/>
            <a:ext cx="649656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成立于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1995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年，以博士生导师、荣获全国第四届“发明奖”的张衍国教授为负责人和学术带头人，聚集一批优秀的研发技术骨干及专业技术工程师，其中博士及硕士研究生近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余人。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0070C0"/>
              </a:buClr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长期致力于劣质燃料的燃烧、余热利用、固体燃料的热转化技术的开发和应用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承担多项国家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973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计划项目、科技支撑项目、国家自然科学基金项目。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十角星 19"/>
          <p:cNvSpPr/>
          <p:nvPr/>
        </p:nvSpPr>
        <p:spPr bwMode="auto">
          <a:xfrm>
            <a:off x="6829335" y="4348891"/>
            <a:ext cx="1961009" cy="1786173"/>
          </a:xfrm>
          <a:prstGeom prst="star10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 实现循环  流化床锅炉小型化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2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09778" y="4180996"/>
            <a:ext cx="1701535" cy="342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－料斗；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－主燃室；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－副燃室；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zh-CN" altLang="en-US" sz="105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燃尽</a:t>
            </a:r>
            <a:endParaRPr lang="zh-CN" altLang="en-US" sz="105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rgbClr val="0000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1050" b="1" dirty="0">
                <a:solidFill>
                  <a:srgbClr val="000000"/>
                </a:solidFill>
                <a:latin typeface="宋体" panose="02010600030101010101" pitchFamily="2" charset="-122"/>
              </a:rPr>
              <a:t>－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分离器出口；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－风帽；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7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－风室；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－分离器回料口；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9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－一次物料循环入口；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－燃尽室至副燃</a:t>
            </a:r>
            <a:r>
              <a:rPr lang="zh-CN" altLang="en-US" sz="105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室</a:t>
            </a:r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105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105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入口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11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－分离器料腿；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1050" dirty="0">
                <a:solidFill>
                  <a:srgbClr val="000000"/>
                </a:solidFill>
                <a:latin typeface="宋体" panose="02010600030101010101" pitchFamily="2" charset="-122"/>
              </a:rPr>
              <a:t>12</a:t>
            </a:r>
            <a:r>
              <a:rPr lang="zh-CN" altLang="en-US" sz="1050" dirty="0">
                <a:solidFill>
                  <a:srgbClr val="000000"/>
                </a:solidFill>
                <a:latin typeface="宋体" panose="02010600030101010101" pitchFamily="2" charset="-122"/>
              </a:rPr>
              <a:t>－分离器。</a:t>
            </a:r>
            <a:endParaRPr lang="zh-CN" altLang="zh-CN" sz="1050" dirty="0">
              <a:latin typeface="微软雅黑" panose="020B0503020204020204" pitchFamily="34" charset="-122"/>
            </a:endParaRPr>
          </a:p>
        </p:txBody>
      </p:sp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539720" y="40479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技术创新点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867" y="916441"/>
            <a:ext cx="8244255" cy="432030"/>
          </a:xfrm>
          <a:prstGeom prst="rect">
            <a:avLst/>
          </a:prstGeom>
          <a:solidFill>
            <a:srgbClr val="A6D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原创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性创新：</a:t>
            </a:r>
            <a:r>
              <a:rPr lang="zh-CN" altLang="zh-CN" sz="1600" dirty="0"/>
              <a:t> 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具有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两级及两级以上的折返式气固两相流，形成了新的流体动力特性以及新的传热、传质和燃烧过程及规律，提出了新的燃烧模式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  <a:sym typeface="Calibri" charset="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379194" y="3297835"/>
            <a:ext cx="2153082" cy="340444"/>
          </a:xfrm>
          <a:prstGeom prst="rect">
            <a:avLst/>
          </a:prstGeom>
          <a:solidFill>
            <a:schemeClr val="bg2"/>
          </a:solidFill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立式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循环流化床锅炉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14665" r="19377" b="15994"/>
          <a:stretch>
            <a:fillRect/>
          </a:stretch>
        </p:blipFill>
        <p:spPr bwMode="auto">
          <a:xfrm>
            <a:off x="539720" y="4203525"/>
            <a:ext cx="2628483" cy="203366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右箭头标注 19"/>
          <p:cNvSpPr/>
          <p:nvPr/>
        </p:nvSpPr>
        <p:spPr bwMode="auto">
          <a:xfrm>
            <a:off x="4368989" y="2223996"/>
            <a:ext cx="510156" cy="1073839"/>
          </a:xfrm>
          <a:prstGeom prst="rightArrowCallout">
            <a:avLst/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Kaiti SC Regular"/>
                <a:ea typeface="楷体" pitchFamily="49" charset="-122"/>
                <a:cs typeface="Kaiti SC Regular"/>
              </a:rPr>
              <a:t>局部放大</a:t>
            </a:r>
            <a:endParaRPr lang="zh-CN" altLang="en-US" sz="1400" dirty="0">
              <a:solidFill>
                <a:schemeClr val="bg1"/>
              </a:solidFill>
              <a:latin typeface="Kaiti SC Regular"/>
              <a:ea typeface="楷体" pitchFamily="49" charset="-122"/>
              <a:cs typeface="Kaiti SC Regular"/>
            </a:endParaRPr>
          </a:p>
        </p:txBody>
      </p:sp>
      <p:pic>
        <p:nvPicPr>
          <p:cNvPr id="22" name="内容占位符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2" t="5363" r="26495" b="12643"/>
          <a:stretch>
            <a:fillRect/>
          </a:stretch>
        </p:blipFill>
        <p:spPr>
          <a:xfrm>
            <a:off x="4020600" y="1465522"/>
            <a:ext cx="4511676" cy="183231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4" name="Picture 2" descr="D:\1-市场与销售\生物质锅炉烟风系统图-万美娜-直接拖进PPT即可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0" y="1485131"/>
            <a:ext cx="5839474" cy="228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下箭头标注 22"/>
          <p:cNvSpPr/>
          <p:nvPr/>
        </p:nvSpPr>
        <p:spPr bwMode="auto">
          <a:xfrm>
            <a:off x="989901" y="3765217"/>
            <a:ext cx="1728120" cy="415779"/>
          </a:xfrm>
          <a:prstGeom prst="downArrowCallout">
            <a:avLst>
              <a:gd name="adj1" fmla="val 25000"/>
              <a:gd name="adj2" fmla="val 25000"/>
              <a:gd name="adj3" fmla="val 26438"/>
              <a:gd name="adj4" fmla="val 6497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局部放大图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31625"/>
              </p:ext>
            </p:extLst>
          </p:nvPr>
        </p:nvGraphicFramePr>
        <p:xfrm>
          <a:off x="4499995" y="3929075"/>
          <a:ext cx="4186805" cy="258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921"/>
                <a:gridCol w="3209884"/>
              </a:tblGrid>
              <a:tr h="421002">
                <a:tc>
                  <a:txBody>
                    <a:bodyPr/>
                    <a:lstStyle/>
                    <a:p>
                      <a:r>
                        <a:rPr kumimoji="1" lang="zh-CN" altLang="en-US" sz="18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  </a:t>
                      </a:r>
                      <a:endParaRPr kumimoji="1" lang="zh-CN" altLang="en-US" sz="1800" kern="1200" dirty="0">
                        <a:solidFill>
                          <a:schemeClr val="tx1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                      创新点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/>
                </a:tc>
              </a:tr>
              <a:tr h="9118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三级炉膛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，两级物料循环设计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三级炉膛增加了锅炉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有效燃烧高度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，卧式循环流化床锅炉有效炉膛为普通立式锅炉的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1.6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倍。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两级物料循环结构，使燃料燃烧更为充分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zh-CN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7157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中温分离技术</a:t>
                      </a:r>
                      <a:endParaRPr lang="zh-CN" altLang="zh-CN" sz="14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分离温度低于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500℃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，避免分离器结焦，延长使用寿命。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3" marR="68583" marT="0" marB="0" anchor="ctr"/>
                </a:tc>
              </a:tr>
              <a:tr h="5063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卧式布置</a:t>
                      </a:r>
                      <a:endParaRPr lang="zh-CN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CN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单层锅炉房设计，降低工程造价。</a:t>
                      </a:r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 bwMode="auto">
          <a:xfrm>
            <a:off x="4619979" y="6309200"/>
            <a:ext cx="41042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03313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539720" y="404790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技术创新点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740643" y="643729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745" y="1056498"/>
            <a:ext cx="7344510" cy="512005"/>
          </a:xfrm>
          <a:prstGeom prst="rect">
            <a:avLst/>
          </a:prstGeom>
          <a:solidFill>
            <a:srgbClr val="A6D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先进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技术的集成创新：综合性能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  <a:sym typeface="Calibri" charset="0"/>
              </a:rPr>
              <a:t>优化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  <a:sym typeface="Calibri" charset="0"/>
            </a:endParaRPr>
          </a:p>
        </p:txBody>
      </p:sp>
      <p:pic>
        <p:nvPicPr>
          <p:cNvPr id="14" name="Picture 2" descr="D:\1-市场与销售\生物质锅炉烟风系统图-万美娜-直接拖进PPT即可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4" y="1977609"/>
            <a:ext cx="2947571" cy="2290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67830"/>
              </p:ext>
            </p:extLst>
          </p:nvPr>
        </p:nvGraphicFramePr>
        <p:xfrm>
          <a:off x="3845982" y="1942024"/>
          <a:ext cx="4878283" cy="2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97"/>
                <a:gridCol w="3182786"/>
              </a:tblGrid>
              <a:tr h="134796">
                <a:tc>
                  <a:txBody>
                    <a:bodyPr/>
                    <a:lstStyle/>
                    <a:p>
                      <a:r>
                        <a:rPr kumimoji="1" lang="zh-CN" altLang="en-US" sz="18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  </a:t>
                      </a:r>
                      <a:endParaRPr kumimoji="1" lang="zh-CN" altLang="en-US" sz="1800" kern="1200" dirty="0">
                        <a:solidFill>
                          <a:schemeClr val="tx1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                     </a:t>
                      </a:r>
                      <a:r>
                        <a:rPr lang="zh-CN" altLang="en-US" sz="1400" b="1" kern="12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</a:t>
                      </a:r>
                      <a:r>
                        <a:rPr lang="zh-CN" altLang="en-US" sz="14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创新点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/>
                </a:tc>
              </a:tr>
              <a:tr h="5577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全膜式壁密封结构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保温性好，热量散热损失小。散热约为</a:t>
                      </a: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80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14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尾部积灰治理技术</a:t>
                      </a:r>
                      <a:endParaRPr lang="zh-CN" altLang="en-US" sz="1400" b="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省煤器管束布置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对流受热面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设计。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采取燃气脉冲吹灰器吹灰</a:t>
                      </a: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延长设备使用寿命，保证设备的连续运转。</a:t>
                      </a:r>
                      <a:endParaRPr lang="en-US" altLang="zh-CN" sz="14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</a:tr>
              <a:tr h="5375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 减少结焦现象</a:t>
                      </a:r>
                      <a:endParaRPr 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密相区水冷结构</a:t>
                      </a: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设计。</a:t>
                      </a:r>
                      <a:endParaRPr lang="zh-CN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63737"/>
              </p:ext>
            </p:extLst>
          </p:nvPr>
        </p:nvGraphicFramePr>
        <p:xfrm>
          <a:off x="3845982" y="4469968"/>
          <a:ext cx="4902308" cy="68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83"/>
                <a:gridCol w="3240225"/>
              </a:tblGrid>
              <a:tr h="687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1400" b="1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智能运营控制系统</a:t>
                      </a:r>
                    </a:p>
                  </a:txBody>
                  <a:tcPr marL="68583" marR="6858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 smtClean="0">
                          <a:latin typeface="微软雅黑" panose="020B0503020204020204" pitchFamily="34" charset="-122"/>
                        </a:rPr>
                        <a:t>引入互联网</a:t>
                      </a:r>
                      <a:r>
                        <a:rPr lang="en-US" altLang="zh-CN" sz="1400" dirty="0" smtClean="0">
                          <a:latin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dirty="0" smtClean="0">
                          <a:latin typeface="微软雅黑" panose="020B0503020204020204" pitchFamily="34" charset="-122"/>
                        </a:rPr>
                        <a:t>，降低项目运营成本，提高管理水平。</a:t>
                      </a:r>
                      <a:endParaRPr lang="zh-CN" altLang="en-US" sz="1400" dirty="0">
                        <a:latin typeface="微软雅黑" panose="020B0503020204020204" pitchFamily="34" charset="-122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 bwMode="auto">
          <a:xfrm>
            <a:off x="4619980" y="5733160"/>
            <a:ext cx="41042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7" y="4469968"/>
            <a:ext cx="3333598" cy="1967327"/>
          </a:xfrm>
          <a:prstGeom prst="rect">
            <a:avLst/>
          </a:prstGeom>
        </p:spPr>
      </p:pic>
      <p:sp>
        <p:nvSpPr>
          <p:cNvPr id="21" name="十角星 20"/>
          <p:cNvSpPr/>
          <p:nvPr/>
        </p:nvSpPr>
        <p:spPr bwMode="auto">
          <a:xfrm>
            <a:off x="2979907" y="5348466"/>
            <a:ext cx="1916302" cy="1242179"/>
          </a:xfrm>
          <a:prstGeom prst="star10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zh-CN" sz="1400" b="1" dirty="0" smtClean="0"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400" b="1" dirty="0" smtClean="0">
                <a:latin typeface="楷体" charset="0"/>
                <a:ea typeface="楷体" charset="0"/>
                <a:cs typeface="楷体" charset="0"/>
              </a:rPr>
              <a:t>生物质及工业废弃物高效清洁能源化处置服务</a:t>
            </a:r>
            <a:r>
              <a:rPr lang="zh-CN" altLang="zh-CN" sz="1400" b="1" dirty="0" smtClean="0">
                <a:latin typeface="楷体" charset="0"/>
                <a:ea typeface="楷体" charset="0"/>
                <a:cs typeface="楷体" charset="0"/>
              </a:rPr>
              <a:t>》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73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5" y="1771944"/>
            <a:ext cx="3619443" cy="1849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03313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488205" y="405152"/>
            <a:ext cx="147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技术创新点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740643" y="643729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749" y="915568"/>
            <a:ext cx="8299182" cy="512005"/>
          </a:xfrm>
          <a:prstGeom prst="rect">
            <a:avLst/>
          </a:prstGeom>
          <a:solidFill>
            <a:srgbClr val="A6D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环保性能优越：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排放达到《锅炉大气污染排放标准》（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GB13271-2014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）重点地区燃气锅炉的排放标准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70555" y="5075836"/>
            <a:ext cx="1913041" cy="1061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烟尘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10mg/m</a:t>
            </a:r>
            <a:r>
              <a:rPr lang="en-US" altLang="zh-CN" sz="1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sz="14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50mg/Nm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NOx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150mg/Nm</a:t>
            </a:r>
            <a:r>
              <a:rPr lang="en-US" altLang="zh-CN" sz="1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214903" y="4653742"/>
            <a:ext cx="1824344" cy="35760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主要排放指标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6" name="十角星 5"/>
          <p:cNvSpPr/>
          <p:nvPr/>
        </p:nvSpPr>
        <p:spPr bwMode="auto">
          <a:xfrm>
            <a:off x="312877" y="3449469"/>
            <a:ext cx="1710762" cy="1331000"/>
          </a:xfrm>
          <a:prstGeom prst="star10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zh-CN" sz="1400" b="1" dirty="0">
                <a:latin typeface="楷体" charset="0"/>
                <a:ea typeface="楷体" charset="0"/>
                <a:cs typeface="楷体" charset="0"/>
              </a:rPr>
              <a:t>《超低排放卧式循环流化床燃煤锅炉成套燃烧技术》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39904" y="1649869"/>
            <a:ext cx="4162027" cy="1923604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优异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的燃烧组织：流态化燃烧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燃烧中降污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低温</a:t>
            </a:r>
            <a:r>
              <a:rPr lang="zh-CN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分级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燃烧，初始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NOx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较低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燃烧中脱硫：炉内钙基流态化脱硫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燃烧中脱硝：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SNCR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，尿素为原料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燃烧后高效除尘：粗除尘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布袋除尘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燃烧后精脱硫：碱液精脱硫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44" y="3837225"/>
            <a:ext cx="3638612" cy="1168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上箭头标注 16"/>
          <p:cNvSpPr/>
          <p:nvPr/>
        </p:nvSpPr>
        <p:spPr bwMode="auto">
          <a:xfrm>
            <a:off x="4831857" y="4780469"/>
            <a:ext cx="3851427" cy="1922551"/>
          </a:xfrm>
          <a:prstGeom prst="upArrowCallout">
            <a:avLst>
              <a:gd name="adj1" fmla="val 30240"/>
              <a:gd name="adj2" fmla="val 25000"/>
              <a:gd name="adj3" fmla="val 12526"/>
              <a:gd name="adj4" fmla="val 85329"/>
            </a:avLst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在研项目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：科技部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国际科技合作专项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燃煤烟气的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NOx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排放的同时控制技术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、清华大学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Department of Mechanical &amp; Mechatronics Engineering, University of Waterloo, Canada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、北京热华能源科技有限公司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4597646" y="3717020"/>
            <a:ext cx="41042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>
            <a:off x="4601922" y="3714377"/>
            <a:ext cx="8627" cy="27229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21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539720" y="404790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技术创新的应用效果</a:t>
            </a:r>
            <a:endParaRPr lang="en-US" altLang="zh-CN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444130" y="637276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39575"/>
              </p:ext>
            </p:extLst>
          </p:nvPr>
        </p:nvGraphicFramePr>
        <p:xfrm>
          <a:off x="368709" y="1458345"/>
          <a:ext cx="8406582" cy="529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262"/>
                <a:gridCol w="3300053"/>
                <a:gridCol w="3870267"/>
              </a:tblGrid>
              <a:tr h="46502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lang="zh-CN" altLang="en-US" sz="16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 </a:t>
                      </a:r>
                      <a:endParaRPr lang="zh-CN" altLang="en-US" sz="16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lang="zh-CN" altLang="en-US" sz="16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解决问题</a:t>
                      </a:r>
                      <a:endParaRPr lang="zh-CN" altLang="en-US" sz="16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Arial" charset="0"/>
                        <a:buNone/>
                        <a:tabLst/>
                      </a:pPr>
                      <a:r>
                        <a:rPr lang="zh-CN" altLang="en-US" sz="1800" b="1" kern="1200" dirty="0" smtClean="0">
                          <a:solidFill>
                            <a:schemeClr val="bg1"/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   </a:t>
                      </a:r>
                      <a:r>
                        <a:rPr lang="zh-CN" altLang="en-US" sz="16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目标用户</a:t>
                      </a:r>
                      <a:endParaRPr lang="zh-CN" altLang="en-US" sz="16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/>
                </a:tc>
              </a:tr>
              <a:tr h="10178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三级炉膛</a:t>
                      </a: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，两级物料循环设计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有效保证燃料燃烧时间，燃尽率高，锅炉热效率高。</a:t>
                      </a:r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4-130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吨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时锅炉，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不但可以燃烧烟煤，还可以燃用褐煤、无烟煤以及高硫煤、贫煤、煤矸石、生物质等劣质燃料，或者混烧上述燃料，使用户有了更多的燃料选择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从而进一步降低锅炉的运行成本。</a:t>
                      </a:r>
                    </a:p>
                  </a:txBody>
                  <a:tcPr anchor="ctr"/>
                </a:tc>
              </a:tr>
              <a:tr h="92342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中温分离</a:t>
                      </a:r>
                      <a:endParaRPr lang="zh-CN" altLang="zh-CN" sz="1400" b="1" kern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避免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生物质燃料后燃现象发生，减少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分离器的结焦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，延长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分离器寿命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耐火材料少</a:t>
                      </a: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，热损失小。</a:t>
                      </a:r>
                      <a:endParaRPr lang="zh-CN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对使用生物质燃料，对锅炉热效率要求较高的用户。</a:t>
                      </a:r>
                    </a:p>
                    <a:p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67927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排放治理</a:t>
                      </a:r>
                      <a:endParaRPr lang="zh-CN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  <a:p>
                      <a:pPr algn="ctr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</a:pPr>
                      <a:endParaRPr 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b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个性化设计，提供多种排放物治理方案</a:t>
                      </a: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对环保排放指标要求高的用户。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685359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燃料形状</a:t>
                      </a:r>
                      <a:endParaRPr lang="en-US" altLang="zh-CN" sz="1400" b="1" kern="1200" dirty="0" smtClean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  <a:p>
                      <a:pPr algn="ctr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适应性</a:t>
                      </a:r>
                      <a:endParaRPr lang="zh-CN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marL="68583" marR="6858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可以燃烧颗粒或散料，黄秆及灰秆。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有不同种类燃料的用户。</a:t>
                      </a:r>
                      <a:endParaRPr lang="zh-CN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  <a:tr h="655098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锅炉启动速度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只在炉膛下部敷设少量耐火材料，锅炉热惯性小，点火启动迅速。</a:t>
                      </a:r>
                      <a:endParaRPr lang="zh-CN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热能需求变动幅度较大的用户。</a:t>
                      </a:r>
                    </a:p>
                  </a:txBody>
                  <a:tcPr anchor="ctr"/>
                </a:tc>
              </a:tr>
              <a:tr h="72544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66092"/>
                        </a:buClr>
                        <a:buSzPct val="60000"/>
                        <a:buFont typeface="Wingdings" charset="0"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对尾部积灰进行了有效处理</a:t>
                      </a:r>
                      <a:endParaRPr lang="zh-CN" altLang="zh-CN" sz="1400" b="1" kern="12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Kaiti SC Regular"/>
                        </a:rPr>
                        <a:t>灰中碱金属含量高，灰的粘度大。</a:t>
                      </a:r>
                      <a:endParaRPr lang="zh-CN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Kaiti SC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使用生物质燃料的用户。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899745" y="936492"/>
            <a:ext cx="7344510" cy="423768"/>
          </a:xfrm>
          <a:prstGeom prst="rect">
            <a:avLst/>
          </a:prstGeom>
          <a:solidFill>
            <a:srgbClr val="A6D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no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            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特别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适用于劣质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燃料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高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charset="0"/>
                <a:sym typeface="宋体" charset="0"/>
              </a:rPr>
              <a:t>挥发分燃料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charset="0"/>
              <a:sym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1001482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540224" y="477968"/>
            <a:ext cx="83520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科技成果转化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: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北京热华能源科技有限公司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649490" y="635066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9715" y="1880860"/>
            <a:ext cx="3184531" cy="1699150"/>
            <a:chOff x="777183" y="1968500"/>
            <a:chExt cx="7147617" cy="2994025"/>
          </a:xfrm>
        </p:grpSpPr>
        <p:grpSp>
          <p:nvGrpSpPr>
            <p:cNvPr id="10" name="组合 9"/>
            <p:cNvGrpSpPr/>
            <p:nvPr/>
          </p:nvGrpSpPr>
          <p:grpSpPr>
            <a:xfrm>
              <a:off x="5754688" y="1968500"/>
              <a:ext cx="2170112" cy="2994025"/>
              <a:chOff x="5754688" y="1968500"/>
              <a:chExt cx="2170112" cy="2994025"/>
            </a:xfrm>
          </p:grpSpPr>
          <p:sp>
            <p:nvSpPr>
              <p:cNvPr id="29" name="AutoShape 2"/>
              <p:cNvSpPr>
                <a:spLocks noChangeArrowheads="1"/>
              </p:cNvSpPr>
              <p:nvPr/>
            </p:nvSpPr>
            <p:spPr bwMode="invGray">
              <a:xfrm>
                <a:off x="5757863" y="1968500"/>
                <a:ext cx="2166937" cy="2994025"/>
              </a:xfrm>
              <a:prstGeom prst="roundRect">
                <a:avLst>
                  <a:gd name="adj" fmla="val 12574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0" name="AutoShape 3"/>
              <p:cNvSpPr>
                <a:spLocks noChangeArrowheads="1"/>
              </p:cNvSpPr>
              <p:nvPr/>
            </p:nvSpPr>
            <p:spPr bwMode="gray">
              <a:xfrm>
                <a:off x="5754688" y="4186238"/>
                <a:ext cx="2159000" cy="769937"/>
              </a:xfrm>
              <a:prstGeom prst="roundRect">
                <a:avLst>
                  <a:gd name="adj" fmla="val 32134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5773738" y="1978025"/>
                <a:ext cx="2130425" cy="771525"/>
              </a:xfrm>
              <a:prstGeom prst="roundRect">
                <a:avLst>
                  <a:gd name="adj" fmla="val 31319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333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3417888" y="2249488"/>
              <a:ext cx="2170112" cy="2713037"/>
              <a:chOff x="2234" y="1634"/>
              <a:chExt cx="1489" cy="1862"/>
            </a:xfrm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2236" y="1634"/>
                <a:ext cx="1487" cy="1862"/>
              </a:xfrm>
              <a:prstGeom prst="roundRect">
                <a:avLst>
                  <a:gd name="adj" fmla="val 12574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2234" y="3013"/>
                <a:ext cx="1488" cy="476"/>
              </a:xfrm>
              <a:prstGeom prst="roundRect">
                <a:avLst>
                  <a:gd name="adj" fmla="val 42588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gray">
              <a:xfrm>
                <a:off x="2241" y="1641"/>
                <a:ext cx="1476" cy="478"/>
              </a:xfrm>
              <a:prstGeom prst="roundRect">
                <a:avLst>
                  <a:gd name="adj" fmla="val 35907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111250" y="2654300"/>
              <a:ext cx="2170113" cy="2308225"/>
              <a:chOff x="797" y="1945"/>
              <a:chExt cx="1489" cy="1584"/>
            </a:xfrm>
          </p:grpSpPr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799" y="1945"/>
                <a:ext cx="1487" cy="1584"/>
              </a:xfrm>
              <a:prstGeom prst="roundRect">
                <a:avLst>
                  <a:gd name="adj" fmla="val 12574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gray">
              <a:xfrm>
                <a:off x="797" y="3118"/>
                <a:ext cx="1488" cy="404"/>
              </a:xfrm>
              <a:prstGeom prst="roundRect">
                <a:avLst>
                  <a:gd name="adj" fmla="val 49755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25" name="AutoShape 12"/>
              <p:cNvSpPr>
                <a:spLocks noChangeArrowheads="1"/>
              </p:cNvSpPr>
              <p:nvPr/>
            </p:nvSpPr>
            <p:spPr bwMode="gray">
              <a:xfrm>
                <a:off x="817" y="1950"/>
                <a:ext cx="1463" cy="404"/>
              </a:xfrm>
              <a:prstGeom prst="roundRect">
                <a:avLst>
                  <a:gd name="adj" fmla="val 38727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sp>
          <p:nvSpPr>
            <p:cNvPr id="17" name="Text Box 13"/>
            <p:cNvSpPr txBox="1">
              <a:spLocks noChangeArrowheads="1"/>
            </p:cNvSpPr>
            <p:nvPr/>
          </p:nvSpPr>
          <p:spPr bwMode="white">
            <a:xfrm>
              <a:off x="777183" y="3488682"/>
              <a:ext cx="2431717" cy="89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清洁煤燃烧技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术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white">
            <a:xfrm>
              <a:off x="3216807" y="3269015"/>
              <a:ext cx="2569382" cy="118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生物质热能利用技术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white">
            <a:xfrm>
              <a:off x="5816268" y="2954670"/>
              <a:ext cx="2108532" cy="1529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工业废弃物资源化处理技术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" name="WordArt 20"/>
            <p:cNvSpPr>
              <a:spLocks noChangeArrowheads="1" noChangeShapeType="1" noTextEdit="1"/>
            </p:cNvSpPr>
            <p:nvPr/>
          </p:nvSpPr>
          <p:spPr bwMode="black">
            <a:xfrm>
              <a:off x="1238250" y="2746375"/>
              <a:ext cx="558800" cy="5318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 dirty="0">
                  <a:latin typeface="Arial Black"/>
                </a:rPr>
                <a:t>01</a:t>
              </a:r>
              <a:endParaRPr lang="zh-CN" altLang="en-US" sz="3600" i="1" kern="10" dirty="0">
                <a:latin typeface="Arial Black"/>
              </a:endParaRPr>
            </a:p>
          </p:txBody>
        </p:sp>
        <p:sp>
          <p:nvSpPr>
            <p:cNvPr id="21" name="WordArt 21"/>
            <p:cNvSpPr>
              <a:spLocks noChangeArrowheads="1" noChangeShapeType="1" noTextEdit="1"/>
            </p:cNvSpPr>
            <p:nvPr/>
          </p:nvSpPr>
          <p:spPr bwMode="black">
            <a:xfrm>
              <a:off x="3536950" y="2324100"/>
              <a:ext cx="560388" cy="533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 dirty="0">
                  <a:latin typeface="Arial Black"/>
                </a:rPr>
                <a:t>02</a:t>
              </a:r>
              <a:endParaRPr lang="zh-CN" altLang="en-US" sz="3600" i="1" kern="10" dirty="0">
                <a:latin typeface="Arial Black"/>
              </a:endParaRPr>
            </a:p>
          </p:txBody>
        </p:sp>
        <p:sp>
          <p:nvSpPr>
            <p:cNvPr id="22" name="WordArt 22"/>
            <p:cNvSpPr>
              <a:spLocks noChangeArrowheads="1" noChangeShapeType="1" noTextEdit="1"/>
            </p:cNvSpPr>
            <p:nvPr/>
          </p:nvSpPr>
          <p:spPr bwMode="black">
            <a:xfrm>
              <a:off x="5842000" y="2049463"/>
              <a:ext cx="560388" cy="533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>
                  <a:latin typeface="Arial Black"/>
                </a:rPr>
                <a:t>03</a:t>
              </a:r>
              <a:endParaRPr lang="zh-CN" altLang="en-US" sz="3600" i="1" kern="10">
                <a:latin typeface="Arial Black"/>
              </a:endParaRPr>
            </a:p>
          </p:txBody>
        </p:sp>
      </p:grpSp>
      <p:graphicFrame>
        <p:nvGraphicFramePr>
          <p:cNvPr id="49" name="图示 48"/>
          <p:cNvGraphicFramePr/>
          <p:nvPr>
            <p:extLst>
              <p:ext uri="{D42A27DB-BD31-4B8C-83A1-F6EECF244321}">
                <p14:modId xmlns:p14="http://schemas.microsoft.com/office/powerpoint/2010/main" val="3261894542"/>
              </p:ext>
            </p:extLst>
          </p:nvPr>
        </p:nvGraphicFramePr>
        <p:xfrm>
          <a:off x="5531453" y="4283744"/>
          <a:ext cx="3182702" cy="224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右箭头标注 49"/>
          <p:cNvSpPr/>
          <p:nvPr/>
        </p:nvSpPr>
        <p:spPr bwMode="auto">
          <a:xfrm>
            <a:off x="5288697" y="4634953"/>
            <a:ext cx="553098" cy="1713321"/>
          </a:xfrm>
          <a:prstGeom prst="rightArrowCallout">
            <a:avLst/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技术应用模式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12841"/>
              </p:ext>
            </p:extLst>
          </p:nvPr>
        </p:nvGraphicFramePr>
        <p:xfrm>
          <a:off x="683730" y="4501459"/>
          <a:ext cx="3744260" cy="1490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95"/>
                <a:gridCol w="2376165"/>
              </a:tblGrid>
              <a:tr h="288019">
                <a:tc>
                  <a:txBody>
                    <a:bodyPr/>
                    <a:lstStyle/>
                    <a:p>
                      <a:r>
                        <a:rPr kumimoji="1" lang="zh-CN" altLang="en-US" sz="1800" kern="1200" dirty="0" smtClean="0">
                          <a:solidFill>
                            <a:schemeClr val="tx1"/>
                          </a:solidFill>
                          <a:latin typeface="华文楷体"/>
                          <a:ea typeface="华文楷体"/>
                          <a:cs typeface="华文楷体"/>
                        </a:rPr>
                        <a:t>  </a:t>
                      </a:r>
                      <a:endParaRPr kumimoji="1" lang="zh-CN" altLang="en-US" sz="1800" kern="1200" dirty="0">
                        <a:solidFill>
                          <a:schemeClr val="tx1"/>
                        </a:solidFill>
                        <a:latin typeface="华文楷体"/>
                        <a:ea typeface="华文楷体"/>
                        <a:cs typeface="华文楷体"/>
                      </a:endParaRPr>
                    </a:p>
                  </a:txBody>
                  <a:tcPr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   </a:t>
                      </a:r>
                      <a:r>
                        <a:rPr lang="zh-CN" altLang="en-US" sz="1400" kern="1200" baseline="0" dirty="0" smtClean="0">
                          <a:solidFill>
                            <a:schemeClr val="bg1"/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 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楷体" charset="0"/>
                          <a:ea typeface="楷体" charset="0"/>
                          <a:cs typeface="楷体" charset="0"/>
                        </a:rPr>
                        <a:t>    </a:t>
                      </a:r>
                      <a:r>
                        <a:rPr lang="zh-CN" altLang="en-US" sz="1400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charset="0"/>
                        </a:rPr>
                        <a:t>服务方式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charset="0"/>
                      </a:endParaRPr>
                    </a:p>
                  </a:txBody>
                  <a:tcPr/>
                </a:tc>
              </a:tr>
              <a:tr h="60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charset="0"/>
                        </a:rPr>
                        <a:t> 锅炉装备制造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charset="0"/>
                      </a:endParaRPr>
                    </a:p>
                  </a:txBody>
                  <a:tcPr anchor="ctr"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120000"/>
                        </a:lnSpc>
                      </a:pPr>
                      <a:r>
                        <a:rPr lang="zh-CN" altLang="en-US" sz="1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卧式循环流化床锅炉及装备销售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0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charset="0"/>
                        </a:rPr>
                        <a:t> 专业技术服务</a:t>
                      </a:r>
                      <a:endParaRPr lang="zh-CN" sz="14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charset="0"/>
                      </a:endParaRPr>
                    </a:p>
                  </a:txBody>
                  <a:tcPr marL="68583" marR="68583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锅炉设计、施工、安装</a:t>
                      </a:r>
                      <a:endParaRPr lang="en-US" altLang="zh-CN" sz="1400" b="1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itchFamily="34" charset="0"/>
                        </a:rPr>
                        <a:t>一揽子服务</a:t>
                      </a:r>
                      <a:endParaRPr 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itchFamily="34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51" name="下箭头标注 50"/>
          <p:cNvSpPr/>
          <p:nvPr/>
        </p:nvSpPr>
        <p:spPr bwMode="auto">
          <a:xfrm>
            <a:off x="1178988" y="1311519"/>
            <a:ext cx="2305986" cy="578629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366092"/>
              </a:buClr>
              <a:buSzPct val="60000"/>
              <a:tabLst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应用市场定位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62576"/>
              </p:ext>
            </p:extLst>
          </p:nvPr>
        </p:nvGraphicFramePr>
        <p:xfrm>
          <a:off x="683731" y="5991950"/>
          <a:ext cx="3744260" cy="54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94"/>
                <a:gridCol w="2376166"/>
              </a:tblGrid>
              <a:tr h="5414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楷体" charset="0"/>
                        </a:rPr>
                        <a:t>能源托管及投资运营服务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楷体" charset="0"/>
                      </a:endParaRPr>
                    </a:p>
                  </a:txBody>
                  <a:tcPr>
                    <a:solidFill>
                      <a:srgbClr val="A6D1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宋体" pitchFamily="2" charset="-122"/>
                          <a:cs typeface="Arial" pitchFamily="34" charset="0"/>
                        </a:rPr>
                        <a:t>BOT</a:t>
                      </a: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宋体" pitchFamily="2" charset="-122"/>
                          <a:cs typeface="Arial" pitchFamily="34" charset="0"/>
                        </a:rPr>
                        <a:t>、</a:t>
                      </a: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宋体" pitchFamily="2" charset="-122"/>
                          <a:cs typeface="Arial" pitchFamily="34" charset="0"/>
                        </a:rPr>
                        <a:t>BOO</a:t>
                      </a:r>
                      <a:endParaRPr lang="en-US" altLang="zh-CN" sz="1400" b="1" kern="1200" dirty="0">
                        <a:solidFill>
                          <a:schemeClr val="bg1"/>
                        </a:solidFill>
                        <a:latin typeface="+mn-lt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下箭头标注 37"/>
          <p:cNvSpPr/>
          <p:nvPr/>
        </p:nvSpPr>
        <p:spPr bwMode="auto">
          <a:xfrm>
            <a:off x="1194104" y="3887152"/>
            <a:ext cx="2305986" cy="578629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商业模式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4788015" y="1904798"/>
            <a:ext cx="0" cy="2414199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 bwMode="auto">
          <a:xfrm>
            <a:off x="4143303" y="4149050"/>
            <a:ext cx="3816265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202976" y="1311519"/>
            <a:ext cx="358011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公司成立于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2007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年，现有注册资本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2886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万元，净资产逾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亿元。位于中关村清华科技园内，是国家级高新技术企业。业务定位为清洁能源及工业固体废物处置运营商、热能服务商。</a:t>
            </a:r>
          </a:p>
          <a:p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公司在河北省张家口市投资兴建了锅炉装备制造、研发基地，预计产能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1800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蒸吨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/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直接连接符 6"/>
          <p:cNvSpPr>
            <a:spLocks noChangeShapeType="1"/>
          </p:cNvSpPr>
          <p:nvPr/>
        </p:nvSpPr>
        <p:spPr bwMode="auto">
          <a:xfrm>
            <a:off x="0" y="404790"/>
            <a:ext cx="9144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1" name="直接连接符 7"/>
          <p:cNvSpPr>
            <a:spLocks noChangeShapeType="1"/>
          </p:cNvSpPr>
          <p:nvPr/>
        </p:nvSpPr>
        <p:spPr bwMode="auto">
          <a:xfrm>
            <a:off x="0" y="836820"/>
            <a:ext cx="9144000" cy="1587"/>
          </a:xfrm>
          <a:prstGeom prst="line">
            <a:avLst/>
          </a:prstGeom>
          <a:noFill/>
          <a:ln w="28575">
            <a:solidFill>
              <a:srgbClr val="1736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539720" y="404790"/>
            <a:ext cx="1733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仿宋" charset="0"/>
                <a:sym typeface="宋体" charset="0"/>
              </a:rPr>
              <a:t>科技成果转化</a:t>
            </a:r>
            <a:endParaRPr lang="en-US" altLang="zh-CN" sz="20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仿宋" charset="0"/>
              <a:sym typeface="宋体" charset="0"/>
            </a:endParaRPr>
          </a:p>
        </p:txBody>
      </p:sp>
      <p:sp>
        <p:nvSpPr>
          <p:cNvPr id="11" name="灯片编号占位符 1"/>
          <p:cNvSpPr txBox="1">
            <a:spLocks noGrp="1" noChangeArrowheads="1"/>
          </p:cNvSpPr>
          <p:nvPr/>
        </p:nvSpPr>
        <p:spPr bwMode="auto">
          <a:xfrm>
            <a:off x="6475543" y="644958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r">
              <a:defRPr kumimoji="0" sz="1200">
                <a:solidFill>
                  <a:srgbClr val="898989"/>
                </a:solidFill>
              </a:defRPr>
            </a:lvl1pPr>
            <a:lvl2pPr marL="742950" indent="-285750">
              <a:defRPr kumimoji="1" sz="2400"/>
            </a:lvl2pPr>
            <a:lvl3pPr marL="1143000" indent="-228600">
              <a:defRPr kumimoji="1" sz="2400"/>
            </a:lvl3pPr>
            <a:lvl4pPr marL="1600200" indent="-228600">
              <a:defRPr kumimoji="1" sz="2400"/>
            </a:lvl4pPr>
            <a:lvl5pPr marL="2057400" indent="-228600">
              <a:defRPr kumimoji="1" sz="2400"/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/>
            </a:lvl9pPr>
          </a:lstStyle>
          <a:p>
            <a:endParaRPr lang="zh-CN" dirty="0">
              <a:latin typeface="微软雅黑" panose="020B0503020204020204" pitchFamily="34" charset="-122"/>
              <a:sym typeface="Calibri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3969" y="1193292"/>
            <a:ext cx="3403838" cy="3090873"/>
            <a:chOff x="1880304" y="1981238"/>
            <a:chExt cx="5628418" cy="354038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30" y="2154828"/>
              <a:ext cx="747149" cy="683108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240" y="2133935"/>
              <a:ext cx="1174750" cy="681037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184" y="2154828"/>
              <a:ext cx="1587500" cy="708025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12" y="1981238"/>
              <a:ext cx="1003300" cy="1030287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304" y="4857835"/>
              <a:ext cx="2209742" cy="483414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240" y="3299984"/>
              <a:ext cx="2703222" cy="460361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946" y="3996380"/>
              <a:ext cx="1351611" cy="639905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367" y="4206352"/>
              <a:ext cx="1676355" cy="429933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359" y="3292068"/>
              <a:ext cx="2089150" cy="466725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12" y="4047252"/>
              <a:ext cx="2070100" cy="538163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836" y="4872322"/>
              <a:ext cx="1242569" cy="649297"/>
            </a:xfrm>
            <a:prstGeom prst="rect">
              <a:avLst/>
            </a:prstGeom>
            <a:noFill/>
            <a:ln w="9525" cmpd="sng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407191" y="4303213"/>
            <a:ext cx="3608731" cy="1999473"/>
            <a:chOff x="1066923" y="1968500"/>
            <a:chExt cx="6915786" cy="2994025"/>
          </a:xfrm>
        </p:grpSpPr>
        <p:grpSp>
          <p:nvGrpSpPr>
            <p:cNvPr id="25" name="组合 24"/>
            <p:cNvGrpSpPr/>
            <p:nvPr/>
          </p:nvGrpSpPr>
          <p:grpSpPr>
            <a:xfrm>
              <a:off x="5754688" y="1968500"/>
              <a:ext cx="2170112" cy="2994025"/>
              <a:chOff x="5754688" y="1968500"/>
              <a:chExt cx="2170112" cy="2994025"/>
            </a:xfrm>
          </p:grpSpPr>
          <p:sp>
            <p:nvSpPr>
              <p:cNvPr id="40" name="AutoShape 2"/>
              <p:cNvSpPr>
                <a:spLocks noChangeArrowheads="1"/>
              </p:cNvSpPr>
              <p:nvPr/>
            </p:nvSpPr>
            <p:spPr bwMode="invGray">
              <a:xfrm>
                <a:off x="5757863" y="1968500"/>
                <a:ext cx="2166937" cy="2994025"/>
              </a:xfrm>
              <a:prstGeom prst="roundRect">
                <a:avLst>
                  <a:gd name="adj" fmla="val 12574"/>
                </a:avLst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41" name="AutoShape 3"/>
              <p:cNvSpPr>
                <a:spLocks noChangeArrowheads="1"/>
              </p:cNvSpPr>
              <p:nvPr/>
            </p:nvSpPr>
            <p:spPr bwMode="gray">
              <a:xfrm>
                <a:off x="5754688" y="4186238"/>
                <a:ext cx="2159000" cy="769937"/>
              </a:xfrm>
              <a:prstGeom prst="roundRect">
                <a:avLst>
                  <a:gd name="adj" fmla="val 32134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42" name="AutoShape 4"/>
              <p:cNvSpPr>
                <a:spLocks noChangeArrowheads="1"/>
              </p:cNvSpPr>
              <p:nvPr/>
            </p:nvSpPr>
            <p:spPr bwMode="gray">
              <a:xfrm>
                <a:off x="5773738" y="1978025"/>
                <a:ext cx="2130425" cy="771525"/>
              </a:xfrm>
              <a:prstGeom prst="roundRect">
                <a:avLst>
                  <a:gd name="adj" fmla="val 31319"/>
                </a:avLst>
              </a:prstGeom>
              <a:gradFill rotWithShape="1">
                <a:gsLst>
                  <a:gs pos="0">
                    <a:schemeClr val="folHlink">
                      <a:gamma/>
                      <a:tint val="33333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3417888" y="2249488"/>
              <a:ext cx="2170112" cy="2713037"/>
              <a:chOff x="2234" y="1634"/>
              <a:chExt cx="1489" cy="1862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gray">
              <a:xfrm>
                <a:off x="2236" y="1634"/>
                <a:ext cx="1487" cy="1862"/>
              </a:xfrm>
              <a:prstGeom prst="roundRect">
                <a:avLst>
                  <a:gd name="adj" fmla="val 12574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8" name="AutoShape 7"/>
              <p:cNvSpPr>
                <a:spLocks noChangeArrowheads="1"/>
              </p:cNvSpPr>
              <p:nvPr/>
            </p:nvSpPr>
            <p:spPr bwMode="gray">
              <a:xfrm>
                <a:off x="2234" y="3013"/>
                <a:ext cx="1488" cy="476"/>
              </a:xfrm>
              <a:prstGeom prst="roundRect">
                <a:avLst>
                  <a:gd name="adj" fmla="val 42588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9" name="AutoShape 8"/>
              <p:cNvSpPr>
                <a:spLocks noChangeArrowheads="1"/>
              </p:cNvSpPr>
              <p:nvPr/>
            </p:nvSpPr>
            <p:spPr bwMode="gray">
              <a:xfrm>
                <a:off x="2241" y="1641"/>
                <a:ext cx="1476" cy="478"/>
              </a:xfrm>
              <a:prstGeom prst="roundRect">
                <a:avLst>
                  <a:gd name="adj" fmla="val 35907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1090846" y="2588725"/>
              <a:ext cx="2321686" cy="2363599"/>
              <a:chOff x="783" y="1900"/>
              <a:chExt cx="1593" cy="1622"/>
            </a:xfrm>
          </p:grpSpPr>
          <p:sp>
            <p:nvSpPr>
              <p:cNvPr id="34" name="AutoShape 10"/>
              <p:cNvSpPr>
                <a:spLocks noChangeArrowheads="1"/>
              </p:cNvSpPr>
              <p:nvPr/>
            </p:nvSpPr>
            <p:spPr bwMode="gray">
              <a:xfrm>
                <a:off x="783" y="1900"/>
                <a:ext cx="1487" cy="1584"/>
              </a:xfrm>
              <a:prstGeom prst="roundRect">
                <a:avLst>
                  <a:gd name="adj" fmla="val 12574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5" name="AutoShape 11"/>
              <p:cNvSpPr>
                <a:spLocks noChangeArrowheads="1"/>
              </p:cNvSpPr>
              <p:nvPr/>
            </p:nvSpPr>
            <p:spPr bwMode="gray">
              <a:xfrm>
                <a:off x="797" y="3118"/>
                <a:ext cx="1488" cy="404"/>
              </a:xfrm>
              <a:prstGeom prst="roundRect">
                <a:avLst>
                  <a:gd name="adj" fmla="val 49755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  <p:sp>
            <p:nvSpPr>
              <p:cNvPr id="36" name="AutoShape 12"/>
              <p:cNvSpPr>
                <a:spLocks noChangeArrowheads="1"/>
              </p:cNvSpPr>
              <p:nvPr/>
            </p:nvSpPr>
            <p:spPr bwMode="gray">
              <a:xfrm>
                <a:off x="913" y="1950"/>
                <a:ext cx="1463" cy="404"/>
              </a:xfrm>
              <a:prstGeom prst="roundRect">
                <a:avLst>
                  <a:gd name="adj" fmla="val 38727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dirty="0">
                  <a:latin typeface="微软雅黑" panose="020B0503020204020204" pitchFamily="34" charset="-122"/>
                  <a:ea typeface="宋体" pitchFamily="2" charset="-122"/>
                </a:endParaRPr>
              </a:p>
            </p:txBody>
          </p:sp>
        </p:grpSp>
        <p:sp>
          <p:nvSpPr>
            <p:cNvPr id="28" name="Text Box 13"/>
            <p:cNvSpPr txBox="1">
              <a:spLocks noChangeArrowheads="1"/>
            </p:cNvSpPr>
            <p:nvPr/>
          </p:nvSpPr>
          <p:spPr bwMode="white">
            <a:xfrm>
              <a:off x="1066923" y="3723290"/>
              <a:ext cx="2295641" cy="421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BOO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项目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white">
            <a:xfrm>
              <a:off x="3435416" y="3419038"/>
              <a:ext cx="2414409" cy="47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BOT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项目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white">
            <a:xfrm>
              <a:off x="5646241" y="3065143"/>
              <a:ext cx="2336468" cy="47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宋体" pitchFamily="2" charset="-122"/>
                  <a:cs typeface="Arial" pitchFamily="34" charset="0"/>
                </a:rPr>
                <a:t>出口项目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1" name="WordArt 20"/>
            <p:cNvSpPr>
              <a:spLocks noChangeArrowheads="1" noChangeShapeType="1" noTextEdit="1"/>
            </p:cNvSpPr>
            <p:nvPr/>
          </p:nvSpPr>
          <p:spPr bwMode="black">
            <a:xfrm>
              <a:off x="1272040" y="2746375"/>
              <a:ext cx="719397" cy="5318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 dirty="0" smtClean="0">
                  <a:solidFill>
                    <a:schemeClr val="bg1"/>
                  </a:solidFill>
                  <a:latin typeface="Arial Black"/>
                </a:rPr>
                <a:t>1</a:t>
              </a:r>
              <a:r>
                <a:rPr lang="zh-CN" altLang="en-US" sz="3600" b="1" i="1" kern="10" dirty="0" smtClean="0">
                  <a:solidFill>
                    <a:schemeClr val="bg1"/>
                  </a:solidFill>
                  <a:latin typeface="Arial Black"/>
                </a:rPr>
                <a:t>项</a:t>
              </a:r>
              <a:endParaRPr lang="zh-CN" altLang="en-US" sz="3600" b="1" i="1" kern="10" dirty="0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32" name="WordArt 21"/>
            <p:cNvSpPr>
              <a:spLocks noChangeArrowheads="1" noChangeShapeType="1" noTextEdit="1"/>
            </p:cNvSpPr>
            <p:nvPr/>
          </p:nvSpPr>
          <p:spPr bwMode="black">
            <a:xfrm>
              <a:off x="3536949" y="2324100"/>
              <a:ext cx="757999" cy="533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 dirty="0" smtClean="0">
                  <a:solidFill>
                    <a:schemeClr val="bg1"/>
                  </a:solidFill>
                  <a:latin typeface="Arial Black"/>
                </a:rPr>
                <a:t>6</a:t>
              </a:r>
              <a:r>
                <a:rPr lang="zh-CN" altLang="en-US" sz="3600" b="1" i="1" kern="10" dirty="0" smtClean="0">
                  <a:solidFill>
                    <a:schemeClr val="bg1"/>
                  </a:solidFill>
                  <a:latin typeface="Arial Black"/>
                </a:rPr>
                <a:t>项</a:t>
              </a:r>
              <a:endParaRPr lang="zh-CN" altLang="en-US" sz="3600" b="1" i="1" kern="10" dirty="0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33" name="WordArt 22"/>
            <p:cNvSpPr>
              <a:spLocks noChangeArrowheads="1" noChangeShapeType="1" noTextEdit="1"/>
            </p:cNvSpPr>
            <p:nvPr/>
          </p:nvSpPr>
          <p:spPr bwMode="black">
            <a:xfrm>
              <a:off x="5842000" y="2028905"/>
              <a:ext cx="906934" cy="55395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i="1" kern="10" dirty="0" smtClean="0">
                  <a:solidFill>
                    <a:schemeClr val="bg1"/>
                  </a:solidFill>
                  <a:latin typeface="Arial Black"/>
                </a:rPr>
                <a:t>8</a:t>
              </a:r>
              <a:r>
                <a:rPr lang="zh-CN" altLang="en-US" sz="3600" b="1" i="1" kern="10" dirty="0" smtClean="0">
                  <a:solidFill>
                    <a:schemeClr val="bg1"/>
                  </a:solidFill>
                  <a:latin typeface="Arial Black"/>
                </a:rPr>
                <a:t>项</a:t>
              </a:r>
              <a:endParaRPr lang="zh-CN" altLang="en-US" sz="3600" b="1" i="1" kern="10" dirty="0">
                <a:solidFill>
                  <a:schemeClr val="bg1"/>
                </a:solidFill>
                <a:latin typeface="Arial Black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11619" y="3893972"/>
            <a:ext cx="1154092" cy="2480043"/>
            <a:chOff x="5754688" y="1953691"/>
            <a:chExt cx="2322304" cy="3002484"/>
          </a:xfrm>
        </p:grpSpPr>
        <p:sp>
          <p:nvSpPr>
            <p:cNvPr id="44" name="AutoShape 2"/>
            <p:cNvSpPr>
              <a:spLocks noChangeArrowheads="1"/>
            </p:cNvSpPr>
            <p:nvPr/>
          </p:nvSpPr>
          <p:spPr bwMode="invGray">
            <a:xfrm>
              <a:off x="5805569" y="1953691"/>
              <a:ext cx="2271423" cy="2994025"/>
            </a:xfrm>
            <a:prstGeom prst="roundRect">
              <a:avLst>
                <a:gd name="adj" fmla="val 1257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zh-CN" altLang="en-US" dirty="0">
                <a:latin typeface="微软雅黑" panose="020B0503020204020204" pitchFamily="34" charset="-122"/>
                <a:ea typeface="宋体" pitchFamily="2" charset="-122"/>
              </a:endParaRPr>
            </a:p>
          </p:txBody>
        </p:sp>
        <p:sp>
          <p:nvSpPr>
            <p:cNvPr id="45" name="AutoShape 3"/>
            <p:cNvSpPr>
              <a:spLocks noChangeArrowheads="1"/>
            </p:cNvSpPr>
            <p:nvPr/>
          </p:nvSpPr>
          <p:spPr bwMode="gray">
            <a:xfrm>
              <a:off x="5754688" y="4186238"/>
              <a:ext cx="2159000" cy="769937"/>
            </a:xfrm>
            <a:prstGeom prst="roundRect">
              <a:avLst>
                <a:gd name="adj" fmla="val 32134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宋体" pitchFamily="2" charset="-122"/>
              </a:endParaRPr>
            </a:p>
          </p:txBody>
        </p:sp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5784525" y="1978025"/>
              <a:ext cx="1504208" cy="771525"/>
            </a:xfrm>
            <a:prstGeom prst="roundRect">
              <a:avLst>
                <a:gd name="adj" fmla="val 31319"/>
              </a:avLst>
            </a:prstGeom>
            <a:gradFill rotWithShape="1">
              <a:gsLst>
                <a:gs pos="0">
                  <a:schemeClr val="folHlink">
                    <a:gamma/>
                    <a:tint val="3333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宋体" pitchFamily="2" charset="-122"/>
              </a:endParaRPr>
            </a:p>
          </p:txBody>
        </p:sp>
      </p:grpSp>
      <p:sp>
        <p:nvSpPr>
          <p:cNvPr id="48" name="WordArt 22"/>
          <p:cNvSpPr>
            <a:spLocks noChangeArrowheads="1" noChangeShapeType="1" noTextEdit="1"/>
          </p:cNvSpPr>
          <p:nvPr/>
        </p:nvSpPr>
        <p:spPr bwMode="black">
          <a:xfrm>
            <a:off x="7206018" y="4036513"/>
            <a:ext cx="491319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 smtClean="0">
                <a:solidFill>
                  <a:schemeClr val="bg1"/>
                </a:solidFill>
                <a:latin typeface="Arial Black"/>
              </a:rPr>
              <a:t>76</a:t>
            </a:r>
            <a:r>
              <a:rPr lang="zh-CN" altLang="en-US" sz="3600" b="1" i="1" kern="10" dirty="0" smtClean="0">
                <a:solidFill>
                  <a:schemeClr val="bg1"/>
                </a:solidFill>
                <a:latin typeface="Arial Black"/>
              </a:rPr>
              <a:t>项</a:t>
            </a:r>
            <a:endParaRPr lang="zh-CN" altLang="en-US" sz="3600" b="1" i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white">
          <a:xfrm>
            <a:off x="7005605" y="4891739"/>
            <a:ext cx="173450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宋体" pitchFamily="2" charset="-122"/>
                <a:cs typeface="Arial" pitchFamily="34" charset="0"/>
              </a:rPr>
              <a:t>工程业绩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54" name="图示 53"/>
          <p:cNvGraphicFramePr/>
          <p:nvPr>
            <p:extLst>
              <p:ext uri="{D42A27DB-BD31-4B8C-83A1-F6EECF244321}">
                <p14:modId xmlns:p14="http://schemas.microsoft.com/office/powerpoint/2010/main" val="2819209130"/>
              </p:ext>
            </p:extLst>
          </p:nvPr>
        </p:nvGraphicFramePr>
        <p:xfrm>
          <a:off x="4761455" y="1144331"/>
          <a:ext cx="2816455" cy="244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3" name="右箭头标注 52"/>
          <p:cNvSpPr/>
          <p:nvPr/>
        </p:nvSpPr>
        <p:spPr bwMode="auto">
          <a:xfrm flipH="1">
            <a:off x="7701308" y="1130299"/>
            <a:ext cx="744658" cy="2402725"/>
          </a:xfrm>
          <a:prstGeom prst="rightArrowCallout">
            <a:avLst>
              <a:gd name="adj1" fmla="val 23370"/>
              <a:gd name="adj2" fmla="val 25000"/>
              <a:gd name="adj3" fmla="val 25000"/>
              <a:gd name="adj4" fmla="val 64977"/>
            </a:avLst>
          </a:prstGeom>
          <a:solidFill>
            <a:srgbClr val="D29A4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燃料应用种类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1013782" y="4412805"/>
            <a:ext cx="1889161" cy="43508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anchor="ctr">
            <a:noAutofit/>
          </a:bodyPr>
          <a:lstStyle/>
          <a:p>
            <a:pPr algn="ctr">
              <a:spcBef>
                <a:spcPct val="20000"/>
              </a:spcBef>
              <a:buClr>
                <a:srgbClr val="366092"/>
              </a:buClr>
              <a:buSzPct val="60000"/>
              <a:defRPr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Kaiti SC Regular"/>
              </a:rPr>
              <a:t>典型用户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Kaiti SC Regular"/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1086872" y="5800087"/>
            <a:ext cx="2067144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 bwMode="auto">
          <a:xfrm>
            <a:off x="600679" y="6288510"/>
            <a:ext cx="2652696" cy="0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8022</TotalTime>
  <Pages>0</Pages>
  <Words>2514</Words>
  <Characters>0</Characters>
  <Application>Microsoft Office PowerPoint</Application>
  <DocSecurity>0</DocSecurity>
  <PresentationFormat>全屏显示(4:3)</PresentationFormat>
  <Lines>0</Lines>
  <Paragraphs>453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Kaiti SC Regular</vt:lpstr>
      <vt:lpstr>仿宋</vt:lpstr>
      <vt:lpstr>华文楷体</vt:lpstr>
      <vt:lpstr>楷体</vt:lpstr>
      <vt:lpstr>隶书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 低品位能源利用  节能与环保 卧式循环流化床技术    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amir</dc:creator>
  <cp:lastModifiedBy>dreamsummit</cp:lastModifiedBy>
  <cp:revision>1475</cp:revision>
  <cp:lastPrinted>2015-03-27T05:18:03Z</cp:lastPrinted>
  <dcterms:created xsi:type="dcterms:W3CDTF">2014-01-05T18:16:00Z</dcterms:created>
  <dcterms:modified xsi:type="dcterms:W3CDTF">2016-07-06T03:15:03Z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2052-9.1.0.4715</vt:lpwstr>
  </property>
</Properties>
</file>