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36" r:id="rId2"/>
    <p:sldId id="309" r:id="rId3"/>
    <p:sldId id="310" r:id="rId4"/>
    <p:sldId id="318" r:id="rId5"/>
    <p:sldId id="311" r:id="rId6"/>
    <p:sldId id="341" r:id="rId7"/>
    <p:sldId id="340" r:id="rId8"/>
    <p:sldId id="321" r:id="rId9"/>
    <p:sldId id="322" r:id="rId10"/>
    <p:sldId id="323" r:id="rId11"/>
    <p:sldId id="332" r:id="rId12"/>
    <p:sldId id="345" r:id="rId13"/>
    <p:sldId id="344" r:id="rId14"/>
    <p:sldId id="343" r:id="rId15"/>
    <p:sldId id="324" r:id="rId16"/>
    <p:sldId id="328" r:id="rId17"/>
    <p:sldId id="329" r:id="rId18"/>
    <p:sldId id="342" r:id="rId19"/>
    <p:sldId id="334" r:id="rId20"/>
    <p:sldId id="330" r:id="rId21"/>
    <p:sldId id="327" r:id="rId22"/>
    <p:sldId id="301" r:id="rId23"/>
    <p:sldId id="337" r:id="rId24"/>
    <p:sldId id="338" r:id="rId25"/>
    <p:sldId id="303" r:id="rId26"/>
    <p:sldId id="306" r:id="rId27"/>
    <p:sldId id="339" r:id="rId28"/>
    <p:sldId id="304" r:id="rId29"/>
    <p:sldId id="305" r:id="rId30"/>
    <p:sldId id="335"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E6D2E5"/>
    <a:srgbClr val="0066FF"/>
    <a:srgbClr val="0000FF"/>
    <a:srgbClr val="0E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9" autoAdjust="0"/>
    <p:restoredTop sz="97774" autoAdjust="0"/>
  </p:normalViewPr>
  <p:slideViewPr>
    <p:cSldViewPr>
      <p:cViewPr>
        <p:scale>
          <a:sx n="77" d="100"/>
          <a:sy n="77" d="100"/>
        </p:scale>
        <p:origin x="1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283AB-D87B-4B8B-87F4-955D4E6AB297}" type="datetimeFigureOut">
              <a:rPr lang="zh-CN" altLang="en-US" smtClean="0"/>
              <a:pPr/>
              <a:t>2016-6-30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883E3-7530-47F2-BA37-FD713474A9A2}" type="slidenum">
              <a:rPr lang="zh-CN" altLang="en-US" smtClean="0"/>
              <a:pPr/>
              <a:t>‹#›</a:t>
            </a:fld>
            <a:endParaRPr lang="zh-CN" altLang="en-US"/>
          </a:p>
        </p:txBody>
      </p:sp>
    </p:spTree>
    <p:extLst>
      <p:ext uri="{BB962C8B-B14F-4D97-AF65-F5344CB8AC3E}">
        <p14:creationId xmlns:p14="http://schemas.microsoft.com/office/powerpoint/2010/main" val="32125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D883E3-7530-47F2-BA37-FD713474A9A2}" type="slidenum">
              <a:rPr lang="zh-CN" altLang="en-US" smtClean="0"/>
              <a:pPr/>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BD883E3-7530-47F2-BA37-FD713474A9A2}"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124200" y="-21511"/>
            <a:ext cx="511615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351451" y="-21511"/>
            <a:ext cx="4802845"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70503" y="2708476"/>
            <a:ext cx="4676218" cy="1702160"/>
          </a:xfrm>
        </p:spPr>
        <p:txBody>
          <a:bodyPr>
            <a:normAutofit/>
          </a:bodyPr>
          <a:lstStyle>
            <a:lvl1pPr>
              <a:defRPr sz="36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3371963" y="4421080"/>
            <a:ext cx="4671205"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3491880" y="1516828"/>
            <a:ext cx="2133600" cy="750981"/>
          </a:xfrm>
          <a:prstGeom prst="rect">
            <a:avLst/>
          </a:prstGeom>
        </p:spPr>
        <p:txBody>
          <a:bodyPr anchor="b"/>
          <a:lstStyle>
            <a:lvl1pPr algn="l">
              <a:defRPr sz="2400">
                <a:solidFill>
                  <a:schemeClr val="bg1"/>
                </a:solidFill>
              </a:defRPr>
            </a:lvl1pPr>
          </a:lstStyle>
          <a:p>
            <a:fld id="{086A6F64-DC22-4AF1-AF7A-1CE922D8296F}" type="datetimeFigureOut">
              <a:rPr lang="zh-CN" altLang="en-US" smtClean="0"/>
              <a:pPr/>
              <a:t>2016-6-30</a:t>
            </a:fld>
            <a:endParaRPr lang="zh-CN"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zh-CN" alt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5C18B2B0-E792-4116-ADEA-078AF585AD93}" type="slidenum">
              <a:rPr lang="zh-CN" altLang="en-US" smtClean="0"/>
              <a:pPr/>
              <a:t>‹#›</a:t>
            </a:fld>
            <a:endParaRPr lang="zh-CN"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024744" cy="1143000"/>
          </a:xfrm>
        </p:spPr>
        <p:txBody>
          <a:bodyPr>
            <a:normAutofit/>
          </a:bodyPr>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
        <p:nvSpPr>
          <p:cNvPr id="9" name="Content Placeholder 8"/>
          <p:cNvSpPr>
            <a:spLocks noGrp="1"/>
          </p:cNvSpPr>
          <p:nvPr>
            <p:ph sz="quarter" idx="13"/>
          </p:nvPr>
        </p:nvSpPr>
        <p:spPr>
          <a:xfrm>
            <a:off x="1042416" y="2313432"/>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086A6F64-DC22-4AF1-AF7A-1CE922D8296F}" type="datetimeFigureOut">
              <a:rPr lang="zh-CN" altLang="en-US" smtClean="0"/>
              <a:pPr/>
              <a:t>2016-6-30</a:t>
            </a:fld>
            <a:endParaRPr lang="zh-CN"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5C18B2B0-E792-4116-ADEA-078AF585AD9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华文楷体" pitchFamily="2" charset="-122"/>
          <a:ea typeface="华文楷体" pitchFamily="2" charset="-122"/>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华文楷体" pitchFamily="2" charset="-122"/>
          <a:ea typeface="华文楷体" pitchFamily="2" charset="-122"/>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华文楷体" pitchFamily="2" charset="-122"/>
          <a:ea typeface="华文楷体" pitchFamily="2" charset="-122"/>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华文楷体" pitchFamily="2" charset="-122"/>
          <a:ea typeface="华文楷体" pitchFamily="2" charset="-122"/>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华文楷体" pitchFamily="2" charset="-122"/>
          <a:ea typeface="华文楷体" pitchFamily="2" charset="-122"/>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华文楷体" pitchFamily="2" charset="-122"/>
          <a:ea typeface="华文楷体" pitchFamily="2" charset="-122"/>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5" descr="润恒PPT-2"/>
          <p:cNvPicPr>
            <a:picLocks noChangeAspect="1" noChangeArrowheads="1"/>
          </p:cNvPicPr>
          <p:nvPr/>
        </p:nvPicPr>
        <p:blipFill>
          <a:blip r:embed="rId2" cstate="print"/>
          <a:srcRect/>
          <a:stretch>
            <a:fillRect/>
          </a:stretch>
        </p:blipFill>
        <p:spPr bwMode="auto">
          <a:xfrm>
            <a:off x="-107950" y="-26988"/>
            <a:ext cx="9251950" cy="6884988"/>
          </a:xfrm>
          <a:prstGeom prst="rect">
            <a:avLst/>
          </a:prstGeom>
          <a:noFill/>
          <a:ln w="9525">
            <a:noFill/>
            <a:miter lim="800000"/>
            <a:headEnd/>
            <a:tailEnd/>
          </a:ln>
        </p:spPr>
      </p:pic>
      <p:sp>
        <p:nvSpPr>
          <p:cNvPr id="5" name="Rectangle 1"/>
          <p:cNvSpPr txBox="1">
            <a:spLocks noChangeArrowheads="1"/>
          </p:cNvSpPr>
          <p:nvPr/>
        </p:nvSpPr>
        <p:spPr bwMode="auto">
          <a:xfrm>
            <a:off x="323528" y="1003536"/>
            <a:ext cx="8640960" cy="5262979"/>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endParaRPr kumimoji="0" lang="en-US" altLang="zh-CN" sz="3600" b="1" i="0" u="none" strike="noStrike" kern="1200" cap="none" spc="0" normalizeH="0" baseline="0" noProof="0" dirty="0" smtClean="0">
              <a:ln>
                <a:noFill/>
              </a:ln>
              <a:solidFill>
                <a:schemeClr val="tx2"/>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endParaRPr kumimoji="0" lang="en-US" altLang="zh-CN" sz="3600" b="1" i="0" u="none" strike="noStrike" kern="1200" cap="none" spc="0" normalizeH="0" baseline="0" noProof="0" dirty="0" smtClean="0">
              <a:ln>
                <a:noFill/>
              </a:ln>
              <a:solidFill>
                <a:schemeClr val="tx2"/>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r>
              <a:rPr kumimoji="0" lang="zh-CN" altLang="en-US"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rPr>
              <a:t>浅层地热能中央空调                                            合同能源管理</a:t>
            </a:r>
            <a:endParaRPr kumimoji="0" lang="en-US" altLang="zh-CN" sz="4800" b="1" i="0" u="none" strike="noStrike" kern="1200" cap="none" spc="0" normalizeH="0" baseline="0" noProof="0" dirty="0" smtClean="0">
              <a:ln>
                <a:noFill/>
              </a:ln>
              <a:solidFill>
                <a:schemeClr val="bg1"/>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endParaRPr kumimoji="0" lang="en-US" altLang="zh-CN" sz="3600" b="1" i="0" u="none" strike="noStrike" kern="1200" cap="none" spc="0" normalizeH="0" baseline="0" noProof="0" dirty="0" smtClean="0">
              <a:ln>
                <a:noFill/>
              </a:ln>
              <a:solidFill>
                <a:schemeClr val="tx2"/>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endParaRPr kumimoji="0" lang="en-US" altLang="zh-CN" sz="24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endParaRPr kumimoji="0" lang="en-US" altLang="zh-CN" sz="24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r>
              <a:rPr kumimoji="0" lang="zh-CN" altLang="en-US" sz="28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Times New Roman" pitchFamily="18" charset="0"/>
              </a:rPr>
              <a:t>河南润恒节能技术开发有限公司</a:t>
            </a:r>
            <a:endParaRPr kumimoji="0" lang="en-US" altLang="zh-CN" sz="28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Times New Roman" pitchFamily="18" charset="0"/>
            </a:endParaRP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None/>
              <a:tabLst/>
              <a:defRPr/>
            </a:pPr>
            <a:r>
              <a:rPr kumimoji="0" lang="en-US" altLang="zh-CN" sz="28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Times New Roman" pitchFamily="18" charset="0"/>
              </a:rPr>
              <a:t>                                     2016-6-30</a:t>
            </a:r>
          </a:p>
          <a:p>
            <a:pPr marL="342900" marR="0" lvl="0" indent="-274320" algn="ctr" defTabSz="914400" rtl="0" eaLnBrk="1" fontAlgn="base" latinLnBrk="0" hangingPunct="1">
              <a:lnSpc>
                <a:spcPct val="100000"/>
              </a:lnSpc>
              <a:spcBef>
                <a:spcPct val="0"/>
              </a:spcBef>
              <a:spcAft>
                <a:spcPct val="0"/>
              </a:spcAft>
              <a:buClr>
                <a:schemeClr val="accent1"/>
              </a:buClr>
              <a:buSzPct val="76000"/>
              <a:buFont typeface="Wingdings 2" pitchFamily="18" charset="2"/>
              <a:buChar char=""/>
              <a:tabLst/>
              <a:defRPr/>
            </a:pPr>
            <a:endParaRPr kumimoji="0" lang="en-US" altLang="zh-CN" sz="2800" b="1" i="0" u="none" strike="noStrike" kern="1200" cap="none" spc="0" normalizeH="0" baseline="0" noProof="0" dirty="0" smtClean="0">
              <a:ln>
                <a:noFill/>
              </a:ln>
              <a:solidFill>
                <a:schemeClr val="tx2"/>
              </a:solidFill>
              <a:effectLst/>
              <a:uLnTx/>
              <a:uFillTx/>
              <a:latin typeface="华文楷体" pitchFamily="2" charset="-122"/>
              <a:ea typeface="华文楷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686800" cy="838200"/>
          </a:xfrm>
        </p:spPr>
        <p:txBody>
          <a:bodyPr/>
          <a:lstStyle/>
          <a:p>
            <a:r>
              <a:rPr lang="zh-CN" altLang="en-US" dirty="0" smtClean="0">
                <a:solidFill>
                  <a:srgbClr val="0070C0"/>
                </a:solidFill>
                <a:latin typeface="黑体" pitchFamily="49" charset="-122"/>
                <a:ea typeface="黑体" pitchFamily="49" charset="-122"/>
              </a:rPr>
              <a:t>技术实力</a:t>
            </a:r>
            <a:endParaRPr lang="zh-CN" altLang="en-US" dirty="0">
              <a:solidFill>
                <a:srgbClr val="0070C0"/>
              </a:solidFill>
              <a:latin typeface="黑体" pitchFamily="49" charset="-122"/>
              <a:ea typeface="黑体" pitchFamily="49" charset="-122"/>
            </a:endParaRPr>
          </a:p>
        </p:txBody>
      </p:sp>
      <p:sp>
        <p:nvSpPr>
          <p:cNvPr id="7" name="内容占位符 2"/>
          <p:cNvSpPr txBox="1">
            <a:spLocks/>
          </p:cNvSpPr>
          <p:nvPr/>
        </p:nvSpPr>
        <p:spPr>
          <a:xfrm>
            <a:off x="1187624" y="1124744"/>
            <a:ext cx="7632848" cy="5112568"/>
          </a:xfrm>
          <a:prstGeom prst="rect">
            <a:avLst/>
          </a:prstGeom>
        </p:spPr>
        <p:txBody>
          <a:bodyPr vert="horz">
            <a:noAutofit/>
          </a:bodyPr>
          <a:lstStyle/>
          <a:p>
            <a:pPr>
              <a:lnSpc>
                <a:spcPct val="150000"/>
              </a:lnSpc>
            </a:pPr>
            <a:endParaRPr lang="en-US" altLang="zh-CN" sz="2000" dirty="0" smtClean="0"/>
          </a:p>
          <a:p>
            <a:pPr>
              <a:lnSpc>
                <a:spcPct val="150000"/>
              </a:lnSpc>
            </a:pPr>
            <a:r>
              <a:rPr lang="en-US" altLang="zh-CN" sz="2000" dirty="0" smtClean="0">
                <a:latin typeface="宋体" pitchFamily="2" charset="-122"/>
                <a:ea typeface="宋体" pitchFamily="2" charset="-122"/>
              </a:rPr>
              <a:t>6</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2016</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3</a:t>
            </a:r>
            <a:r>
              <a:rPr lang="zh-CN" altLang="zh-CN" sz="2000" dirty="0" smtClean="0">
                <a:latin typeface="宋体" pitchFamily="2" charset="-122"/>
                <a:ea typeface="宋体" pitchFamily="2" charset="-122"/>
              </a:rPr>
              <a:t>月份</a:t>
            </a:r>
            <a:r>
              <a:rPr lang="zh-CN" altLang="en-US" sz="2000" dirty="0" smtClean="0">
                <a:latin typeface="宋体" pitchFamily="2" charset="-122"/>
                <a:ea typeface="宋体" pitchFamily="2" charset="-122"/>
              </a:rPr>
              <a:t>列入</a:t>
            </a:r>
            <a:r>
              <a:rPr lang="zh-CN" altLang="zh-CN" sz="2000" dirty="0" smtClean="0">
                <a:latin typeface="宋体" pitchFamily="2" charset="-122"/>
                <a:ea typeface="宋体" pitchFamily="2" charset="-122"/>
              </a:rPr>
              <a:t>河南省科技惠民计划工程立项；</a:t>
            </a:r>
          </a:p>
          <a:p>
            <a:pPr>
              <a:lnSpc>
                <a:spcPct val="150000"/>
              </a:lnSpc>
            </a:pPr>
            <a:r>
              <a:rPr lang="en-US" altLang="zh-CN" sz="2000" dirty="0" smtClean="0">
                <a:latin typeface="宋体" pitchFamily="2" charset="-122"/>
                <a:ea typeface="宋体" pitchFamily="2" charset="-122"/>
              </a:rPr>
              <a:t>7</a:t>
            </a:r>
            <a:r>
              <a:rPr lang="zh-CN" altLang="en-US" sz="2000" dirty="0" smtClean="0">
                <a:latin typeface="宋体" pitchFamily="2" charset="-122"/>
                <a:ea typeface="宋体" pitchFamily="2" charset="-122"/>
              </a:rPr>
              <a:t>、</a:t>
            </a:r>
            <a:r>
              <a:rPr lang="en-US" altLang="zh-CN" sz="2000" dirty="0" smtClean="0">
                <a:latin typeface="宋体" pitchFamily="2" charset="-122"/>
                <a:ea typeface="宋体" pitchFamily="2" charset="-122"/>
              </a:rPr>
              <a:t>2015</a:t>
            </a:r>
            <a:r>
              <a:rPr lang="zh-CN" altLang="en-US" sz="2000" dirty="0" smtClean="0">
                <a:latin typeface="宋体" pitchFamily="2" charset="-122"/>
                <a:ea typeface="宋体" pitchFamily="2" charset="-122"/>
              </a:rPr>
              <a:t>年公司核心技术“浅层地热能同井回灌技术及装置”被选入国家发改委国家重点节能低碳技术推广目录；</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9"/>
          <p:cNvSpPr>
            <a:spLocks noChangeArrowheads="1"/>
          </p:cNvSpPr>
          <p:nvPr/>
        </p:nvSpPr>
        <p:spPr bwMode="auto">
          <a:xfrm>
            <a:off x="539750" y="404813"/>
            <a:ext cx="7777163" cy="701675"/>
          </a:xfrm>
          <a:prstGeom prst="rect">
            <a:avLst/>
          </a:prstGeom>
          <a:noFill/>
          <a:ln w="9525">
            <a:noFill/>
            <a:miter lim="800000"/>
            <a:headEnd/>
            <a:tailEnd/>
          </a:ln>
        </p:spPr>
        <p:txBody>
          <a:bodyPr>
            <a:spAutoFit/>
          </a:bodyPr>
          <a:lstStyle/>
          <a:p>
            <a:pPr algn="ctr"/>
            <a:r>
              <a:rPr lang="zh-CN" altLang="en-US" sz="4000" b="1" dirty="0" smtClean="0"/>
              <a:t>河南科技惠民计划</a:t>
            </a:r>
            <a:endParaRPr lang="zh-CN" altLang="en-US" sz="4000" b="1" dirty="0"/>
          </a:p>
        </p:txBody>
      </p:sp>
      <p:sp>
        <p:nvSpPr>
          <p:cNvPr id="29700" name="文本框 4"/>
          <p:cNvSpPr txBox="1">
            <a:spLocks noChangeArrowheads="1"/>
          </p:cNvSpPr>
          <p:nvPr/>
        </p:nvSpPr>
        <p:spPr bwMode="auto">
          <a:xfrm>
            <a:off x="5500694" y="5786454"/>
            <a:ext cx="2339975" cy="369332"/>
          </a:xfrm>
          <a:prstGeom prst="rect">
            <a:avLst/>
          </a:prstGeom>
          <a:noFill/>
          <a:ln w="9525">
            <a:noFill/>
            <a:miter lim="800000"/>
            <a:headEnd/>
            <a:tailEnd/>
          </a:ln>
        </p:spPr>
        <p:txBody>
          <a:bodyPr>
            <a:spAutoFit/>
          </a:bodyPr>
          <a:lstStyle/>
          <a:p>
            <a:r>
              <a:rPr lang="zh-CN" altLang="en-US" b="1" dirty="0" smtClean="0">
                <a:solidFill>
                  <a:srgbClr val="FF0000"/>
                </a:solidFill>
              </a:rPr>
              <a:t>第十四项</a:t>
            </a:r>
            <a:endParaRPr lang="zh-CN" altLang="en-US" b="1" dirty="0">
              <a:solidFill>
                <a:srgbClr val="FF0000"/>
              </a:solidFill>
            </a:endParaRPr>
          </a:p>
        </p:txBody>
      </p:sp>
      <p:pic>
        <p:nvPicPr>
          <p:cNvPr id="21505" name="Picture 1"/>
          <p:cNvPicPr>
            <a:picLocks noChangeAspect="1" noChangeArrowheads="1"/>
          </p:cNvPicPr>
          <p:nvPr/>
        </p:nvPicPr>
        <p:blipFill>
          <a:blip r:embed="rId2"/>
          <a:srcRect/>
          <a:stretch>
            <a:fillRect/>
          </a:stretch>
        </p:blipFill>
        <p:spPr bwMode="auto">
          <a:xfrm>
            <a:off x="857224" y="1214422"/>
            <a:ext cx="4071966" cy="3571900"/>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a:srcRect/>
          <a:stretch>
            <a:fillRect/>
          </a:stretch>
        </p:blipFill>
        <p:spPr bwMode="auto">
          <a:xfrm>
            <a:off x="4929190" y="1142984"/>
            <a:ext cx="3786214"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9"/>
          <p:cNvSpPr>
            <a:spLocks noChangeArrowheads="1"/>
          </p:cNvSpPr>
          <p:nvPr/>
        </p:nvSpPr>
        <p:spPr bwMode="auto">
          <a:xfrm>
            <a:off x="539750" y="404813"/>
            <a:ext cx="7777163" cy="701675"/>
          </a:xfrm>
          <a:prstGeom prst="rect">
            <a:avLst/>
          </a:prstGeom>
          <a:noFill/>
          <a:ln w="9525">
            <a:noFill/>
            <a:miter lim="800000"/>
            <a:headEnd/>
            <a:tailEnd/>
          </a:ln>
        </p:spPr>
        <p:txBody>
          <a:bodyPr>
            <a:spAutoFit/>
          </a:bodyPr>
          <a:lstStyle/>
          <a:p>
            <a:pPr algn="ctr"/>
            <a:r>
              <a:rPr lang="zh-CN" altLang="en-US" sz="4000" b="1" dirty="0"/>
              <a:t>节能推广目录</a:t>
            </a:r>
          </a:p>
        </p:txBody>
      </p:sp>
      <p:pic>
        <p:nvPicPr>
          <p:cNvPr id="29698" name="图片 1" descr="QQ截图20160107103801"/>
          <p:cNvPicPr>
            <a:picLocks noChangeAspect="1" noChangeArrowheads="1"/>
          </p:cNvPicPr>
          <p:nvPr/>
        </p:nvPicPr>
        <p:blipFill>
          <a:blip r:embed="rId2" cstate="print"/>
          <a:srcRect/>
          <a:stretch>
            <a:fillRect/>
          </a:stretch>
        </p:blipFill>
        <p:spPr bwMode="auto">
          <a:xfrm>
            <a:off x="466725" y="1628775"/>
            <a:ext cx="4105275" cy="3700463"/>
          </a:xfrm>
          <a:prstGeom prst="rect">
            <a:avLst/>
          </a:prstGeom>
          <a:noFill/>
          <a:ln w="9525">
            <a:noFill/>
            <a:miter lim="800000"/>
            <a:headEnd/>
            <a:tailEnd/>
          </a:ln>
        </p:spPr>
      </p:pic>
      <p:pic>
        <p:nvPicPr>
          <p:cNvPr id="29699" name="图片 3" descr="File0684"/>
          <p:cNvPicPr>
            <a:picLocks noChangeAspect="1" noChangeArrowheads="1"/>
          </p:cNvPicPr>
          <p:nvPr/>
        </p:nvPicPr>
        <p:blipFill>
          <a:blip r:embed="rId3" cstate="print"/>
          <a:srcRect/>
          <a:stretch>
            <a:fillRect/>
          </a:stretch>
        </p:blipFill>
        <p:spPr bwMode="auto">
          <a:xfrm>
            <a:off x="4716463" y="1556792"/>
            <a:ext cx="3900487" cy="3272383"/>
          </a:xfrm>
          <a:prstGeom prst="rect">
            <a:avLst/>
          </a:prstGeom>
          <a:noFill/>
          <a:ln w="9525">
            <a:noFill/>
            <a:miter lim="800000"/>
            <a:headEnd/>
            <a:tailEnd/>
          </a:ln>
        </p:spPr>
      </p:pic>
      <p:sp>
        <p:nvSpPr>
          <p:cNvPr id="29700" name="文本框 4"/>
          <p:cNvSpPr txBox="1">
            <a:spLocks noChangeArrowheads="1"/>
          </p:cNvSpPr>
          <p:nvPr/>
        </p:nvSpPr>
        <p:spPr bwMode="auto">
          <a:xfrm>
            <a:off x="5651500" y="4797425"/>
            <a:ext cx="2339975" cy="369332"/>
          </a:xfrm>
          <a:prstGeom prst="rect">
            <a:avLst/>
          </a:prstGeom>
          <a:noFill/>
          <a:ln w="9525">
            <a:noFill/>
            <a:miter lim="800000"/>
            <a:headEnd/>
            <a:tailEnd/>
          </a:ln>
        </p:spPr>
        <p:txBody>
          <a:bodyPr>
            <a:spAutoFit/>
          </a:bodyPr>
          <a:lstStyle/>
          <a:p>
            <a:r>
              <a:rPr lang="zh-CN" altLang="en-US" b="1" dirty="0">
                <a:solidFill>
                  <a:srgbClr val="FF0000"/>
                </a:solidFill>
              </a:rPr>
              <a:t>第二百四十一项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9"/>
          <p:cNvSpPr>
            <a:spLocks noChangeArrowheads="1"/>
          </p:cNvSpPr>
          <p:nvPr/>
        </p:nvSpPr>
        <p:spPr bwMode="auto">
          <a:xfrm>
            <a:off x="539750" y="404813"/>
            <a:ext cx="7777163" cy="701675"/>
          </a:xfrm>
          <a:prstGeom prst="rect">
            <a:avLst/>
          </a:prstGeom>
          <a:noFill/>
          <a:ln w="9525">
            <a:noFill/>
            <a:miter lim="800000"/>
            <a:headEnd/>
            <a:tailEnd/>
          </a:ln>
        </p:spPr>
        <p:txBody>
          <a:bodyPr>
            <a:spAutoFit/>
          </a:bodyPr>
          <a:lstStyle/>
          <a:p>
            <a:pPr algn="ctr"/>
            <a:r>
              <a:rPr lang="zh-CN" altLang="en-US" sz="4000" b="1" dirty="0"/>
              <a:t>节能推广目录</a:t>
            </a:r>
          </a:p>
        </p:txBody>
      </p:sp>
      <p:pic>
        <p:nvPicPr>
          <p:cNvPr id="29698" name="图片 1" descr="QQ截图20160107103801"/>
          <p:cNvPicPr>
            <a:picLocks noChangeAspect="1" noChangeArrowheads="1"/>
          </p:cNvPicPr>
          <p:nvPr/>
        </p:nvPicPr>
        <p:blipFill>
          <a:blip r:embed="rId2" cstate="print"/>
          <a:srcRect/>
          <a:stretch>
            <a:fillRect/>
          </a:stretch>
        </p:blipFill>
        <p:spPr bwMode="auto">
          <a:xfrm>
            <a:off x="466725" y="1628775"/>
            <a:ext cx="4105275" cy="3700463"/>
          </a:xfrm>
          <a:prstGeom prst="rect">
            <a:avLst/>
          </a:prstGeom>
          <a:noFill/>
          <a:ln w="9525">
            <a:noFill/>
            <a:miter lim="800000"/>
            <a:headEnd/>
            <a:tailEnd/>
          </a:ln>
        </p:spPr>
      </p:pic>
      <p:pic>
        <p:nvPicPr>
          <p:cNvPr id="29699" name="图片 3" descr="File0684"/>
          <p:cNvPicPr>
            <a:picLocks noChangeAspect="1" noChangeArrowheads="1"/>
          </p:cNvPicPr>
          <p:nvPr/>
        </p:nvPicPr>
        <p:blipFill>
          <a:blip r:embed="rId3" cstate="print"/>
          <a:srcRect/>
          <a:stretch>
            <a:fillRect/>
          </a:stretch>
        </p:blipFill>
        <p:spPr bwMode="auto">
          <a:xfrm>
            <a:off x="4716463" y="1556792"/>
            <a:ext cx="3900487" cy="3272383"/>
          </a:xfrm>
          <a:prstGeom prst="rect">
            <a:avLst/>
          </a:prstGeom>
          <a:noFill/>
          <a:ln w="9525">
            <a:noFill/>
            <a:miter lim="800000"/>
            <a:headEnd/>
            <a:tailEnd/>
          </a:ln>
        </p:spPr>
      </p:pic>
      <p:sp>
        <p:nvSpPr>
          <p:cNvPr id="29700" name="文本框 4"/>
          <p:cNvSpPr txBox="1">
            <a:spLocks noChangeArrowheads="1"/>
          </p:cNvSpPr>
          <p:nvPr/>
        </p:nvSpPr>
        <p:spPr bwMode="auto">
          <a:xfrm>
            <a:off x="5651500" y="4797425"/>
            <a:ext cx="2339975" cy="369332"/>
          </a:xfrm>
          <a:prstGeom prst="rect">
            <a:avLst/>
          </a:prstGeom>
          <a:noFill/>
          <a:ln w="9525">
            <a:noFill/>
            <a:miter lim="800000"/>
            <a:headEnd/>
            <a:tailEnd/>
          </a:ln>
        </p:spPr>
        <p:txBody>
          <a:bodyPr>
            <a:spAutoFit/>
          </a:bodyPr>
          <a:lstStyle/>
          <a:p>
            <a:r>
              <a:rPr lang="zh-CN" altLang="en-US" b="1" dirty="0">
                <a:solidFill>
                  <a:srgbClr val="FF0000"/>
                </a:solidFill>
              </a:rPr>
              <a:t>第二百四十一项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中央资金预算项目</a:t>
            </a:r>
            <a:endParaRPr lang="zh-CN" altLang="en-US" dirty="0"/>
          </a:p>
        </p:txBody>
      </p:sp>
      <p:pic>
        <p:nvPicPr>
          <p:cNvPr id="44034" name="Picture 2"/>
          <p:cNvPicPr>
            <a:picLocks noGrp="1" noChangeAspect="1" noChangeArrowheads="1"/>
          </p:cNvPicPr>
          <p:nvPr>
            <p:ph idx="1"/>
          </p:nvPr>
        </p:nvPicPr>
        <p:blipFill>
          <a:blip r:embed="rId3" cstate="print"/>
          <a:srcRect/>
          <a:stretch>
            <a:fillRect/>
          </a:stretch>
        </p:blipFill>
        <p:spPr bwMode="auto">
          <a:xfrm>
            <a:off x="857224" y="1714488"/>
            <a:ext cx="2571768" cy="3929090"/>
          </a:xfrm>
          <a:prstGeom prst="rect">
            <a:avLst/>
          </a:prstGeom>
          <a:noFill/>
          <a:ln w="9525">
            <a:noFill/>
            <a:miter lim="800000"/>
            <a:headEnd/>
            <a:tailEnd/>
          </a:ln>
          <a:effectLst/>
        </p:spPr>
      </p:pic>
      <p:pic>
        <p:nvPicPr>
          <p:cNvPr id="44035" name="Picture 3"/>
          <p:cNvPicPr>
            <a:picLocks noChangeAspect="1" noChangeArrowheads="1"/>
          </p:cNvPicPr>
          <p:nvPr/>
        </p:nvPicPr>
        <p:blipFill>
          <a:blip r:embed="rId4" cstate="print"/>
          <a:srcRect/>
          <a:stretch>
            <a:fillRect/>
          </a:stretch>
        </p:blipFill>
        <p:spPr bwMode="auto">
          <a:xfrm>
            <a:off x="3643306" y="1714488"/>
            <a:ext cx="2325008" cy="3857652"/>
          </a:xfrm>
          <a:prstGeom prst="rect">
            <a:avLst/>
          </a:prstGeom>
          <a:noFill/>
          <a:ln w="9525">
            <a:noFill/>
            <a:miter lim="800000"/>
            <a:headEnd/>
            <a:tailEnd/>
          </a:ln>
          <a:effectLst/>
        </p:spPr>
      </p:pic>
      <p:pic>
        <p:nvPicPr>
          <p:cNvPr id="44036" name="Picture 4"/>
          <p:cNvPicPr>
            <a:picLocks noChangeAspect="1" noChangeArrowheads="1"/>
          </p:cNvPicPr>
          <p:nvPr/>
        </p:nvPicPr>
        <p:blipFill>
          <a:blip r:embed="rId5" cstate="print"/>
          <a:srcRect/>
          <a:stretch>
            <a:fillRect/>
          </a:stretch>
        </p:blipFill>
        <p:spPr bwMode="auto">
          <a:xfrm>
            <a:off x="6143636" y="1643050"/>
            <a:ext cx="2428892"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259632" y="1628800"/>
            <a:ext cx="6768752" cy="4536504"/>
            <a:chOff x="1259632" y="1857364"/>
            <a:chExt cx="5792015" cy="3860824"/>
          </a:xfrm>
        </p:grpSpPr>
        <p:sp>
          <p:nvSpPr>
            <p:cNvPr id="4" name="圆角矩形 3"/>
            <p:cNvSpPr/>
            <p:nvPr/>
          </p:nvSpPr>
          <p:spPr>
            <a:xfrm>
              <a:off x="1259632" y="435769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四</a:t>
              </a:r>
              <a:r>
                <a:rPr lang="zh-CN" altLang="en-US" sz="2400" b="1" dirty="0">
                  <a:latin typeface="华文楷体" pitchFamily="2" charset="-122"/>
                  <a:ea typeface="华文楷体" pitchFamily="2" charset="-122"/>
                </a:rPr>
                <a:t>、润恒节能项目</a:t>
              </a:r>
              <a:r>
                <a:rPr lang="zh-CN" altLang="en-US" sz="2400" b="1" dirty="0" smtClean="0">
                  <a:latin typeface="华文楷体" pitchFamily="2" charset="-122"/>
                  <a:ea typeface="华文楷体" pitchFamily="2" charset="-122"/>
                </a:rPr>
                <a:t>案例</a:t>
              </a:r>
              <a:endParaRPr lang="en-US" altLang="zh-CN" sz="2400" b="1" dirty="0">
                <a:latin typeface="华文楷体" pitchFamily="2" charset="-122"/>
                <a:ea typeface="华文楷体" pitchFamily="2" charset="-122"/>
              </a:endParaRPr>
            </a:p>
          </p:txBody>
        </p:sp>
        <p:sp>
          <p:nvSpPr>
            <p:cNvPr id="5" name="圆角矩形 4"/>
            <p:cNvSpPr/>
            <p:nvPr/>
          </p:nvSpPr>
          <p:spPr>
            <a:xfrm>
              <a:off x="1259632" y="3571876"/>
              <a:ext cx="5792015" cy="431800"/>
            </a:xfrm>
            <a:prstGeom prst="roundRect">
              <a:avLst/>
            </a:prstGeom>
            <a:solidFill>
              <a:srgbClr val="00B05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三、合作模式</a:t>
              </a:r>
              <a:endParaRPr lang="en-US" altLang="zh-CN" sz="2400" b="1" dirty="0" smtClean="0">
                <a:latin typeface="华文楷体" pitchFamily="2" charset="-122"/>
                <a:ea typeface="华文楷体" pitchFamily="2" charset="-122"/>
              </a:endParaRPr>
            </a:p>
          </p:txBody>
        </p:sp>
        <p:sp>
          <p:nvSpPr>
            <p:cNvPr id="6" name="圆角矩形 5"/>
            <p:cNvSpPr/>
            <p:nvPr/>
          </p:nvSpPr>
          <p:spPr>
            <a:xfrm>
              <a:off x="1259632" y="185736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一、润恒节能介绍</a:t>
              </a:r>
              <a:endParaRPr lang="en-US" altLang="zh-CN" sz="2400" b="1" dirty="0" smtClean="0">
                <a:latin typeface="华文楷体" pitchFamily="2" charset="-122"/>
                <a:ea typeface="华文楷体" pitchFamily="2" charset="-122"/>
              </a:endParaRPr>
            </a:p>
          </p:txBody>
        </p:sp>
        <p:sp>
          <p:nvSpPr>
            <p:cNvPr id="7" name="圆角矩形 6"/>
            <p:cNvSpPr/>
            <p:nvPr/>
          </p:nvSpPr>
          <p:spPr>
            <a:xfrm>
              <a:off x="1259632" y="278605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二、核心技术</a:t>
              </a:r>
              <a:endParaRPr lang="en-US" altLang="zh-CN" sz="2400" b="1" dirty="0" smtClean="0">
                <a:latin typeface="华文楷体" pitchFamily="2" charset="-122"/>
                <a:ea typeface="华文楷体" pitchFamily="2" charset="-122"/>
              </a:endParaRPr>
            </a:p>
          </p:txBody>
        </p:sp>
        <p:sp>
          <p:nvSpPr>
            <p:cNvPr id="8" name="圆角矩形 7"/>
            <p:cNvSpPr/>
            <p:nvPr/>
          </p:nvSpPr>
          <p:spPr>
            <a:xfrm>
              <a:off x="1259632" y="528638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400" b="1" dirty="0" smtClean="0">
                  <a:latin typeface="华文楷体" pitchFamily="2" charset="-122"/>
                  <a:ea typeface="华文楷体" pitchFamily="2" charset="-122"/>
                </a:rPr>
                <a:t>五、提问和讨论</a:t>
              </a:r>
              <a:endParaRPr lang="en-US" altLang="zh-CN" sz="2400" b="1" dirty="0">
                <a:latin typeface="华文楷体" pitchFamily="2" charset="-122"/>
                <a:ea typeface="华文楷体" pitchFamily="2" charset="-122"/>
              </a:endParaRPr>
            </a:p>
          </p:txBody>
        </p:sp>
      </p:grpSp>
      <p:sp>
        <p:nvSpPr>
          <p:cNvPr id="10" name="标题 1"/>
          <p:cNvSpPr>
            <a:spLocks noGrp="1"/>
          </p:cNvSpPr>
          <p:nvPr>
            <p:ph type="title"/>
          </p:nvPr>
        </p:nvSpPr>
        <p:spPr>
          <a:xfrm>
            <a:off x="1131636" y="452115"/>
            <a:ext cx="7024744" cy="1143000"/>
          </a:xfrm>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3589378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916238" y="3860800"/>
            <a:ext cx="1009650" cy="1439863"/>
          </a:xfrm>
          <a:prstGeom prst="notchedRightArrow">
            <a:avLst>
              <a:gd name="adj1" fmla="val 50000"/>
              <a:gd name="adj2" fmla="val 25000"/>
            </a:avLst>
          </a:prstGeom>
          <a:solidFill>
            <a:srgbClr val="00FF00"/>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795" name="AutoShape 3"/>
          <p:cNvSpPr>
            <a:spLocks noChangeArrowheads="1"/>
          </p:cNvSpPr>
          <p:nvPr/>
        </p:nvSpPr>
        <p:spPr bwMode="auto">
          <a:xfrm>
            <a:off x="3778250" y="3860800"/>
            <a:ext cx="1009650" cy="1439863"/>
          </a:xfrm>
          <a:prstGeom prst="notchedRightArrow">
            <a:avLst>
              <a:gd name="adj1" fmla="val 50000"/>
              <a:gd name="adj2" fmla="val 25000"/>
            </a:avLst>
          </a:prstGeom>
          <a:solidFill>
            <a:srgbClr val="99CC00"/>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796" name="AutoShape 4"/>
          <p:cNvSpPr>
            <a:spLocks noChangeArrowheads="1"/>
          </p:cNvSpPr>
          <p:nvPr/>
        </p:nvSpPr>
        <p:spPr bwMode="auto">
          <a:xfrm>
            <a:off x="4645025" y="3860800"/>
            <a:ext cx="1008063" cy="1439863"/>
          </a:xfrm>
          <a:prstGeom prst="notchedRightArrow">
            <a:avLst>
              <a:gd name="adj1" fmla="val 50000"/>
              <a:gd name="adj2" fmla="val 25000"/>
            </a:avLst>
          </a:prstGeom>
          <a:solidFill>
            <a:srgbClr val="339966"/>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797" name="AutoShape 5"/>
          <p:cNvSpPr>
            <a:spLocks noChangeArrowheads="1"/>
          </p:cNvSpPr>
          <p:nvPr/>
        </p:nvSpPr>
        <p:spPr bwMode="auto">
          <a:xfrm>
            <a:off x="5508625" y="3860800"/>
            <a:ext cx="1008063" cy="1439863"/>
          </a:xfrm>
          <a:prstGeom prst="notchedRightArrow">
            <a:avLst>
              <a:gd name="adj1" fmla="val 50000"/>
              <a:gd name="adj2" fmla="val 25000"/>
            </a:avLst>
          </a:prstGeom>
          <a:solidFill>
            <a:srgbClr val="808000"/>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798" name="AutoShape 6"/>
          <p:cNvSpPr>
            <a:spLocks noChangeArrowheads="1"/>
          </p:cNvSpPr>
          <p:nvPr/>
        </p:nvSpPr>
        <p:spPr bwMode="auto">
          <a:xfrm>
            <a:off x="6373813" y="3860800"/>
            <a:ext cx="1006475" cy="1439863"/>
          </a:xfrm>
          <a:prstGeom prst="notchedRightArrow">
            <a:avLst>
              <a:gd name="adj1" fmla="val 50000"/>
              <a:gd name="adj2" fmla="val 25000"/>
            </a:avLst>
          </a:prstGeom>
          <a:solidFill>
            <a:srgbClr val="008000"/>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799" name="AutoShape 7"/>
          <p:cNvSpPr>
            <a:spLocks noChangeArrowheads="1"/>
          </p:cNvSpPr>
          <p:nvPr/>
        </p:nvSpPr>
        <p:spPr bwMode="auto">
          <a:xfrm>
            <a:off x="7235825" y="3860800"/>
            <a:ext cx="1008063" cy="1439863"/>
          </a:xfrm>
          <a:prstGeom prst="notchedRightArrow">
            <a:avLst>
              <a:gd name="adj1" fmla="val 50000"/>
              <a:gd name="adj2" fmla="val 25000"/>
            </a:avLst>
          </a:prstGeom>
          <a:solidFill>
            <a:srgbClr val="003300"/>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800" name="AutoShape 8"/>
          <p:cNvSpPr>
            <a:spLocks noChangeArrowheads="1"/>
          </p:cNvSpPr>
          <p:nvPr/>
        </p:nvSpPr>
        <p:spPr bwMode="auto">
          <a:xfrm>
            <a:off x="2052638" y="3860800"/>
            <a:ext cx="1009650" cy="1439863"/>
          </a:xfrm>
          <a:prstGeom prst="notchedRightArrow">
            <a:avLst>
              <a:gd name="adj1" fmla="val 50000"/>
              <a:gd name="adj2" fmla="val 25000"/>
            </a:avLst>
          </a:prstGeom>
          <a:solidFill>
            <a:srgbClr val="CCFFCC"/>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33801" name="AutoShape 9"/>
          <p:cNvSpPr>
            <a:spLocks noChangeArrowheads="1"/>
          </p:cNvSpPr>
          <p:nvPr/>
        </p:nvSpPr>
        <p:spPr bwMode="auto">
          <a:xfrm>
            <a:off x="1042988" y="3860800"/>
            <a:ext cx="1147762" cy="1439863"/>
          </a:xfrm>
          <a:prstGeom prst="rightArrow">
            <a:avLst>
              <a:gd name="adj1" fmla="val 50000"/>
              <a:gd name="adj2" fmla="val 25000"/>
            </a:avLst>
          </a:prstGeom>
          <a:solidFill>
            <a:srgbClr val="CCFFFF"/>
          </a:solidFill>
          <a:ln w="9525">
            <a:solidFill>
              <a:schemeClr val="tx1"/>
            </a:solidFill>
            <a:miter lim="800000"/>
            <a:headEnd/>
            <a:tailEnd/>
          </a:ln>
        </p:spPr>
        <p:txBody>
          <a:bodyPr wrap="none" lIns="93515" tIns="46758" rIns="93515" bIns="46758" anchor="ctr"/>
          <a:lstStyle/>
          <a:p>
            <a:pPr defTabSz="936625">
              <a:lnSpc>
                <a:spcPct val="90000"/>
              </a:lnSpc>
              <a:buSzPct val="120000"/>
            </a:pPr>
            <a:endParaRPr lang="zh-CN" altLang="en-US" sz="1600" b="1"/>
          </a:p>
        </p:txBody>
      </p:sp>
      <p:sp>
        <p:nvSpPr>
          <p:cNvPr id="20489" name="Rectangle 3075"/>
          <p:cNvSpPr>
            <a:spLocks noChangeArrowheads="1"/>
          </p:cNvSpPr>
          <p:nvPr/>
        </p:nvSpPr>
        <p:spPr bwMode="auto">
          <a:xfrm>
            <a:off x="684213" y="981075"/>
            <a:ext cx="7772400" cy="2833688"/>
          </a:xfrm>
          <a:prstGeom prst="rect">
            <a:avLst/>
          </a:prstGeom>
          <a:noFill/>
          <a:ln w="9525">
            <a:noFill/>
            <a:miter lim="800000"/>
            <a:headEnd/>
            <a:tailEnd/>
          </a:ln>
        </p:spPr>
        <p:txBody>
          <a:bodyPr lIns="93515" tIns="46758" rIns="93515" bIns="46758">
            <a:spAutoFit/>
          </a:bodyPr>
          <a:lstStyle/>
          <a:p>
            <a:pPr marL="350838" indent="-350838" defTabSz="931863">
              <a:spcBef>
                <a:spcPct val="20000"/>
              </a:spcBef>
              <a:buClr>
                <a:schemeClr val="accent1"/>
              </a:buClr>
              <a:buSzPct val="65000"/>
              <a:buFont typeface="Wingdings" pitchFamily="2" charset="2"/>
              <a:buNone/>
            </a:pPr>
            <a:endParaRPr lang="zh-CN" altLang="en-US" sz="2000" b="1" dirty="0">
              <a:solidFill>
                <a:srgbClr val="0000FF"/>
              </a:solidFill>
            </a:endParaRPr>
          </a:p>
          <a:p>
            <a:pPr marL="350838" indent="-350838" defTabSz="931863">
              <a:spcBef>
                <a:spcPct val="20000"/>
              </a:spcBef>
              <a:buClr>
                <a:schemeClr val="accent1"/>
              </a:buClr>
              <a:buSzPct val="65000"/>
              <a:buFont typeface="Wingdings" pitchFamily="2" charset="2"/>
              <a:buNone/>
            </a:pPr>
            <a:r>
              <a:rPr lang="zh-CN" altLang="en-US" sz="2000" b="1" dirty="0"/>
              <a:t>节能服务公司（ </a:t>
            </a:r>
            <a:r>
              <a:rPr lang="en-US" altLang="zh-CN" sz="2000" b="1" dirty="0"/>
              <a:t>EMC</a:t>
            </a:r>
            <a:r>
              <a:rPr lang="zh-CN" altLang="en-US" sz="2000" b="1" dirty="0"/>
              <a:t>）</a:t>
            </a:r>
          </a:p>
          <a:p>
            <a:pPr marL="350838" indent="-350838" defTabSz="931863">
              <a:lnSpc>
                <a:spcPct val="150000"/>
              </a:lnSpc>
              <a:spcBef>
                <a:spcPts val="625"/>
              </a:spcBef>
              <a:spcAft>
                <a:spcPts val="1225"/>
              </a:spcAft>
              <a:buClr>
                <a:schemeClr val="accent1"/>
              </a:buClr>
              <a:buSzPct val="65000"/>
              <a:buFont typeface="Wingdings" pitchFamily="2" charset="2"/>
              <a:buNone/>
            </a:pPr>
            <a:r>
              <a:rPr lang="zh-CN" altLang="en-US" sz="2000" dirty="0"/>
              <a:t>              节能服务公司（在国外简称</a:t>
            </a:r>
            <a:r>
              <a:rPr lang="en-US" altLang="zh-CN" sz="2000" dirty="0"/>
              <a:t>ESC</a:t>
            </a:r>
            <a:r>
              <a:rPr lang="zh-CN" altLang="en-US" sz="2000" dirty="0"/>
              <a:t>，国内简称</a:t>
            </a:r>
            <a:r>
              <a:rPr lang="en-US" altLang="zh-CN" sz="2000" dirty="0"/>
              <a:t>EMC</a:t>
            </a:r>
            <a:r>
              <a:rPr lang="zh-CN" altLang="en-US" sz="2000" dirty="0"/>
              <a:t>）是以赢利为直接目的的专业化服务机构在美国、加拿大和欧洲</a:t>
            </a:r>
            <a:r>
              <a:rPr lang="en-US" altLang="zh-CN" sz="2000" dirty="0"/>
              <a:t>ESC </a:t>
            </a:r>
            <a:r>
              <a:rPr lang="zh-CN" altLang="en-US" sz="2000" dirty="0"/>
              <a:t>已发展成为一种新兴的节能产业。</a:t>
            </a:r>
            <a:r>
              <a:rPr lang="en-US" altLang="zh-CN" sz="2000" dirty="0"/>
              <a:t>EMC</a:t>
            </a:r>
            <a:r>
              <a:rPr lang="zh-CN" altLang="en-US" sz="2000" dirty="0"/>
              <a:t>为客户提供</a:t>
            </a:r>
            <a:r>
              <a:rPr lang="zh-CN" altLang="en-US" sz="2000" b="1" dirty="0"/>
              <a:t>一条龙服务。</a:t>
            </a:r>
            <a:endParaRPr lang="en-US" sz="2000" b="1" dirty="0"/>
          </a:p>
          <a:p>
            <a:pPr marL="350838" indent="-350838" defTabSz="931863">
              <a:lnSpc>
                <a:spcPct val="150000"/>
              </a:lnSpc>
              <a:spcBef>
                <a:spcPts val="625"/>
              </a:spcBef>
              <a:spcAft>
                <a:spcPts val="1225"/>
              </a:spcAft>
              <a:buClr>
                <a:schemeClr val="accent1"/>
              </a:buClr>
              <a:buSzPct val="65000"/>
              <a:buFont typeface="Wingdings" pitchFamily="2" charset="2"/>
              <a:buNone/>
            </a:pPr>
            <a:r>
              <a:rPr lang="zh-CN" altLang="en-US" sz="1600" b="1" dirty="0">
                <a:solidFill>
                  <a:srgbClr val="FF0000"/>
                </a:solidFill>
              </a:rPr>
              <a:t>             </a:t>
            </a:r>
            <a:endParaRPr lang="en-US" sz="1600" b="1" dirty="0">
              <a:solidFill>
                <a:srgbClr val="FF0000"/>
              </a:solidFill>
            </a:endParaRPr>
          </a:p>
        </p:txBody>
      </p:sp>
      <p:sp>
        <p:nvSpPr>
          <p:cNvPr id="33803" name="Text Box 25"/>
          <p:cNvSpPr txBox="1">
            <a:spLocks noChangeArrowheads="1"/>
          </p:cNvSpPr>
          <p:nvPr/>
        </p:nvSpPr>
        <p:spPr bwMode="auto">
          <a:xfrm>
            <a:off x="1116013" y="4437063"/>
            <a:ext cx="860425" cy="379412"/>
          </a:xfrm>
          <a:prstGeom prst="rect">
            <a:avLst/>
          </a:prstGeom>
          <a:noFill/>
          <a:ln w="9525">
            <a:noFill/>
            <a:miter lim="800000"/>
            <a:headEnd/>
            <a:tailEnd/>
          </a:ln>
        </p:spPr>
        <p:txBody>
          <a:bodyPr lIns="93515" tIns="46758" rIns="93515" bIns="46758">
            <a:spAutoFit/>
          </a:bodyPr>
          <a:lstStyle/>
          <a:p>
            <a:pPr algn="ctr" defTabSz="936625">
              <a:lnSpc>
                <a:spcPct val="60000"/>
              </a:lnSpc>
              <a:spcBef>
                <a:spcPct val="50000"/>
              </a:spcBef>
            </a:pPr>
            <a:r>
              <a:rPr lang="zh-CN" altLang="en-US" sz="1600" b="1" baseline="-25000">
                <a:latin typeface="Verdana" pitchFamily="34" charset="0"/>
              </a:rPr>
              <a:t>能源效</a:t>
            </a:r>
          </a:p>
          <a:p>
            <a:pPr algn="ctr" defTabSz="936625">
              <a:lnSpc>
                <a:spcPct val="60000"/>
              </a:lnSpc>
              <a:spcBef>
                <a:spcPct val="50000"/>
              </a:spcBef>
            </a:pPr>
            <a:r>
              <a:rPr lang="zh-CN" altLang="en-US" sz="1600" b="1" baseline="-25000">
                <a:latin typeface="Verdana" pitchFamily="34" charset="0"/>
              </a:rPr>
              <a:t>率分析</a:t>
            </a:r>
          </a:p>
        </p:txBody>
      </p:sp>
      <p:sp>
        <p:nvSpPr>
          <p:cNvPr id="33804" name="Text Box 26"/>
          <p:cNvSpPr txBox="1">
            <a:spLocks noChangeArrowheads="1"/>
          </p:cNvSpPr>
          <p:nvPr/>
        </p:nvSpPr>
        <p:spPr bwMode="auto">
          <a:xfrm>
            <a:off x="2124075" y="4365625"/>
            <a:ext cx="863600" cy="428625"/>
          </a:xfrm>
          <a:prstGeom prst="rect">
            <a:avLst/>
          </a:prstGeom>
          <a:noFill/>
          <a:ln w="9525">
            <a:noFill/>
            <a:miter lim="800000"/>
            <a:headEnd/>
            <a:tailEnd/>
          </a:ln>
        </p:spPr>
        <p:txBody>
          <a:bodyPr lIns="93515" tIns="46758" rIns="93515" bIns="46758">
            <a:spAutoFit/>
          </a:bodyPr>
          <a:lstStyle/>
          <a:p>
            <a:pPr algn="ctr" defTabSz="936625">
              <a:spcBef>
                <a:spcPct val="50000"/>
              </a:spcBef>
            </a:pPr>
            <a:r>
              <a:rPr lang="zh-CN" altLang="en-US" sz="1600" b="1" baseline="-25000">
                <a:latin typeface="Verdana" pitchFamily="34" charset="0"/>
              </a:rPr>
              <a:t>节能项</a:t>
            </a:r>
            <a:br>
              <a:rPr lang="zh-CN" altLang="en-US" sz="1600" b="1" baseline="-25000">
                <a:latin typeface="Verdana" pitchFamily="34" charset="0"/>
              </a:rPr>
            </a:br>
            <a:r>
              <a:rPr lang="zh-CN" altLang="en-US" sz="1600" b="1" baseline="-25000">
                <a:latin typeface="Verdana" pitchFamily="34" charset="0"/>
              </a:rPr>
              <a:t>目设计</a:t>
            </a:r>
          </a:p>
        </p:txBody>
      </p:sp>
      <p:sp>
        <p:nvSpPr>
          <p:cNvPr id="33805" name="Text Box 27"/>
          <p:cNvSpPr txBox="1">
            <a:spLocks noChangeArrowheads="1"/>
          </p:cNvSpPr>
          <p:nvPr/>
        </p:nvSpPr>
        <p:spPr bwMode="auto">
          <a:xfrm>
            <a:off x="2987675" y="4365625"/>
            <a:ext cx="863600" cy="463550"/>
          </a:xfrm>
          <a:prstGeom prst="rect">
            <a:avLst/>
          </a:prstGeom>
          <a:noFill/>
          <a:ln w="9525">
            <a:noFill/>
            <a:miter lim="800000"/>
            <a:headEnd/>
            <a:tailEnd/>
          </a:ln>
        </p:spPr>
        <p:txBody>
          <a:bodyPr lIns="93515" tIns="46758" rIns="93515" bIns="46758">
            <a:spAutoFit/>
          </a:bodyPr>
          <a:lstStyle/>
          <a:p>
            <a:pPr defTabSz="936625">
              <a:lnSpc>
                <a:spcPct val="110000"/>
              </a:lnSpc>
              <a:spcBef>
                <a:spcPct val="50000"/>
              </a:spcBef>
            </a:pPr>
            <a:r>
              <a:rPr lang="zh-CN" altLang="en-US" sz="1600" b="1" baseline="-25000">
                <a:latin typeface="Verdana" pitchFamily="34" charset="0"/>
              </a:rPr>
              <a:t>项目融</a:t>
            </a:r>
            <a:r>
              <a:rPr lang="en-US" altLang="zh-CN" sz="1600" b="1" baseline="-25000">
                <a:latin typeface="Verdana" pitchFamily="34" charset="0"/>
              </a:rPr>
              <a:t>/</a:t>
            </a:r>
            <a:r>
              <a:rPr lang="zh-CN" altLang="en-US" sz="1600" b="1" baseline="-25000">
                <a:latin typeface="Verdana" pitchFamily="34" charset="0"/>
              </a:rPr>
              <a:t>投资</a:t>
            </a:r>
          </a:p>
        </p:txBody>
      </p:sp>
      <p:sp>
        <p:nvSpPr>
          <p:cNvPr id="33806" name="Text Box 28"/>
          <p:cNvSpPr txBox="1">
            <a:spLocks noChangeArrowheads="1"/>
          </p:cNvSpPr>
          <p:nvPr/>
        </p:nvSpPr>
        <p:spPr bwMode="auto">
          <a:xfrm>
            <a:off x="3851275" y="4365625"/>
            <a:ext cx="1009650" cy="428625"/>
          </a:xfrm>
          <a:prstGeom prst="rect">
            <a:avLst/>
          </a:prstGeom>
          <a:noFill/>
          <a:ln w="9525">
            <a:noFill/>
            <a:miter lim="800000"/>
            <a:headEnd/>
            <a:tailEnd/>
          </a:ln>
        </p:spPr>
        <p:txBody>
          <a:bodyPr lIns="93515" tIns="46758" rIns="93515" bIns="46758">
            <a:spAutoFit/>
          </a:bodyPr>
          <a:lstStyle/>
          <a:p>
            <a:pPr algn="ctr" defTabSz="936625">
              <a:spcBef>
                <a:spcPct val="50000"/>
              </a:spcBef>
            </a:pPr>
            <a:r>
              <a:rPr lang="zh-CN" altLang="en-US" sz="1600" b="1" baseline="-25000">
                <a:solidFill>
                  <a:schemeClr val="bg1"/>
                </a:solidFill>
                <a:latin typeface="Verdana" pitchFamily="34" charset="0"/>
              </a:rPr>
              <a:t>原材料</a:t>
            </a:r>
            <a:r>
              <a:rPr lang="en-US" altLang="zh-CN" sz="1600" b="1" baseline="-25000">
                <a:solidFill>
                  <a:schemeClr val="bg1"/>
                </a:solidFill>
                <a:latin typeface="Verdana" pitchFamily="34" charset="0"/>
              </a:rPr>
              <a:t>/</a:t>
            </a:r>
            <a:br>
              <a:rPr lang="en-US" altLang="zh-CN" sz="1600" b="1" baseline="-25000">
                <a:solidFill>
                  <a:schemeClr val="bg1"/>
                </a:solidFill>
                <a:latin typeface="Verdana" pitchFamily="34" charset="0"/>
              </a:rPr>
            </a:br>
            <a:r>
              <a:rPr lang="zh-CN" altLang="en-US" sz="1600" b="1" baseline="-25000">
                <a:solidFill>
                  <a:schemeClr val="bg1"/>
                </a:solidFill>
                <a:latin typeface="Verdana" pitchFamily="34" charset="0"/>
              </a:rPr>
              <a:t>设备采购</a:t>
            </a:r>
          </a:p>
        </p:txBody>
      </p:sp>
      <p:sp>
        <p:nvSpPr>
          <p:cNvPr id="33807" name="Text Box 29"/>
          <p:cNvSpPr txBox="1">
            <a:spLocks noChangeArrowheads="1"/>
          </p:cNvSpPr>
          <p:nvPr/>
        </p:nvSpPr>
        <p:spPr bwMode="auto">
          <a:xfrm>
            <a:off x="4787900" y="4365625"/>
            <a:ext cx="936625" cy="428625"/>
          </a:xfrm>
          <a:prstGeom prst="rect">
            <a:avLst/>
          </a:prstGeom>
          <a:noFill/>
          <a:ln w="9525">
            <a:noFill/>
            <a:miter lim="800000"/>
            <a:headEnd/>
            <a:tailEnd/>
          </a:ln>
        </p:spPr>
        <p:txBody>
          <a:bodyPr lIns="93515" tIns="46758" rIns="93515" bIns="46758">
            <a:spAutoFit/>
          </a:bodyPr>
          <a:lstStyle/>
          <a:p>
            <a:pPr algn="ctr" defTabSz="936625">
              <a:spcBef>
                <a:spcPct val="50000"/>
              </a:spcBef>
            </a:pPr>
            <a:r>
              <a:rPr lang="zh-CN" altLang="en-US" sz="1600" b="1" baseline="-25000">
                <a:solidFill>
                  <a:schemeClr val="bg1"/>
                </a:solidFill>
                <a:latin typeface="Verdana" pitchFamily="34" charset="0"/>
              </a:rPr>
              <a:t>安装</a:t>
            </a:r>
            <a:r>
              <a:rPr lang="en-US" altLang="zh-CN" sz="1600" b="1" baseline="-25000">
                <a:solidFill>
                  <a:schemeClr val="bg1"/>
                </a:solidFill>
                <a:latin typeface="Verdana" pitchFamily="34" charset="0"/>
              </a:rPr>
              <a:t>/</a:t>
            </a:r>
            <a:br>
              <a:rPr lang="en-US" altLang="zh-CN" sz="1600" b="1" baseline="-25000">
                <a:solidFill>
                  <a:schemeClr val="bg1"/>
                </a:solidFill>
                <a:latin typeface="Verdana" pitchFamily="34" charset="0"/>
              </a:rPr>
            </a:br>
            <a:r>
              <a:rPr lang="zh-CN" altLang="en-US" sz="1600" b="1" baseline="-25000">
                <a:solidFill>
                  <a:schemeClr val="bg1"/>
                </a:solidFill>
                <a:latin typeface="Verdana" pitchFamily="34" charset="0"/>
              </a:rPr>
              <a:t>施工</a:t>
            </a:r>
          </a:p>
        </p:txBody>
      </p:sp>
      <p:sp>
        <p:nvSpPr>
          <p:cNvPr id="33808" name="Text Box 34"/>
          <p:cNvSpPr txBox="1">
            <a:spLocks noChangeArrowheads="1"/>
          </p:cNvSpPr>
          <p:nvPr/>
        </p:nvSpPr>
        <p:spPr bwMode="auto">
          <a:xfrm>
            <a:off x="6443663" y="4437063"/>
            <a:ext cx="863600" cy="411162"/>
          </a:xfrm>
          <a:prstGeom prst="rect">
            <a:avLst/>
          </a:prstGeom>
          <a:noFill/>
          <a:ln w="9525">
            <a:noFill/>
            <a:miter lim="800000"/>
            <a:headEnd/>
            <a:tailEnd/>
          </a:ln>
        </p:spPr>
        <p:txBody>
          <a:bodyPr lIns="93515" tIns="46758" rIns="93515" bIns="46758">
            <a:spAutoFit/>
          </a:bodyPr>
          <a:lstStyle/>
          <a:p>
            <a:pPr algn="ctr" defTabSz="936625">
              <a:lnSpc>
                <a:spcPct val="70000"/>
              </a:lnSpc>
              <a:spcBef>
                <a:spcPct val="50000"/>
              </a:spcBef>
            </a:pPr>
            <a:r>
              <a:rPr lang="zh-CN" altLang="en-US" sz="1600" b="1" baseline="-25000">
                <a:solidFill>
                  <a:schemeClr val="bg1"/>
                </a:solidFill>
                <a:latin typeface="Verdana" pitchFamily="34" charset="0"/>
              </a:rPr>
              <a:t>人员</a:t>
            </a:r>
          </a:p>
          <a:p>
            <a:pPr algn="ctr" defTabSz="936625">
              <a:lnSpc>
                <a:spcPct val="70000"/>
              </a:lnSpc>
              <a:spcBef>
                <a:spcPct val="50000"/>
              </a:spcBef>
            </a:pPr>
            <a:r>
              <a:rPr lang="zh-CN" altLang="en-US" sz="1600" b="1" baseline="-25000">
                <a:solidFill>
                  <a:schemeClr val="bg1"/>
                </a:solidFill>
                <a:latin typeface="Verdana" pitchFamily="34" charset="0"/>
              </a:rPr>
              <a:t>培训</a:t>
            </a:r>
          </a:p>
        </p:txBody>
      </p:sp>
      <p:sp>
        <p:nvSpPr>
          <p:cNvPr id="33809" name="Text Box 35"/>
          <p:cNvSpPr txBox="1">
            <a:spLocks noChangeArrowheads="1"/>
          </p:cNvSpPr>
          <p:nvPr/>
        </p:nvSpPr>
        <p:spPr bwMode="auto">
          <a:xfrm>
            <a:off x="7380288" y="4437063"/>
            <a:ext cx="863600" cy="411162"/>
          </a:xfrm>
          <a:prstGeom prst="rect">
            <a:avLst/>
          </a:prstGeom>
          <a:noFill/>
          <a:ln w="9525">
            <a:noFill/>
            <a:miter lim="800000"/>
            <a:headEnd/>
            <a:tailEnd/>
          </a:ln>
        </p:spPr>
        <p:txBody>
          <a:bodyPr lIns="93515" tIns="46758" rIns="93515" bIns="46758">
            <a:spAutoFit/>
          </a:bodyPr>
          <a:lstStyle/>
          <a:p>
            <a:pPr algn="ctr" defTabSz="936625">
              <a:lnSpc>
                <a:spcPct val="70000"/>
              </a:lnSpc>
              <a:spcBef>
                <a:spcPct val="50000"/>
              </a:spcBef>
            </a:pPr>
            <a:r>
              <a:rPr lang="zh-CN" altLang="en-US" sz="1600" b="1" baseline="-25000">
                <a:solidFill>
                  <a:schemeClr val="bg1"/>
                </a:solidFill>
                <a:latin typeface="Verdana" pitchFamily="34" charset="0"/>
              </a:rPr>
              <a:t>运行</a:t>
            </a:r>
          </a:p>
          <a:p>
            <a:pPr algn="ctr" defTabSz="936625">
              <a:lnSpc>
                <a:spcPct val="70000"/>
              </a:lnSpc>
              <a:spcBef>
                <a:spcPct val="50000"/>
              </a:spcBef>
            </a:pPr>
            <a:r>
              <a:rPr lang="zh-CN" altLang="en-US" sz="1600" b="1" baseline="-25000">
                <a:solidFill>
                  <a:schemeClr val="bg1"/>
                </a:solidFill>
                <a:latin typeface="Verdana" pitchFamily="34" charset="0"/>
              </a:rPr>
              <a:t>管理</a:t>
            </a:r>
          </a:p>
        </p:txBody>
      </p:sp>
      <p:sp>
        <p:nvSpPr>
          <p:cNvPr id="33810" name="Text Box 34"/>
          <p:cNvSpPr txBox="1">
            <a:spLocks noChangeArrowheads="1"/>
          </p:cNvSpPr>
          <p:nvPr/>
        </p:nvSpPr>
        <p:spPr bwMode="auto">
          <a:xfrm>
            <a:off x="5651500" y="4365625"/>
            <a:ext cx="865188" cy="411163"/>
          </a:xfrm>
          <a:prstGeom prst="rect">
            <a:avLst/>
          </a:prstGeom>
          <a:noFill/>
          <a:ln w="9525">
            <a:noFill/>
            <a:miter lim="800000"/>
            <a:headEnd/>
            <a:tailEnd/>
          </a:ln>
        </p:spPr>
        <p:txBody>
          <a:bodyPr lIns="93515" tIns="46758" rIns="93515" bIns="46758">
            <a:spAutoFit/>
          </a:bodyPr>
          <a:lstStyle/>
          <a:p>
            <a:pPr algn="ctr" defTabSz="936625">
              <a:lnSpc>
                <a:spcPct val="70000"/>
              </a:lnSpc>
              <a:spcBef>
                <a:spcPct val="50000"/>
              </a:spcBef>
            </a:pPr>
            <a:r>
              <a:rPr lang="zh-CN" altLang="en-US" sz="1600" b="1" baseline="-25000">
                <a:solidFill>
                  <a:schemeClr val="bg1"/>
                </a:solidFill>
                <a:latin typeface="Verdana" pitchFamily="34" charset="0"/>
              </a:rPr>
              <a:t>节能</a:t>
            </a:r>
          </a:p>
          <a:p>
            <a:pPr algn="ctr" defTabSz="936625">
              <a:lnSpc>
                <a:spcPct val="70000"/>
              </a:lnSpc>
              <a:spcBef>
                <a:spcPct val="50000"/>
              </a:spcBef>
            </a:pPr>
            <a:r>
              <a:rPr lang="zh-CN" altLang="en-US" sz="1600" b="1" baseline="-25000">
                <a:solidFill>
                  <a:schemeClr val="bg1"/>
                </a:solidFill>
                <a:latin typeface="Verdana" pitchFamily="34" charset="0"/>
              </a:rPr>
              <a:t>检测</a:t>
            </a:r>
          </a:p>
        </p:txBody>
      </p:sp>
      <p:sp>
        <p:nvSpPr>
          <p:cNvPr id="20498" name="Rectangle 19"/>
          <p:cNvSpPr>
            <a:spLocks noChangeArrowheads="1"/>
          </p:cNvSpPr>
          <p:nvPr/>
        </p:nvSpPr>
        <p:spPr bwMode="auto">
          <a:xfrm>
            <a:off x="611560" y="332656"/>
            <a:ext cx="7777163" cy="708025"/>
          </a:xfrm>
          <a:prstGeom prst="rect">
            <a:avLst/>
          </a:prstGeom>
          <a:noFill/>
          <a:ln w="9525">
            <a:noFill/>
            <a:miter lim="800000"/>
            <a:headEnd/>
            <a:tailEnd/>
          </a:ln>
        </p:spPr>
        <p:txBody>
          <a:bodyPr>
            <a:spAutoFit/>
          </a:bodyPr>
          <a:lstStyle/>
          <a:p>
            <a:pPr algn="ctr"/>
            <a:r>
              <a:rPr lang="zh-CN" altLang="en-US" sz="4000" b="1" dirty="0" smtClean="0"/>
              <a:t>合作模式</a:t>
            </a:r>
            <a:endParaRPr lang="zh-CN" altLang="en-US" sz="4000" b="1" dirty="0"/>
          </a:p>
        </p:txBody>
      </p:sp>
      <p:sp>
        <p:nvSpPr>
          <p:cNvPr id="20499" name="矩形 19"/>
          <p:cNvSpPr>
            <a:spLocks noChangeArrowheads="1"/>
          </p:cNvSpPr>
          <p:nvPr/>
        </p:nvSpPr>
        <p:spPr bwMode="auto">
          <a:xfrm>
            <a:off x="1908175" y="3357563"/>
            <a:ext cx="5133975" cy="460375"/>
          </a:xfrm>
          <a:prstGeom prst="rect">
            <a:avLst/>
          </a:prstGeom>
          <a:noFill/>
          <a:ln w="9525">
            <a:noFill/>
            <a:miter lim="800000"/>
            <a:headEnd/>
            <a:tailEnd/>
          </a:ln>
        </p:spPr>
        <p:txBody>
          <a:bodyPr wrap="none">
            <a:spAutoFit/>
          </a:bodyPr>
          <a:lstStyle/>
          <a:p>
            <a:pPr algn="r"/>
            <a:r>
              <a:rPr lang="zh-CN" altLang="en-US" b="1">
                <a:solidFill>
                  <a:srgbClr val="FF0000"/>
                </a:solidFill>
              </a:rPr>
              <a:t>我投资，我运营，我收费，共受益！</a:t>
            </a:r>
          </a:p>
        </p:txBody>
      </p:sp>
      <p:sp>
        <p:nvSpPr>
          <p:cNvPr id="20500" name="TextBox 20"/>
          <p:cNvSpPr txBox="1">
            <a:spLocks noChangeArrowheads="1"/>
          </p:cNvSpPr>
          <p:nvPr/>
        </p:nvSpPr>
        <p:spPr bwMode="auto">
          <a:xfrm>
            <a:off x="6156325" y="1125538"/>
            <a:ext cx="2736850" cy="460375"/>
          </a:xfrm>
          <a:prstGeom prst="rect">
            <a:avLst/>
          </a:prstGeom>
          <a:noFill/>
          <a:ln w="9525">
            <a:noFill/>
            <a:miter lim="800000"/>
            <a:headEnd/>
            <a:tailEnd/>
          </a:ln>
        </p:spPr>
        <p:txBody>
          <a:bodyPr>
            <a:spAutoFit/>
          </a:bodyPr>
          <a:lstStyle/>
          <a:p>
            <a:r>
              <a:rPr lang="zh-CN" altLang="en-US">
                <a:solidFill>
                  <a:srgbClr val="FF0000"/>
                </a:solidFill>
              </a:rPr>
              <a:t>合同能源管理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additive="base">
                                        <p:cTn id="7" dur="2000" fill="hold"/>
                                        <p:tgtEl>
                                          <p:spTgt spid="33801"/>
                                        </p:tgtEl>
                                        <p:attrNameLst>
                                          <p:attrName>ppt_x</p:attrName>
                                        </p:attrNameLst>
                                      </p:cBhvr>
                                      <p:tavLst>
                                        <p:tav tm="0">
                                          <p:val>
                                            <p:strVal val="0-#ppt_w/2"/>
                                          </p:val>
                                        </p:tav>
                                        <p:tav tm="100000">
                                          <p:val>
                                            <p:strVal val="#ppt_x"/>
                                          </p:val>
                                        </p:tav>
                                      </p:tavLst>
                                    </p:anim>
                                    <p:anim calcmode="lin" valueType="num">
                                      <p:cBhvr additive="base">
                                        <p:cTn id="8" dur="2000" fill="hold"/>
                                        <p:tgtEl>
                                          <p:spTgt spid="3380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803"/>
                                        </p:tgtEl>
                                        <p:attrNameLst>
                                          <p:attrName>style.visibility</p:attrName>
                                        </p:attrNameLst>
                                      </p:cBhvr>
                                      <p:to>
                                        <p:strVal val="visible"/>
                                      </p:to>
                                    </p:set>
                                    <p:anim calcmode="lin" valueType="num">
                                      <p:cBhvr additive="base">
                                        <p:cTn id="11" dur="2000" fill="hold"/>
                                        <p:tgtEl>
                                          <p:spTgt spid="33803"/>
                                        </p:tgtEl>
                                        <p:attrNameLst>
                                          <p:attrName>ppt_x</p:attrName>
                                        </p:attrNameLst>
                                      </p:cBhvr>
                                      <p:tavLst>
                                        <p:tav tm="0">
                                          <p:val>
                                            <p:strVal val="0-#ppt_w/2"/>
                                          </p:val>
                                        </p:tav>
                                        <p:tav tm="100000">
                                          <p:val>
                                            <p:strVal val="#ppt_x"/>
                                          </p:val>
                                        </p:tav>
                                      </p:tavLst>
                                    </p:anim>
                                    <p:anim calcmode="lin" valueType="num">
                                      <p:cBhvr additive="base">
                                        <p:cTn id="12" dur="2000" fill="hold"/>
                                        <p:tgtEl>
                                          <p:spTgt spid="3380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3800"/>
                                        </p:tgtEl>
                                        <p:attrNameLst>
                                          <p:attrName>style.visibility</p:attrName>
                                        </p:attrNameLst>
                                      </p:cBhvr>
                                      <p:to>
                                        <p:strVal val="visible"/>
                                      </p:to>
                                    </p:set>
                                    <p:anim calcmode="lin" valueType="num">
                                      <p:cBhvr additive="base">
                                        <p:cTn id="16" dur="2000" fill="hold"/>
                                        <p:tgtEl>
                                          <p:spTgt spid="33800"/>
                                        </p:tgtEl>
                                        <p:attrNameLst>
                                          <p:attrName>ppt_x</p:attrName>
                                        </p:attrNameLst>
                                      </p:cBhvr>
                                      <p:tavLst>
                                        <p:tav tm="0">
                                          <p:val>
                                            <p:strVal val="0-#ppt_w/2"/>
                                          </p:val>
                                        </p:tav>
                                        <p:tav tm="100000">
                                          <p:val>
                                            <p:strVal val="#ppt_x"/>
                                          </p:val>
                                        </p:tav>
                                      </p:tavLst>
                                    </p:anim>
                                    <p:anim calcmode="lin" valueType="num">
                                      <p:cBhvr additive="base">
                                        <p:cTn id="17" dur="2000" fill="hold"/>
                                        <p:tgtEl>
                                          <p:spTgt spid="3380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3804"/>
                                        </p:tgtEl>
                                        <p:attrNameLst>
                                          <p:attrName>style.visibility</p:attrName>
                                        </p:attrNameLst>
                                      </p:cBhvr>
                                      <p:to>
                                        <p:strVal val="visible"/>
                                      </p:to>
                                    </p:set>
                                    <p:anim calcmode="lin" valueType="num">
                                      <p:cBhvr additive="base">
                                        <p:cTn id="20" dur="2000" fill="hold"/>
                                        <p:tgtEl>
                                          <p:spTgt spid="33804"/>
                                        </p:tgtEl>
                                        <p:attrNameLst>
                                          <p:attrName>ppt_x</p:attrName>
                                        </p:attrNameLst>
                                      </p:cBhvr>
                                      <p:tavLst>
                                        <p:tav tm="0">
                                          <p:val>
                                            <p:strVal val="0-#ppt_w/2"/>
                                          </p:val>
                                        </p:tav>
                                        <p:tav tm="100000">
                                          <p:val>
                                            <p:strVal val="#ppt_x"/>
                                          </p:val>
                                        </p:tav>
                                      </p:tavLst>
                                    </p:anim>
                                    <p:anim calcmode="lin" valueType="num">
                                      <p:cBhvr additive="base">
                                        <p:cTn id="21" dur="2000" fill="hold"/>
                                        <p:tgtEl>
                                          <p:spTgt spid="33804"/>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additive="base">
                                        <p:cTn id="25" dur="2000" fill="hold"/>
                                        <p:tgtEl>
                                          <p:spTgt spid="33794"/>
                                        </p:tgtEl>
                                        <p:attrNameLst>
                                          <p:attrName>ppt_x</p:attrName>
                                        </p:attrNameLst>
                                      </p:cBhvr>
                                      <p:tavLst>
                                        <p:tav tm="0">
                                          <p:val>
                                            <p:strVal val="0-#ppt_w/2"/>
                                          </p:val>
                                        </p:tav>
                                        <p:tav tm="100000">
                                          <p:val>
                                            <p:strVal val="#ppt_x"/>
                                          </p:val>
                                        </p:tav>
                                      </p:tavLst>
                                    </p:anim>
                                    <p:anim calcmode="lin" valueType="num">
                                      <p:cBhvr additive="base">
                                        <p:cTn id="26" dur="2000" fill="hold"/>
                                        <p:tgtEl>
                                          <p:spTgt spid="3379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3805"/>
                                        </p:tgtEl>
                                        <p:attrNameLst>
                                          <p:attrName>style.visibility</p:attrName>
                                        </p:attrNameLst>
                                      </p:cBhvr>
                                      <p:to>
                                        <p:strVal val="visible"/>
                                      </p:to>
                                    </p:set>
                                    <p:anim calcmode="lin" valueType="num">
                                      <p:cBhvr additive="base">
                                        <p:cTn id="29" dur="2000" fill="hold"/>
                                        <p:tgtEl>
                                          <p:spTgt spid="33805"/>
                                        </p:tgtEl>
                                        <p:attrNameLst>
                                          <p:attrName>ppt_x</p:attrName>
                                        </p:attrNameLst>
                                      </p:cBhvr>
                                      <p:tavLst>
                                        <p:tav tm="0">
                                          <p:val>
                                            <p:strVal val="0-#ppt_w/2"/>
                                          </p:val>
                                        </p:tav>
                                        <p:tav tm="100000">
                                          <p:val>
                                            <p:strVal val="#ppt_x"/>
                                          </p:val>
                                        </p:tav>
                                      </p:tavLst>
                                    </p:anim>
                                    <p:anim calcmode="lin" valueType="num">
                                      <p:cBhvr additive="base">
                                        <p:cTn id="30" dur="2000" fill="hold"/>
                                        <p:tgtEl>
                                          <p:spTgt spid="33805"/>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0"/>
                                  </p:stCondLst>
                                  <p:childTnLst>
                                    <p:set>
                                      <p:cBhvr>
                                        <p:cTn id="33" dur="1" fill="hold">
                                          <p:stCondLst>
                                            <p:cond delay="0"/>
                                          </p:stCondLst>
                                        </p:cTn>
                                        <p:tgtEl>
                                          <p:spTgt spid="33795"/>
                                        </p:tgtEl>
                                        <p:attrNameLst>
                                          <p:attrName>style.visibility</p:attrName>
                                        </p:attrNameLst>
                                      </p:cBhvr>
                                      <p:to>
                                        <p:strVal val="visible"/>
                                      </p:to>
                                    </p:set>
                                    <p:anim calcmode="lin" valueType="num">
                                      <p:cBhvr additive="base">
                                        <p:cTn id="34" dur="2000" fill="hold"/>
                                        <p:tgtEl>
                                          <p:spTgt spid="33795"/>
                                        </p:tgtEl>
                                        <p:attrNameLst>
                                          <p:attrName>ppt_x</p:attrName>
                                        </p:attrNameLst>
                                      </p:cBhvr>
                                      <p:tavLst>
                                        <p:tav tm="0">
                                          <p:val>
                                            <p:strVal val="0-#ppt_w/2"/>
                                          </p:val>
                                        </p:tav>
                                        <p:tav tm="100000">
                                          <p:val>
                                            <p:strVal val="#ppt_x"/>
                                          </p:val>
                                        </p:tav>
                                      </p:tavLst>
                                    </p:anim>
                                    <p:anim calcmode="lin" valueType="num">
                                      <p:cBhvr additive="base">
                                        <p:cTn id="35" dur="2000" fill="hold"/>
                                        <p:tgtEl>
                                          <p:spTgt spid="3379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3806"/>
                                        </p:tgtEl>
                                        <p:attrNameLst>
                                          <p:attrName>style.visibility</p:attrName>
                                        </p:attrNameLst>
                                      </p:cBhvr>
                                      <p:to>
                                        <p:strVal val="visible"/>
                                      </p:to>
                                    </p:set>
                                    <p:anim calcmode="lin" valueType="num">
                                      <p:cBhvr additive="base">
                                        <p:cTn id="38" dur="2000" fill="hold"/>
                                        <p:tgtEl>
                                          <p:spTgt spid="33806"/>
                                        </p:tgtEl>
                                        <p:attrNameLst>
                                          <p:attrName>ppt_x</p:attrName>
                                        </p:attrNameLst>
                                      </p:cBhvr>
                                      <p:tavLst>
                                        <p:tav tm="0">
                                          <p:val>
                                            <p:strVal val="0-#ppt_w/2"/>
                                          </p:val>
                                        </p:tav>
                                        <p:tav tm="100000">
                                          <p:val>
                                            <p:strVal val="#ppt_x"/>
                                          </p:val>
                                        </p:tav>
                                      </p:tavLst>
                                    </p:anim>
                                    <p:anim calcmode="lin" valueType="num">
                                      <p:cBhvr additive="base">
                                        <p:cTn id="39" dur="2000" fill="hold"/>
                                        <p:tgtEl>
                                          <p:spTgt spid="33806"/>
                                        </p:tgtEl>
                                        <p:attrNameLst>
                                          <p:attrName>ppt_y</p:attrName>
                                        </p:attrNameLst>
                                      </p:cBhvr>
                                      <p:tavLst>
                                        <p:tav tm="0">
                                          <p:val>
                                            <p:strVal val="#ppt_y"/>
                                          </p:val>
                                        </p:tav>
                                        <p:tav tm="100000">
                                          <p:val>
                                            <p:strVal val="#ppt_y"/>
                                          </p:val>
                                        </p:tav>
                                      </p:tavLst>
                                    </p:anim>
                                  </p:childTnLst>
                                </p:cTn>
                              </p:par>
                            </p:childTnLst>
                          </p:cTn>
                        </p:par>
                        <p:par>
                          <p:cTn id="40" fill="hold">
                            <p:stCondLst>
                              <p:cond delay="8000"/>
                            </p:stCondLst>
                            <p:childTnLst>
                              <p:par>
                                <p:cTn id="41" presetID="2" presetClass="entr" presetSubtype="8" fill="hold" grpId="0" nodeType="afterEffect">
                                  <p:stCondLst>
                                    <p:cond delay="0"/>
                                  </p:stCondLst>
                                  <p:childTnLst>
                                    <p:set>
                                      <p:cBhvr>
                                        <p:cTn id="42" dur="1" fill="hold">
                                          <p:stCondLst>
                                            <p:cond delay="0"/>
                                          </p:stCondLst>
                                        </p:cTn>
                                        <p:tgtEl>
                                          <p:spTgt spid="33796"/>
                                        </p:tgtEl>
                                        <p:attrNameLst>
                                          <p:attrName>style.visibility</p:attrName>
                                        </p:attrNameLst>
                                      </p:cBhvr>
                                      <p:to>
                                        <p:strVal val="visible"/>
                                      </p:to>
                                    </p:set>
                                    <p:anim calcmode="lin" valueType="num">
                                      <p:cBhvr additive="base">
                                        <p:cTn id="43" dur="2000" fill="hold"/>
                                        <p:tgtEl>
                                          <p:spTgt spid="33796"/>
                                        </p:tgtEl>
                                        <p:attrNameLst>
                                          <p:attrName>ppt_x</p:attrName>
                                        </p:attrNameLst>
                                      </p:cBhvr>
                                      <p:tavLst>
                                        <p:tav tm="0">
                                          <p:val>
                                            <p:strVal val="0-#ppt_w/2"/>
                                          </p:val>
                                        </p:tav>
                                        <p:tav tm="100000">
                                          <p:val>
                                            <p:strVal val="#ppt_x"/>
                                          </p:val>
                                        </p:tav>
                                      </p:tavLst>
                                    </p:anim>
                                    <p:anim calcmode="lin" valueType="num">
                                      <p:cBhvr additive="base">
                                        <p:cTn id="44" dur="2000" fill="hold"/>
                                        <p:tgtEl>
                                          <p:spTgt spid="3379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3807"/>
                                        </p:tgtEl>
                                        <p:attrNameLst>
                                          <p:attrName>style.visibility</p:attrName>
                                        </p:attrNameLst>
                                      </p:cBhvr>
                                      <p:to>
                                        <p:strVal val="visible"/>
                                      </p:to>
                                    </p:set>
                                    <p:anim calcmode="lin" valueType="num">
                                      <p:cBhvr additive="base">
                                        <p:cTn id="47" dur="2000" fill="hold"/>
                                        <p:tgtEl>
                                          <p:spTgt spid="33807"/>
                                        </p:tgtEl>
                                        <p:attrNameLst>
                                          <p:attrName>ppt_x</p:attrName>
                                        </p:attrNameLst>
                                      </p:cBhvr>
                                      <p:tavLst>
                                        <p:tav tm="0">
                                          <p:val>
                                            <p:strVal val="0-#ppt_w/2"/>
                                          </p:val>
                                        </p:tav>
                                        <p:tav tm="100000">
                                          <p:val>
                                            <p:strVal val="#ppt_x"/>
                                          </p:val>
                                        </p:tav>
                                      </p:tavLst>
                                    </p:anim>
                                    <p:anim calcmode="lin" valueType="num">
                                      <p:cBhvr additive="base">
                                        <p:cTn id="48" dur="2000" fill="hold"/>
                                        <p:tgtEl>
                                          <p:spTgt spid="33807"/>
                                        </p:tgtEl>
                                        <p:attrNameLst>
                                          <p:attrName>ppt_y</p:attrName>
                                        </p:attrNameLst>
                                      </p:cBhvr>
                                      <p:tavLst>
                                        <p:tav tm="0">
                                          <p:val>
                                            <p:strVal val="#ppt_y"/>
                                          </p:val>
                                        </p:tav>
                                        <p:tav tm="100000">
                                          <p:val>
                                            <p:strVal val="#ppt_y"/>
                                          </p:val>
                                        </p:tav>
                                      </p:tavLst>
                                    </p:anim>
                                  </p:childTnLst>
                                </p:cTn>
                              </p:par>
                            </p:childTnLst>
                          </p:cTn>
                        </p:par>
                        <p:par>
                          <p:cTn id="49" fill="hold">
                            <p:stCondLst>
                              <p:cond delay="10000"/>
                            </p:stCondLst>
                            <p:childTnLst>
                              <p:par>
                                <p:cTn id="50" presetID="2" presetClass="entr" presetSubtype="8" fill="hold" grpId="0" nodeType="afterEffect">
                                  <p:stCondLst>
                                    <p:cond delay="0"/>
                                  </p:stCondLst>
                                  <p:childTnLst>
                                    <p:set>
                                      <p:cBhvr>
                                        <p:cTn id="51" dur="1" fill="hold">
                                          <p:stCondLst>
                                            <p:cond delay="0"/>
                                          </p:stCondLst>
                                        </p:cTn>
                                        <p:tgtEl>
                                          <p:spTgt spid="33797"/>
                                        </p:tgtEl>
                                        <p:attrNameLst>
                                          <p:attrName>style.visibility</p:attrName>
                                        </p:attrNameLst>
                                      </p:cBhvr>
                                      <p:to>
                                        <p:strVal val="visible"/>
                                      </p:to>
                                    </p:set>
                                    <p:anim calcmode="lin" valueType="num">
                                      <p:cBhvr additive="base">
                                        <p:cTn id="52" dur="2000" fill="hold"/>
                                        <p:tgtEl>
                                          <p:spTgt spid="33797"/>
                                        </p:tgtEl>
                                        <p:attrNameLst>
                                          <p:attrName>ppt_x</p:attrName>
                                        </p:attrNameLst>
                                      </p:cBhvr>
                                      <p:tavLst>
                                        <p:tav tm="0">
                                          <p:val>
                                            <p:strVal val="0-#ppt_w/2"/>
                                          </p:val>
                                        </p:tav>
                                        <p:tav tm="100000">
                                          <p:val>
                                            <p:strVal val="#ppt_x"/>
                                          </p:val>
                                        </p:tav>
                                      </p:tavLst>
                                    </p:anim>
                                    <p:anim calcmode="lin" valueType="num">
                                      <p:cBhvr additive="base">
                                        <p:cTn id="53" dur="2000" fill="hold"/>
                                        <p:tgtEl>
                                          <p:spTgt spid="3379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3810"/>
                                        </p:tgtEl>
                                        <p:attrNameLst>
                                          <p:attrName>style.visibility</p:attrName>
                                        </p:attrNameLst>
                                      </p:cBhvr>
                                      <p:to>
                                        <p:strVal val="visible"/>
                                      </p:to>
                                    </p:set>
                                    <p:anim calcmode="lin" valueType="num">
                                      <p:cBhvr additive="base">
                                        <p:cTn id="56" dur="2000" fill="hold"/>
                                        <p:tgtEl>
                                          <p:spTgt spid="33810"/>
                                        </p:tgtEl>
                                        <p:attrNameLst>
                                          <p:attrName>ppt_x</p:attrName>
                                        </p:attrNameLst>
                                      </p:cBhvr>
                                      <p:tavLst>
                                        <p:tav tm="0">
                                          <p:val>
                                            <p:strVal val="0-#ppt_w/2"/>
                                          </p:val>
                                        </p:tav>
                                        <p:tav tm="100000">
                                          <p:val>
                                            <p:strVal val="#ppt_x"/>
                                          </p:val>
                                        </p:tav>
                                      </p:tavLst>
                                    </p:anim>
                                    <p:anim calcmode="lin" valueType="num">
                                      <p:cBhvr additive="base">
                                        <p:cTn id="57" dur="2000" fill="hold"/>
                                        <p:tgtEl>
                                          <p:spTgt spid="33810"/>
                                        </p:tgtEl>
                                        <p:attrNameLst>
                                          <p:attrName>ppt_y</p:attrName>
                                        </p:attrNameLst>
                                      </p:cBhvr>
                                      <p:tavLst>
                                        <p:tav tm="0">
                                          <p:val>
                                            <p:strVal val="#ppt_y"/>
                                          </p:val>
                                        </p:tav>
                                        <p:tav tm="100000">
                                          <p:val>
                                            <p:strVal val="#ppt_y"/>
                                          </p:val>
                                        </p:tav>
                                      </p:tavLst>
                                    </p:anim>
                                  </p:childTnLst>
                                </p:cTn>
                              </p:par>
                            </p:childTnLst>
                          </p:cTn>
                        </p:par>
                        <p:par>
                          <p:cTn id="58" fill="hold">
                            <p:stCondLst>
                              <p:cond delay="12000"/>
                            </p:stCondLst>
                            <p:childTnLst>
                              <p:par>
                                <p:cTn id="59" presetID="2" presetClass="entr" presetSubtype="8" fill="hold" grpId="0" nodeType="afterEffect">
                                  <p:stCondLst>
                                    <p:cond delay="0"/>
                                  </p:stCondLst>
                                  <p:childTnLst>
                                    <p:set>
                                      <p:cBhvr>
                                        <p:cTn id="60" dur="1" fill="hold">
                                          <p:stCondLst>
                                            <p:cond delay="0"/>
                                          </p:stCondLst>
                                        </p:cTn>
                                        <p:tgtEl>
                                          <p:spTgt spid="33798"/>
                                        </p:tgtEl>
                                        <p:attrNameLst>
                                          <p:attrName>style.visibility</p:attrName>
                                        </p:attrNameLst>
                                      </p:cBhvr>
                                      <p:to>
                                        <p:strVal val="visible"/>
                                      </p:to>
                                    </p:set>
                                    <p:anim calcmode="lin" valueType="num">
                                      <p:cBhvr additive="base">
                                        <p:cTn id="61" dur="2000" fill="hold"/>
                                        <p:tgtEl>
                                          <p:spTgt spid="33798"/>
                                        </p:tgtEl>
                                        <p:attrNameLst>
                                          <p:attrName>ppt_x</p:attrName>
                                        </p:attrNameLst>
                                      </p:cBhvr>
                                      <p:tavLst>
                                        <p:tav tm="0">
                                          <p:val>
                                            <p:strVal val="0-#ppt_w/2"/>
                                          </p:val>
                                        </p:tav>
                                        <p:tav tm="100000">
                                          <p:val>
                                            <p:strVal val="#ppt_x"/>
                                          </p:val>
                                        </p:tav>
                                      </p:tavLst>
                                    </p:anim>
                                    <p:anim calcmode="lin" valueType="num">
                                      <p:cBhvr additive="base">
                                        <p:cTn id="62" dur="2000" fill="hold"/>
                                        <p:tgtEl>
                                          <p:spTgt spid="3379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3808"/>
                                        </p:tgtEl>
                                        <p:attrNameLst>
                                          <p:attrName>style.visibility</p:attrName>
                                        </p:attrNameLst>
                                      </p:cBhvr>
                                      <p:to>
                                        <p:strVal val="visible"/>
                                      </p:to>
                                    </p:set>
                                    <p:anim calcmode="lin" valueType="num">
                                      <p:cBhvr additive="base">
                                        <p:cTn id="65" dur="2000" fill="hold"/>
                                        <p:tgtEl>
                                          <p:spTgt spid="33808"/>
                                        </p:tgtEl>
                                        <p:attrNameLst>
                                          <p:attrName>ppt_x</p:attrName>
                                        </p:attrNameLst>
                                      </p:cBhvr>
                                      <p:tavLst>
                                        <p:tav tm="0">
                                          <p:val>
                                            <p:strVal val="0-#ppt_w/2"/>
                                          </p:val>
                                        </p:tav>
                                        <p:tav tm="100000">
                                          <p:val>
                                            <p:strVal val="#ppt_x"/>
                                          </p:val>
                                        </p:tav>
                                      </p:tavLst>
                                    </p:anim>
                                    <p:anim calcmode="lin" valueType="num">
                                      <p:cBhvr additive="base">
                                        <p:cTn id="66" dur="2000" fill="hold"/>
                                        <p:tgtEl>
                                          <p:spTgt spid="33808"/>
                                        </p:tgtEl>
                                        <p:attrNameLst>
                                          <p:attrName>ppt_y</p:attrName>
                                        </p:attrNameLst>
                                      </p:cBhvr>
                                      <p:tavLst>
                                        <p:tav tm="0">
                                          <p:val>
                                            <p:strVal val="#ppt_y"/>
                                          </p:val>
                                        </p:tav>
                                        <p:tav tm="100000">
                                          <p:val>
                                            <p:strVal val="#ppt_y"/>
                                          </p:val>
                                        </p:tav>
                                      </p:tavLst>
                                    </p:anim>
                                  </p:childTnLst>
                                </p:cTn>
                              </p:par>
                            </p:childTnLst>
                          </p:cTn>
                        </p:par>
                        <p:par>
                          <p:cTn id="67" fill="hold">
                            <p:stCondLst>
                              <p:cond delay="14000"/>
                            </p:stCondLst>
                            <p:childTnLst>
                              <p:par>
                                <p:cTn id="68" presetID="2" presetClass="entr" presetSubtype="8" fill="hold" grpId="0" nodeType="afterEffect">
                                  <p:stCondLst>
                                    <p:cond delay="0"/>
                                  </p:stCondLst>
                                  <p:childTnLst>
                                    <p:set>
                                      <p:cBhvr>
                                        <p:cTn id="69" dur="1" fill="hold">
                                          <p:stCondLst>
                                            <p:cond delay="0"/>
                                          </p:stCondLst>
                                        </p:cTn>
                                        <p:tgtEl>
                                          <p:spTgt spid="33799"/>
                                        </p:tgtEl>
                                        <p:attrNameLst>
                                          <p:attrName>style.visibility</p:attrName>
                                        </p:attrNameLst>
                                      </p:cBhvr>
                                      <p:to>
                                        <p:strVal val="visible"/>
                                      </p:to>
                                    </p:set>
                                    <p:anim calcmode="lin" valueType="num">
                                      <p:cBhvr additive="base">
                                        <p:cTn id="70" dur="2000" fill="hold"/>
                                        <p:tgtEl>
                                          <p:spTgt spid="33799"/>
                                        </p:tgtEl>
                                        <p:attrNameLst>
                                          <p:attrName>ppt_x</p:attrName>
                                        </p:attrNameLst>
                                      </p:cBhvr>
                                      <p:tavLst>
                                        <p:tav tm="0">
                                          <p:val>
                                            <p:strVal val="0-#ppt_w/2"/>
                                          </p:val>
                                        </p:tav>
                                        <p:tav tm="100000">
                                          <p:val>
                                            <p:strVal val="#ppt_x"/>
                                          </p:val>
                                        </p:tav>
                                      </p:tavLst>
                                    </p:anim>
                                    <p:anim calcmode="lin" valueType="num">
                                      <p:cBhvr additive="base">
                                        <p:cTn id="71" dur="2000" fill="hold"/>
                                        <p:tgtEl>
                                          <p:spTgt spid="33799"/>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3809"/>
                                        </p:tgtEl>
                                        <p:attrNameLst>
                                          <p:attrName>style.visibility</p:attrName>
                                        </p:attrNameLst>
                                      </p:cBhvr>
                                      <p:to>
                                        <p:strVal val="visible"/>
                                      </p:to>
                                    </p:set>
                                    <p:anim calcmode="lin" valueType="num">
                                      <p:cBhvr additive="base">
                                        <p:cTn id="74" dur="2000" fill="hold"/>
                                        <p:tgtEl>
                                          <p:spTgt spid="33809"/>
                                        </p:tgtEl>
                                        <p:attrNameLst>
                                          <p:attrName>ppt_x</p:attrName>
                                        </p:attrNameLst>
                                      </p:cBhvr>
                                      <p:tavLst>
                                        <p:tav tm="0">
                                          <p:val>
                                            <p:strVal val="0-#ppt_w/2"/>
                                          </p:val>
                                        </p:tav>
                                        <p:tav tm="100000">
                                          <p:val>
                                            <p:strVal val="#ppt_x"/>
                                          </p:val>
                                        </p:tav>
                                      </p:tavLst>
                                    </p:anim>
                                    <p:anim calcmode="lin" valueType="num">
                                      <p:cBhvr additive="base">
                                        <p:cTn id="75" dur="2000" fill="hold"/>
                                        <p:tgtEl>
                                          <p:spTgt spid="338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00" grpId="0" animBg="1"/>
      <p:bldP spid="33801" grpId="0" animBg="1"/>
      <p:bldP spid="33803" grpId="0"/>
      <p:bldP spid="33804" grpId="0"/>
      <p:bldP spid="33805" grpId="0"/>
      <p:bldP spid="33806" grpId="0"/>
      <p:bldP spid="33807" grpId="0"/>
      <p:bldP spid="33808" grpId="0"/>
      <p:bldP spid="33809" grpId="0"/>
      <p:bldP spid="338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84213" y="1917700"/>
            <a:ext cx="7562850" cy="698500"/>
          </a:xfrm>
          <a:prstGeom prst="rect">
            <a:avLst/>
          </a:prstGeom>
          <a:noFill/>
          <a:ln w="9525">
            <a:noFill/>
            <a:miter lim="800000"/>
            <a:headEnd/>
            <a:tailEnd/>
          </a:ln>
        </p:spPr>
        <p:txBody>
          <a:bodyPr tIns="215832" bIns="209484" anchor="ctr">
            <a:spAutoFit/>
          </a:bodyPr>
          <a:lstStyle/>
          <a:p>
            <a:pPr indent="266700"/>
            <a:endParaRPr lang="zh-CN" altLang="en-US" sz="1800"/>
          </a:p>
        </p:txBody>
      </p:sp>
      <p:sp>
        <p:nvSpPr>
          <p:cNvPr id="21506" name="Rectangle 3"/>
          <p:cNvSpPr>
            <a:spLocks noChangeArrowheads="1"/>
          </p:cNvSpPr>
          <p:nvPr/>
        </p:nvSpPr>
        <p:spPr bwMode="auto">
          <a:xfrm>
            <a:off x="900113" y="4611688"/>
            <a:ext cx="7488237" cy="1246187"/>
          </a:xfrm>
          <a:prstGeom prst="rect">
            <a:avLst/>
          </a:prstGeom>
          <a:noFill/>
          <a:ln w="9525">
            <a:noFill/>
            <a:miter lim="800000"/>
            <a:headEnd/>
            <a:tailEnd/>
          </a:ln>
        </p:spPr>
        <p:txBody>
          <a:bodyPr tIns="215832" bIns="209484" anchor="ctr">
            <a:spAutoFit/>
          </a:bodyPr>
          <a:lstStyle/>
          <a:p>
            <a:pPr indent="355600"/>
            <a:r>
              <a:rPr lang="zh-CN" altLang="en-US" sz="1800"/>
              <a:t/>
            </a:r>
            <a:br>
              <a:rPr lang="zh-CN" altLang="en-US" sz="1800"/>
            </a:br>
            <a:r>
              <a:rPr lang="zh-CN" altLang="en-US" sz="1800"/>
              <a:t/>
            </a:r>
            <a:br>
              <a:rPr lang="zh-CN" altLang="en-US" sz="1800"/>
            </a:br>
            <a:endParaRPr lang="zh-CN" altLang="en-US" sz="1800"/>
          </a:p>
        </p:txBody>
      </p:sp>
      <p:sp>
        <p:nvSpPr>
          <p:cNvPr id="21507" name="Text Box 4"/>
          <p:cNvSpPr txBox="1">
            <a:spLocks noChangeArrowheads="1"/>
          </p:cNvSpPr>
          <p:nvPr/>
        </p:nvSpPr>
        <p:spPr bwMode="auto">
          <a:xfrm>
            <a:off x="611188" y="620713"/>
            <a:ext cx="7200900" cy="649287"/>
          </a:xfrm>
          <a:prstGeom prst="rect">
            <a:avLst/>
          </a:prstGeom>
          <a:noFill/>
          <a:ln w="9525">
            <a:noFill/>
            <a:miter lim="800000"/>
            <a:headEnd/>
            <a:tailEnd/>
          </a:ln>
        </p:spPr>
        <p:txBody>
          <a:bodyPr lIns="94165" tIns="47083" rIns="94165" bIns="47083">
            <a:spAutoFit/>
          </a:bodyPr>
          <a:lstStyle/>
          <a:p>
            <a:pPr defTabSz="936625">
              <a:spcBef>
                <a:spcPct val="20000"/>
              </a:spcBef>
              <a:buClr>
                <a:schemeClr val="accent2"/>
              </a:buClr>
              <a:buSzPct val="80000"/>
              <a:buFont typeface="Wingdings" pitchFamily="2" charset="2"/>
              <a:buNone/>
            </a:pPr>
            <a:r>
              <a:rPr lang="zh-CN" altLang="en-US" sz="3600" b="1" dirty="0"/>
              <a:t>传统供冷暖商业模式合作的弊端</a:t>
            </a:r>
          </a:p>
        </p:txBody>
      </p:sp>
      <p:sp>
        <p:nvSpPr>
          <p:cNvPr id="21508" name="Text Box 5"/>
          <p:cNvSpPr txBox="1">
            <a:spLocks noChangeArrowheads="1"/>
          </p:cNvSpPr>
          <p:nvPr/>
        </p:nvSpPr>
        <p:spPr bwMode="auto">
          <a:xfrm>
            <a:off x="1404938" y="1557338"/>
            <a:ext cx="6767512" cy="3846512"/>
          </a:xfrm>
          <a:prstGeom prst="rect">
            <a:avLst/>
          </a:prstGeom>
          <a:noFill/>
          <a:ln w="9525">
            <a:noFill/>
            <a:miter lim="800000"/>
            <a:headEnd/>
            <a:tailEnd/>
          </a:ln>
        </p:spPr>
        <p:txBody>
          <a:bodyPr>
            <a:spAutoFit/>
          </a:bodyPr>
          <a:lstStyle/>
          <a:p>
            <a:endParaRPr lang="zh-CN" altLang="en-US" sz="2000" b="1" dirty="0">
              <a:latin typeface="宋体" pitchFamily="2" charset="-122"/>
              <a:sym typeface="宋体" pitchFamily="2" charset="-122"/>
            </a:endParaRPr>
          </a:p>
          <a:p>
            <a:r>
              <a:rPr lang="en-US" altLang="zh-CN" sz="2800" dirty="0">
                <a:latin typeface="宋体" pitchFamily="2" charset="-122"/>
                <a:sym typeface="宋体" pitchFamily="2" charset="-122"/>
              </a:rPr>
              <a:t>1</a:t>
            </a:r>
            <a:r>
              <a:rPr lang="zh-CN" altLang="en-US" sz="2800" dirty="0">
                <a:latin typeface="宋体" pitchFamily="2" charset="-122"/>
                <a:sym typeface="宋体" pitchFamily="2" charset="-122"/>
              </a:rPr>
              <a:t>、前期：甲方想少投资；便宜</a:t>
            </a:r>
          </a:p>
          <a:p>
            <a:r>
              <a:rPr lang="en-US" altLang="zh-CN" sz="2800" dirty="0">
                <a:latin typeface="宋体" pitchFamily="2" charset="-122"/>
                <a:sym typeface="宋体" pitchFamily="2" charset="-122"/>
              </a:rPr>
              <a:t>2</a:t>
            </a:r>
            <a:r>
              <a:rPr lang="zh-CN" altLang="en-US" sz="2800" dirty="0">
                <a:latin typeface="宋体" pitchFamily="2" charset="-122"/>
                <a:sym typeface="宋体" pitchFamily="2" charset="-122"/>
              </a:rPr>
              <a:t>、施工中：承建方想多挣钱；偷工减料</a:t>
            </a:r>
          </a:p>
          <a:p>
            <a:r>
              <a:rPr lang="en-US" altLang="zh-CN" sz="2800" dirty="0">
                <a:latin typeface="宋体" pitchFamily="2" charset="-122"/>
                <a:sym typeface="宋体" pitchFamily="2" charset="-122"/>
              </a:rPr>
              <a:t>3</a:t>
            </a:r>
            <a:r>
              <a:rPr lang="zh-CN" altLang="en-US" sz="2800" dirty="0">
                <a:latin typeface="宋体" pitchFamily="2" charset="-122"/>
                <a:sym typeface="宋体" pitchFamily="2" charset="-122"/>
              </a:rPr>
              <a:t>、</a:t>
            </a:r>
            <a:r>
              <a:rPr lang="en-US" altLang="zh-CN" sz="2800" dirty="0">
                <a:latin typeface="宋体" pitchFamily="2" charset="-122"/>
                <a:sym typeface="宋体" pitchFamily="2" charset="-122"/>
              </a:rPr>
              <a:t>1+2</a:t>
            </a:r>
            <a:r>
              <a:rPr lang="zh-CN" altLang="en-US" sz="2800" dirty="0">
                <a:latin typeface="宋体" pitchFamily="2" charset="-122"/>
                <a:sym typeface="宋体" pitchFamily="2" charset="-122"/>
              </a:rPr>
              <a:t>的结果是豆腐渣工程；</a:t>
            </a:r>
            <a:endParaRPr lang="en-US" sz="2800" dirty="0">
              <a:latin typeface="宋体" pitchFamily="2" charset="-122"/>
              <a:sym typeface="宋体" pitchFamily="2" charset="-122"/>
            </a:endParaRPr>
          </a:p>
          <a:p>
            <a:endParaRPr lang="en-US" altLang="zh-CN" sz="2800" dirty="0">
              <a:latin typeface="宋体" pitchFamily="2" charset="-122"/>
              <a:sym typeface="宋体" pitchFamily="2" charset="-122"/>
            </a:endParaRPr>
          </a:p>
          <a:p>
            <a:r>
              <a:rPr lang="zh-CN" altLang="en-US" sz="2800" dirty="0">
                <a:latin typeface="宋体" pitchFamily="2" charset="-122"/>
                <a:sym typeface="宋体" pitchFamily="2" charset="-122"/>
              </a:rPr>
              <a:t>所以后期运营者想降低运行费用和维护费用只是梦想！</a:t>
            </a:r>
            <a:endParaRPr lang="en-US" altLang="zh-CN" sz="2800" dirty="0">
              <a:latin typeface="宋体" pitchFamily="2" charset="-122"/>
              <a:sym typeface="宋体" pitchFamily="2" charset="-122"/>
            </a:endParaRPr>
          </a:p>
          <a:p>
            <a:endParaRPr lang="en-US" altLang="zh-CN" sz="2800" dirty="0">
              <a:latin typeface="宋体" pitchFamily="2" charset="-122"/>
              <a:sym typeface="宋体" pitchFamily="2" charset="-122"/>
            </a:endParaRPr>
          </a:p>
          <a:p>
            <a:endParaRPr lang="en-US" altLang="zh-CN" sz="2800" dirty="0">
              <a:latin typeface="宋体" pitchFamily="2" charset="-122"/>
              <a:sym typeface="宋体" pitchFamily="2" charset="-122"/>
            </a:endParaRPr>
          </a:p>
        </p:txBody>
      </p:sp>
      <p:sp>
        <p:nvSpPr>
          <p:cNvPr id="21509" name="Text Box 7"/>
          <p:cNvSpPr txBox="1">
            <a:spLocks noChangeArrowheads="1"/>
          </p:cNvSpPr>
          <p:nvPr/>
        </p:nvSpPr>
        <p:spPr bwMode="auto">
          <a:xfrm>
            <a:off x="1187450" y="3357563"/>
            <a:ext cx="5619750" cy="304800"/>
          </a:xfrm>
          <a:prstGeom prst="rect">
            <a:avLst/>
          </a:prstGeom>
          <a:noFill/>
          <a:ln w="9525">
            <a:noFill/>
            <a:miter lim="800000"/>
            <a:headEnd/>
            <a:tailEnd/>
          </a:ln>
        </p:spPr>
        <p:txBody>
          <a:bodyPr>
            <a:spAutoFit/>
          </a:bodyPr>
          <a:lstStyle/>
          <a:p>
            <a:pPr indent="355600"/>
            <a:endParaRPr lang="zh-CN" altLang="en-US" sz="1400" b="1">
              <a:latin typeface="宋体" pitchFamily="2" charset="-122"/>
              <a:sym typeface="宋体"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7024744" cy="648072"/>
          </a:xfrm>
        </p:spPr>
        <p:txBody>
          <a:bodyPr/>
          <a:lstStyle/>
          <a:p>
            <a:r>
              <a:rPr lang="zh-CN" altLang="en-US" b="1" u="sng" dirty="0" smtClean="0"/>
              <a:t>合作要点</a:t>
            </a:r>
            <a:r>
              <a:rPr lang="zh-CN" altLang="en-US" b="1" dirty="0" smtClean="0"/>
              <a:t>：</a:t>
            </a:r>
            <a:endParaRPr lang="en-US" altLang="zh-CN" b="1" dirty="0" smtClean="0"/>
          </a:p>
        </p:txBody>
      </p:sp>
      <p:sp>
        <p:nvSpPr>
          <p:cNvPr id="5" name="矩形 4"/>
          <p:cNvSpPr/>
          <p:nvPr/>
        </p:nvSpPr>
        <p:spPr>
          <a:xfrm>
            <a:off x="882477" y="1979542"/>
            <a:ext cx="7618613" cy="3170099"/>
          </a:xfrm>
          <a:prstGeom prst="rect">
            <a:avLst/>
          </a:prstGeom>
        </p:spPr>
        <p:txBody>
          <a:bodyPr wrap="square">
            <a:spAutoFit/>
          </a:bodyPr>
          <a:lstStyle/>
          <a:p>
            <a:endParaRPr lang="en-US" altLang="zh-CN" sz="2000" b="1" dirty="0" smtClean="0">
              <a:latin typeface="华文楷体" pitchFamily="2" charset="-122"/>
              <a:ea typeface="华文楷体" pitchFamily="2" charset="-122"/>
            </a:endParaRPr>
          </a:p>
          <a:p>
            <a:r>
              <a:rPr lang="zh-CN" altLang="en-US" sz="2000" b="1" dirty="0" smtClean="0">
                <a:latin typeface="华文楷体" pitchFamily="2" charset="-122"/>
                <a:ea typeface="华文楷体" pitchFamily="2" charset="-122"/>
              </a:rPr>
              <a:t>供热制冷改造项目：</a:t>
            </a:r>
            <a:endParaRPr lang="en-US" altLang="zh-CN" sz="2000" b="1" dirty="0" smtClean="0">
              <a:latin typeface="华文楷体" pitchFamily="2" charset="-122"/>
              <a:ea typeface="华文楷体" pitchFamily="2" charset="-122"/>
            </a:endParaRPr>
          </a:p>
          <a:p>
            <a:pPr marL="457200" indent="-457200">
              <a:buFont typeface="Arial" pitchFamily="34" charset="0"/>
              <a:buChar char="•"/>
            </a:pPr>
            <a:r>
              <a:rPr lang="zh-CN" altLang="en-US" sz="2000" dirty="0">
                <a:latin typeface="华文楷体" pitchFamily="2" charset="-122"/>
                <a:ea typeface="华文楷体" pitchFamily="2" charset="-122"/>
              </a:rPr>
              <a:t>建筑物旁</a:t>
            </a:r>
            <a:r>
              <a:rPr lang="en-US" altLang="zh-CN" sz="2000" dirty="0">
                <a:latin typeface="华文楷体" pitchFamily="2" charset="-122"/>
                <a:ea typeface="华文楷体" pitchFamily="2" charset="-122"/>
              </a:rPr>
              <a:t>3-6</a:t>
            </a:r>
            <a:r>
              <a:rPr lang="zh-CN" altLang="en-US" sz="2000" dirty="0">
                <a:latin typeface="华文楷体" pitchFamily="2" charset="-122"/>
                <a:ea typeface="华文楷体" pitchFamily="2" charset="-122"/>
              </a:rPr>
              <a:t>米成</a:t>
            </a:r>
            <a:r>
              <a:rPr lang="zh-CN" altLang="en-US" sz="2000" dirty="0" smtClean="0">
                <a:latin typeface="华文楷体" pitchFamily="2" charset="-122"/>
                <a:ea typeface="华文楷体" pitchFamily="2" charset="-122"/>
              </a:rPr>
              <a:t>井；分布式制冷供热；</a:t>
            </a:r>
            <a:r>
              <a:rPr lang="zh-CN" altLang="en-US" sz="2000" dirty="0">
                <a:latin typeface="华文楷体" pitchFamily="2" charset="-122"/>
                <a:ea typeface="华文楷体" pitchFamily="2" charset="-122"/>
              </a:rPr>
              <a:t>不用开挖路面改造</a:t>
            </a:r>
            <a:r>
              <a:rPr lang="zh-CN" altLang="en-US" sz="2000" dirty="0" smtClean="0">
                <a:latin typeface="华文楷体" pitchFamily="2" charset="-122"/>
                <a:ea typeface="华文楷体" pitchFamily="2" charset="-122"/>
              </a:rPr>
              <a:t>原有热力</a:t>
            </a:r>
            <a:r>
              <a:rPr lang="zh-CN" altLang="en-US" sz="2000" dirty="0">
                <a:latin typeface="华文楷体" pitchFamily="2" charset="-122"/>
                <a:ea typeface="华文楷体" pitchFamily="2" charset="-122"/>
              </a:rPr>
              <a:t>管道</a:t>
            </a:r>
            <a:endParaRPr lang="en-US" altLang="zh-CN" sz="2000" dirty="0">
              <a:latin typeface="华文楷体" pitchFamily="2" charset="-122"/>
              <a:ea typeface="华文楷体" pitchFamily="2" charset="-122"/>
            </a:endParaRPr>
          </a:p>
          <a:p>
            <a:pPr marL="457200" indent="-457200">
              <a:buFont typeface="Arial" pitchFamily="34" charset="0"/>
              <a:buChar char="•"/>
            </a:pPr>
            <a:r>
              <a:rPr lang="zh-CN" altLang="en-US" sz="2000" dirty="0" smtClean="0">
                <a:latin typeface="华文楷体" pitchFamily="2" charset="-122"/>
                <a:ea typeface="华文楷体" pitchFamily="2" charset="-122"/>
              </a:rPr>
              <a:t>拆</a:t>
            </a:r>
            <a:r>
              <a:rPr lang="zh-CN" altLang="en-US" sz="2000" dirty="0">
                <a:latin typeface="华文楷体" pitchFamily="2" charset="-122"/>
                <a:ea typeface="华文楷体" pitchFamily="2" charset="-122"/>
              </a:rPr>
              <a:t>掉原项目的热力交换站设备，</a:t>
            </a:r>
            <a:r>
              <a:rPr lang="zh-CN" altLang="en-US" sz="2000" dirty="0" smtClean="0">
                <a:latin typeface="华文楷体" pitchFamily="2" charset="-122"/>
                <a:ea typeface="华文楷体" pitchFamily="2" charset="-122"/>
              </a:rPr>
              <a:t>安装地热能</a:t>
            </a:r>
            <a:r>
              <a:rPr lang="zh-CN" altLang="en-US" sz="2000" dirty="0">
                <a:latin typeface="华文楷体" pitchFamily="2" charset="-122"/>
                <a:ea typeface="华文楷体" pitchFamily="2" charset="-122"/>
              </a:rPr>
              <a:t>中央空调设备</a:t>
            </a:r>
            <a:r>
              <a:rPr lang="zh-CN" altLang="en-US" sz="2000" dirty="0" smtClean="0">
                <a:latin typeface="华文楷体" pitchFamily="2" charset="-122"/>
                <a:ea typeface="华文楷体" pitchFamily="2" charset="-122"/>
              </a:rPr>
              <a:t>，即可与原室内暖气片、地暖、传统中央空调系统无缝对接</a:t>
            </a:r>
            <a:endParaRPr lang="en-US" altLang="zh-CN" sz="2000" dirty="0" smtClean="0">
              <a:latin typeface="华文楷体" pitchFamily="2" charset="-122"/>
              <a:ea typeface="华文楷体" pitchFamily="2" charset="-122"/>
            </a:endParaRPr>
          </a:p>
          <a:p>
            <a:r>
              <a:rPr lang="zh-CN" altLang="en-US" sz="2000" b="1" dirty="0" smtClean="0">
                <a:latin typeface="华文楷体" pitchFamily="2" charset="-122"/>
                <a:ea typeface="华文楷体" pitchFamily="2" charset="-122"/>
              </a:rPr>
              <a:t>新建项目：</a:t>
            </a:r>
            <a:endParaRPr lang="zh-CN" altLang="en-US" sz="2000" b="1" dirty="0">
              <a:latin typeface="华文楷体" pitchFamily="2" charset="-122"/>
              <a:ea typeface="华文楷体" pitchFamily="2" charset="-122"/>
            </a:endParaRPr>
          </a:p>
          <a:p>
            <a:pPr marL="457200" indent="-457200">
              <a:buFont typeface="Arial" pitchFamily="34" charset="0"/>
              <a:buChar char="•"/>
            </a:pPr>
            <a:r>
              <a:rPr lang="zh-CN" altLang="en-US" sz="2000" dirty="0" smtClean="0">
                <a:latin typeface="华文楷体" pitchFamily="2" charset="-122"/>
                <a:ea typeface="华文楷体" pitchFamily="2" charset="-122"/>
              </a:rPr>
              <a:t>无需市政供暖</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分体机系统；只需安装一套中央地热能</a:t>
            </a:r>
            <a:r>
              <a:rPr lang="zh-CN" altLang="en-US" sz="2000" dirty="0">
                <a:latin typeface="华文楷体" pitchFamily="2" charset="-122"/>
                <a:ea typeface="华文楷体" pitchFamily="2" charset="-122"/>
              </a:rPr>
              <a:t>空调系统，投资少、占用面积小、维护费用低、寿命长、可申报可再生能源政策补贴</a:t>
            </a:r>
          </a:p>
        </p:txBody>
      </p:sp>
      <p:sp>
        <p:nvSpPr>
          <p:cNvPr id="6" name="矩形 5"/>
          <p:cNvSpPr/>
          <p:nvPr/>
        </p:nvSpPr>
        <p:spPr>
          <a:xfrm>
            <a:off x="611560" y="1052736"/>
            <a:ext cx="7848872" cy="707886"/>
          </a:xfrm>
          <a:prstGeom prst="rect">
            <a:avLst/>
          </a:prstGeom>
        </p:spPr>
        <p:txBody>
          <a:bodyPr wrap="square">
            <a:spAutoFit/>
          </a:bodyPr>
          <a:lstStyle/>
          <a:p>
            <a:r>
              <a:rPr lang="zh-CN" altLang="en-US" sz="2000" b="1" u="sng" dirty="0" smtClean="0">
                <a:latin typeface="华文楷体" pitchFamily="2" charset="-122"/>
                <a:ea typeface="华文楷体" pitchFamily="2" charset="-122"/>
              </a:rPr>
              <a:t>不会</a:t>
            </a:r>
            <a:r>
              <a:rPr lang="zh-CN" altLang="en-US" sz="2000" b="1" u="sng" dirty="0">
                <a:latin typeface="华文楷体" pitchFamily="2" charset="-122"/>
                <a:ea typeface="华文楷体" pitchFamily="2" charset="-122"/>
              </a:rPr>
              <a:t>增加设备机房的面积</a:t>
            </a:r>
            <a:r>
              <a:rPr lang="zh-CN" altLang="en-US" sz="2000" b="1" u="sng" dirty="0" smtClean="0">
                <a:latin typeface="华文楷体" pitchFamily="2" charset="-122"/>
                <a:ea typeface="华文楷体" pitchFamily="2" charset="-122"/>
              </a:rPr>
              <a:t>；不在</a:t>
            </a:r>
            <a:r>
              <a:rPr lang="zh-CN" altLang="en-US" sz="2000" b="1" u="sng" dirty="0">
                <a:latin typeface="华文楷体" pitchFamily="2" charset="-122"/>
                <a:ea typeface="华文楷体" pitchFamily="2" charset="-122"/>
              </a:rPr>
              <a:t>会对外部环境产生噪音和扰民现象</a:t>
            </a:r>
            <a:r>
              <a:rPr lang="zh-CN" altLang="en-US" sz="2000" b="1" u="sng" dirty="0" smtClean="0">
                <a:latin typeface="华文楷体" pitchFamily="2" charset="-122"/>
                <a:ea typeface="华文楷体" pitchFamily="2" charset="-122"/>
              </a:rPr>
              <a:t>；效果环保</a:t>
            </a:r>
            <a:r>
              <a:rPr lang="zh-CN" altLang="en-US" sz="2000" b="1" u="sng" dirty="0">
                <a:latin typeface="华文楷体" pitchFamily="2" charset="-122"/>
                <a:ea typeface="华文楷体" pitchFamily="2" charset="-122"/>
              </a:rPr>
              <a:t>、节能、低碳，不会产生任何热岛效应</a:t>
            </a:r>
            <a:endParaRPr lang="zh-CN" altLang="en-US" sz="1200" dirty="0">
              <a:latin typeface="华文楷体" pitchFamily="2" charset="-122"/>
              <a:ea typeface="华文楷体" pitchFamily="2" charset="-122"/>
            </a:endParaRPr>
          </a:p>
        </p:txBody>
      </p:sp>
    </p:spTree>
    <p:extLst>
      <p:ext uri="{BB962C8B-B14F-4D97-AF65-F5344CB8AC3E}">
        <p14:creationId xmlns:p14="http://schemas.microsoft.com/office/powerpoint/2010/main" val="298293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684213" y="1917700"/>
            <a:ext cx="7562850" cy="698500"/>
          </a:xfrm>
          <a:prstGeom prst="rect">
            <a:avLst/>
          </a:prstGeom>
          <a:noFill/>
          <a:ln w="9525">
            <a:noFill/>
            <a:miter lim="800000"/>
            <a:headEnd/>
            <a:tailEnd/>
          </a:ln>
        </p:spPr>
        <p:txBody>
          <a:bodyPr tIns="215832" bIns="209484" anchor="ctr">
            <a:spAutoFit/>
          </a:bodyPr>
          <a:lstStyle/>
          <a:p>
            <a:pPr indent="266700"/>
            <a:endParaRPr lang="zh-CN" altLang="en-US" sz="1800"/>
          </a:p>
        </p:txBody>
      </p:sp>
      <p:sp>
        <p:nvSpPr>
          <p:cNvPr id="28674" name="Rectangle 3"/>
          <p:cNvSpPr>
            <a:spLocks noChangeArrowheads="1"/>
          </p:cNvSpPr>
          <p:nvPr/>
        </p:nvSpPr>
        <p:spPr bwMode="auto">
          <a:xfrm>
            <a:off x="899592" y="4221088"/>
            <a:ext cx="6336704" cy="1291244"/>
          </a:xfrm>
          <a:prstGeom prst="rect">
            <a:avLst/>
          </a:prstGeom>
          <a:noFill/>
          <a:ln w="9525">
            <a:noFill/>
            <a:miter lim="800000"/>
            <a:headEnd/>
            <a:tailEnd/>
          </a:ln>
        </p:spPr>
        <p:txBody>
          <a:bodyPr wrap="square" tIns="215832" bIns="209484" anchor="ctr">
            <a:spAutoFit/>
          </a:bodyPr>
          <a:lstStyle/>
          <a:p>
            <a:pPr indent="355600"/>
            <a:r>
              <a:rPr lang="zh-CN" altLang="en-US" sz="1800" dirty="0"/>
              <a:t/>
            </a:r>
            <a:br>
              <a:rPr lang="zh-CN" altLang="en-US" sz="1800" dirty="0"/>
            </a:br>
            <a:r>
              <a:rPr lang="zh-CN" altLang="en-US" sz="1800" dirty="0"/>
              <a:t/>
            </a:r>
            <a:br>
              <a:rPr lang="zh-CN" altLang="en-US" sz="1800" dirty="0"/>
            </a:br>
            <a:r>
              <a:rPr lang="zh-CN" altLang="en-US" sz="2000" dirty="0" smtClean="0">
                <a:solidFill>
                  <a:srgbClr val="FF0000"/>
                </a:solidFill>
                <a:latin typeface="宋体" pitchFamily="2" charset="-122"/>
                <a:sym typeface="宋体" pitchFamily="2" charset="-122"/>
              </a:rPr>
              <a:t>收费标准：参照当地政府的热力收费标准及办法</a:t>
            </a:r>
            <a:endParaRPr lang="zh-CN" altLang="en-US" sz="2000" dirty="0">
              <a:solidFill>
                <a:srgbClr val="FF0000"/>
              </a:solidFill>
              <a:latin typeface="宋体" pitchFamily="2" charset="-122"/>
              <a:sym typeface="宋体" pitchFamily="2" charset="-122"/>
            </a:endParaRPr>
          </a:p>
        </p:txBody>
      </p:sp>
      <p:sp>
        <p:nvSpPr>
          <p:cNvPr id="28675" name="Text Box 4"/>
          <p:cNvSpPr txBox="1">
            <a:spLocks noChangeArrowheads="1"/>
          </p:cNvSpPr>
          <p:nvPr/>
        </p:nvSpPr>
        <p:spPr bwMode="auto">
          <a:xfrm>
            <a:off x="755576" y="692696"/>
            <a:ext cx="7921252" cy="525973"/>
          </a:xfrm>
          <a:prstGeom prst="rect">
            <a:avLst/>
          </a:prstGeom>
          <a:noFill/>
          <a:ln w="9525">
            <a:noFill/>
            <a:miter lim="800000"/>
            <a:headEnd/>
            <a:tailEnd/>
          </a:ln>
        </p:spPr>
        <p:txBody>
          <a:bodyPr wrap="square" lIns="94165" tIns="47083" rIns="94165" bIns="47083">
            <a:spAutoFit/>
          </a:bodyPr>
          <a:lstStyle/>
          <a:p>
            <a:pPr algn="ctr" defTabSz="936625">
              <a:spcBef>
                <a:spcPct val="20000"/>
              </a:spcBef>
              <a:buClr>
                <a:schemeClr val="accent2"/>
              </a:buClr>
              <a:buSzPct val="80000"/>
              <a:buFont typeface="Wingdings" pitchFamily="2" charset="2"/>
              <a:buNone/>
            </a:pPr>
            <a:r>
              <a:rPr lang="zh-CN" altLang="en-US" sz="2800" b="1" dirty="0"/>
              <a:t>合同能源管理投资</a:t>
            </a:r>
            <a:r>
              <a:rPr lang="zh-CN" altLang="en-US" sz="2800" b="1" dirty="0" smtClean="0"/>
              <a:t>范围及收费标准</a:t>
            </a:r>
            <a:endParaRPr lang="zh-CN" altLang="en-US" sz="2800" b="1" dirty="0"/>
          </a:p>
        </p:txBody>
      </p:sp>
      <p:sp>
        <p:nvSpPr>
          <p:cNvPr id="28676" name="Text Box 5"/>
          <p:cNvSpPr txBox="1">
            <a:spLocks noChangeArrowheads="1"/>
          </p:cNvSpPr>
          <p:nvPr/>
        </p:nvSpPr>
        <p:spPr bwMode="auto">
          <a:xfrm>
            <a:off x="971600" y="1340768"/>
            <a:ext cx="7056784" cy="2492990"/>
          </a:xfrm>
          <a:prstGeom prst="rect">
            <a:avLst/>
          </a:prstGeom>
          <a:noFill/>
          <a:ln w="9525">
            <a:noFill/>
            <a:miter lim="800000"/>
            <a:headEnd/>
            <a:tailEnd/>
          </a:ln>
        </p:spPr>
        <p:txBody>
          <a:bodyPr wrap="square">
            <a:spAutoFit/>
          </a:bodyPr>
          <a:lstStyle/>
          <a:p>
            <a:endParaRPr lang="zh-CN" altLang="en-US" sz="1600" b="1" dirty="0">
              <a:latin typeface="宋体" pitchFamily="2" charset="-122"/>
              <a:sym typeface="宋体" pitchFamily="2" charset="-122"/>
            </a:endParaRPr>
          </a:p>
          <a:p>
            <a:r>
              <a:rPr lang="en-US" altLang="zh-CN" sz="2000" dirty="0">
                <a:latin typeface="宋体" pitchFamily="2" charset="-122"/>
                <a:sym typeface="宋体" pitchFamily="2" charset="-122"/>
              </a:rPr>
              <a:t>1</a:t>
            </a:r>
            <a:r>
              <a:rPr lang="zh-CN" altLang="en-US" sz="2000" dirty="0">
                <a:latin typeface="宋体" pitchFamily="2" charset="-122"/>
                <a:sym typeface="宋体" pitchFamily="2" charset="-122"/>
              </a:rPr>
              <a:t>、空调制冷机房系统；</a:t>
            </a:r>
          </a:p>
          <a:p>
            <a:endParaRPr lang="zh-CN" altLang="en-US" sz="2000" dirty="0">
              <a:latin typeface="宋体" pitchFamily="2" charset="-122"/>
              <a:sym typeface="宋体" pitchFamily="2" charset="-122"/>
            </a:endParaRPr>
          </a:p>
          <a:p>
            <a:r>
              <a:rPr lang="en-US" altLang="zh-CN" sz="2000" dirty="0">
                <a:latin typeface="宋体" pitchFamily="2" charset="-122"/>
                <a:sym typeface="宋体" pitchFamily="2" charset="-122"/>
              </a:rPr>
              <a:t>2</a:t>
            </a:r>
            <a:r>
              <a:rPr lang="zh-CN" altLang="en-US" sz="2000" dirty="0">
                <a:latin typeface="宋体" pitchFamily="2" charset="-122"/>
                <a:sym typeface="宋体" pitchFamily="2" charset="-122"/>
              </a:rPr>
              <a:t>、制冷机房配电及变频自动化系统；</a:t>
            </a:r>
          </a:p>
          <a:p>
            <a:endParaRPr lang="zh-CN" altLang="en-US" sz="2000" dirty="0">
              <a:latin typeface="宋体" pitchFamily="2" charset="-122"/>
              <a:sym typeface="宋体" pitchFamily="2" charset="-122"/>
            </a:endParaRPr>
          </a:p>
          <a:p>
            <a:r>
              <a:rPr lang="en-US" altLang="zh-CN" sz="2000" dirty="0">
                <a:latin typeface="宋体" pitchFamily="2" charset="-122"/>
                <a:sym typeface="宋体" pitchFamily="2" charset="-122"/>
              </a:rPr>
              <a:t>3</a:t>
            </a:r>
            <a:r>
              <a:rPr lang="zh-CN" altLang="en-US" sz="2000" dirty="0">
                <a:latin typeface="宋体" pitchFamily="2" charset="-122"/>
                <a:sym typeface="宋体" pitchFamily="2" charset="-122"/>
              </a:rPr>
              <a:t>、室外管网系统；</a:t>
            </a:r>
            <a:endParaRPr lang="en-US" altLang="zh-CN" sz="2000" dirty="0">
              <a:latin typeface="宋体" pitchFamily="2" charset="-122"/>
              <a:sym typeface="宋体" pitchFamily="2" charset="-122"/>
            </a:endParaRPr>
          </a:p>
          <a:p>
            <a:endParaRPr lang="zh-CN" altLang="en-US" sz="2000" dirty="0">
              <a:latin typeface="宋体" pitchFamily="2" charset="-122"/>
              <a:sym typeface="宋体" pitchFamily="2" charset="-122"/>
            </a:endParaRPr>
          </a:p>
          <a:p>
            <a:r>
              <a:rPr lang="en-US" altLang="zh-CN" sz="2000" dirty="0">
                <a:latin typeface="宋体" pitchFamily="2" charset="-122"/>
                <a:sym typeface="宋体" pitchFamily="2" charset="-122"/>
              </a:rPr>
              <a:t>4</a:t>
            </a:r>
            <a:r>
              <a:rPr lang="zh-CN" altLang="en-US" sz="2000" dirty="0">
                <a:latin typeface="宋体" pitchFamily="2" charset="-122"/>
                <a:sym typeface="宋体" pitchFamily="2" charset="-122"/>
              </a:rPr>
              <a:t>、浅层</a:t>
            </a:r>
            <a:r>
              <a:rPr lang="zh-CN" altLang="en-US" sz="2000" dirty="0" smtClean="0">
                <a:latin typeface="宋体" pitchFamily="2" charset="-122"/>
                <a:sym typeface="宋体" pitchFamily="2" charset="-122"/>
              </a:rPr>
              <a:t>地热能采集系统</a:t>
            </a:r>
            <a:endParaRPr lang="zh-CN" altLang="en-US" sz="2000" dirty="0">
              <a:latin typeface="宋体" pitchFamily="2" charset="-122"/>
              <a:sym typeface="宋体" pitchFamily="2" charset="-122"/>
            </a:endParaRPr>
          </a:p>
        </p:txBody>
      </p:sp>
      <p:sp>
        <p:nvSpPr>
          <p:cNvPr id="7" name="Text Box 5"/>
          <p:cNvSpPr txBox="1">
            <a:spLocks noChangeArrowheads="1"/>
          </p:cNvSpPr>
          <p:nvPr/>
        </p:nvSpPr>
        <p:spPr bwMode="auto">
          <a:xfrm>
            <a:off x="5039544" y="2564904"/>
            <a:ext cx="4104456" cy="2185214"/>
          </a:xfrm>
          <a:prstGeom prst="rect">
            <a:avLst/>
          </a:prstGeom>
          <a:noFill/>
          <a:ln w="9525">
            <a:noFill/>
            <a:miter lim="800000"/>
            <a:headEnd/>
            <a:tailEnd/>
          </a:ln>
        </p:spPr>
        <p:txBody>
          <a:bodyPr wrap="square">
            <a:spAutoFit/>
          </a:bodyPr>
          <a:lstStyle/>
          <a:p>
            <a:endParaRPr lang="zh-CN" altLang="en-US" sz="1600" dirty="0">
              <a:latin typeface="宋体" pitchFamily="2" charset="-122"/>
              <a:sym typeface="宋体" pitchFamily="2" charset="-122"/>
            </a:endParaRPr>
          </a:p>
          <a:p>
            <a:r>
              <a:rPr lang="zh-CN" altLang="en-US" sz="2000" dirty="0">
                <a:latin typeface="宋体" pitchFamily="2" charset="-122"/>
                <a:sym typeface="宋体" pitchFamily="2" charset="-122"/>
              </a:rPr>
              <a:t>夏季：24</a:t>
            </a:r>
            <a:r>
              <a:rPr lang="zh-CN" altLang="en-US" sz="2000" dirty="0">
                <a:latin typeface="宋体" pitchFamily="2" charset="-122"/>
                <a:sym typeface="Arial" pitchFamily="34" charset="0"/>
              </a:rPr>
              <a:t> ℃ </a:t>
            </a:r>
            <a:r>
              <a:rPr lang="zh-CN" altLang="en-US" sz="2000" dirty="0">
                <a:latin typeface="宋体" pitchFamily="2" charset="-122"/>
                <a:sym typeface="宋体" pitchFamily="2" charset="-122"/>
              </a:rPr>
              <a:t>±2</a:t>
            </a:r>
            <a:r>
              <a:rPr lang="zh-CN" altLang="en-US" sz="2000" dirty="0">
                <a:latin typeface="宋体" pitchFamily="2" charset="-122"/>
                <a:sym typeface="Arial" pitchFamily="34" charset="0"/>
              </a:rPr>
              <a:t>℃</a:t>
            </a:r>
          </a:p>
          <a:p>
            <a:endParaRPr lang="zh-CN" altLang="en-US" sz="2000" dirty="0">
              <a:latin typeface="宋体" pitchFamily="2" charset="-122"/>
              <a:sym typeface="Arial" pitchFamily="34" charset="0"/>
            </a:endParaRPr>
          </a:p>
          <a:p>
            <a:r>
              <a:rPr lang="zh-CN" altLang="en-US" sz="2000" dirty="0">
                <a:latin typeface="宋体" pitchFamily="2" charset="-122"/>
                <a:sym typeface="Arial" pitchFamily="34" charset="0"/>
              </a:rPr>
              <a:t>冬季：</a:t>
            </a:r>
            <a:r>
              <a:rPr lang="zh-CN" altLang="en-US" sz="2000" dirty="0">
                <a:latin typeface="宋体" pitchFamily="2" charset="-122"/>
                <a:sym typeface="宋体" pitchFamily="2" charset="-122"/>
              </a:rPr>
              <a:t>20</a:t>
            </a:r>
            <a:r>
              <a:rPr lang="zh-CN" altLang="en-US" sz="2000" dirty="0">
                <a:latin typeface="宋体" pitchFamily="2" charset="-122"/>
                <a:sym typeface="Arial" pitchFamily="34" charset="0"/>
              </a:rPr>
              <a:t> ℃ </a:t>
            </a:r>
            <a:r>
              <a:rPr lang="zh-CN" altLang="en-US" sz="2000" dirty="0">
                <a:latin typeface="宋体" pitchFamily="2" charset="-122"/>
                <a:sym typeface="宋体" pitchFamily="2" charset="-122"/>
              </a:rPr>
              <a:t>±2</a:t>
            </a:r>
            <a:r>
              <a:rPr lang="zh-CN" altLang="en-US" sz="2000" dirty="0">
                <a:latin typeface="宋体" pitchFamily="2" charset="-122"/>
                <a:sym typeface="Arial" pitchFamily="34" charset="0"/>
              </a:rPr>
              <a:t>℃</a:t>
            </a:r>
            <a:endParaRPr lang="en-US" altLang="zh-CN" sz="2000" dirty="0">
              <a:latin typeface="宋体" pitchFamily="2" charset="-122"/>
              <a:sym typeface="Arial" pitchFamily="34" charset="0"/>
            </a:endParaRPr>
          </a:p>
          <a:p>
            <a:endParaRPr lang="en-US" altLang="zh-CN" sz="2000" dirty="0">
              <a:latin typeface="宋体" pitchFamily="2" charset="-122"/>
              <a:sym typeface="Arial" pitchFamily="34" charset="0"/>
            </a:endParaRPr>
          </a:p>
          <a:p>
            <a:r>
              <a:rPr lang="zh-CN" altLang="en-US" sz="2000" dirty="0">
                <a:latin typeface="宋体" pitchFamily="2" charset="-122"/>
                <a:sym typeface="Arial" pitchFamily="34" charset="0"/>
              </a:rPr>
              <a:t>生活热水：</a:t>
            </a:r>
            <a:r>
              <a:rPr lang="en-US" altLang="zh-CN" sz="2000" dirty="0">
                <a:latin typeface="宋体" pitchFamily="2" charset="-122"/>
                <a:sym typeface="Arial" pitchFamily="34" charset="0"/>
              </a:rPr>
              <a:t>45</a:t>
            </a:r>
            <a:r>
              <a:rPr lang="zh-CN" altLang="en-US" sz="2000" dirty="0">
                <a:latin typeface="宋体" pitchFamily="2" charset="-122"/>
                <a:sym typeface="Arial" pitchFamily="34" charset="0"/>
              </a:rPr>
              <a:t> ℃ </a:t>
            </a:r>
            <a:r>
              <a:rPr lang="zh-CN" altLang="en-US" sz="2000" dirty="0">
                <a:latin typeface="宋体" pitchFamily="2" charset="-122"/>
                <a:sym typeface="宋体" pitchFamily="2" charset="-122"/>
              </a:rPr>
              <a:t>±2</a:t>
            </a:r>
            <a:r>
              <a:rPr lang="zh-CN" altLang="en-US" sz="2000" dirty="0">
                <a:latin typeface="宋体" pitchFamily="2" charset="-122"/>
                <a:sym typeface="Arial" pitchFamily="34" charset="0"/>
              </a:rPr>
              <a:t>℃</a:t>
            </a:r>
          </a:p>
          <a:p>
            <a:endParaRPr lang="zh-CN" altLang="en-US" sz="2000" b="1" dirty="0">
              <a:latin typeface="宋体" pitchFamily="2" charset="-122"/>
              <a:sym typeface="宋体"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59632" y="1628800"/>
            <a:ext cx="6768752" cy="4536504"/>
            <a:chOff x="1259632" y="1857364"/>
            <a:chExt cx="5792015" cy="3860824"/>
          </a:xfrm>
        </p:grpSpPr>
        <p:sp>
          <p:nvSpPr>
            <p:cNvPr id="4" name="圆角矩形 3"/>
            <p:cNvSpPr/>
            <p:nvPr/>
          </p:nvSpPr>
          <p:spPr>
            <a:xfrm>
              <a:off x="1259632" y="435769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四</a:t>
              </a:r>
              <a:r>
                <a:rPr lang="zh-CN" altLang="en-US" sz="2400" b="1" dirty="0">
                  <a:latin typeface="华文楷体" pitchFamily="2" charset="-122"/>
                  <a:ea typeface="华文楷体" pitchFamily="2" charset="-122"/>
                </a:rPr>
                <a:t>、润恒节能项目</a:t>
              </a:r>
              <a:r>
                <a:rPr lang="zh-CN" altLang="en-US" sz="2400" b="1" dirty="0" smtClean="0">
                  <a:latin typeface="华文楷体" pitchFamily="2" charset="-122"/>
                  <a:ea typeface="华文楷体" pitchFamily="2" charset="-122"/>
                </a:rPr>
                <a:t>案例</a:t>
              </a:r>
              <a:endParaRPr lang="en-US" altLang="zh-CN" sz="2400" b="1" dirty="0">
                <a:latin typeface="华文楷体" pitchFamily="2" charset="-122"/>
                <a:ea typeface="华文楷体" pitchFamily="2" charset="-122"/>
              </a:endParaRPr>
            </a:p>
          </p:txBody>
        </p:sp>
        <p:sp>
          <p:nvSpPr>
            <p:cNvPr id="5" name="圆角矩形 4"/>
            <p:cNvSpPr/>
            <p:nvPr/>
          </p:nvSpPr>
          <p:spPr>
            <a:xfrm>
              <a:off x="1259632" y="3571876"/>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三、合作模式</a:t>
              </a:r>
              <a:endParaRPr lang="en-US" altLang="zh-CN" sz="2400" b="1" dirty="0" smtClean="0">
                <a:latin typeface="华文楷体" pitchFamily="2" charset="-122"/>
                <a:ea typeface="华文楷体" pitchFamily="2" charset="-122"/>
              </a:endParaRPr>
            </a:p>
          </p:txBody>
        </p:sp>
        <p:sp>
          <p:nvSpPr>
            <p:cNvPr id="6" name="圆角矩形 5"/>
            <p:cNvSpPr/>
            <p:nvPr/>
          </p:nvSpPr>
          <p:spPr>
            <a:xfrm>
              <a:off x="1259632" y="1857364"/>
              <a:ext cx="5792015" cy="431800"/>
            </a:xfrm>
            <a:prstGeom prst="roundRect">
              <a:avLst/>
            </a:prstGeom>
            <a:solidFill>
              <a:srgbClr val="00B05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一、润恒节能介绍</a:t>
              </a:r>
              <a:endParaRPr lang="en-US" altLang="zh-CN" sz="2400" b="1" dirty="0" smtClean="0">
                <a:latin typeface="华文楷体" pitchFamily="2" charset="-122"/>
                <a:ea typeface="华文楷体" pitchFamily="2" charset="-122"/>
              </a:endParaRPr>
            </a:p>
          </p:txBody>
        </p:sp>
        <p:sp>
          <p:nvSpPr>
            <p:cNvPr id="7" name="圆角矩形 6"/>
            <p:cNvSpPr/>
            <p:nvPr/>
          </p:nvSpPr>
          <p:spPr>
            <a:xfrm>
              <a:off x="1259632" y="278605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二、核心技术</a:t>
              </a:r>
              <a:endParaRPr lang="en-US" altLang="zh-CN" sz="2400" b="1" dirty="0" smtClean="0">
                <a:latin typeface="华文楷体" pitchFamily="2" charset="-122"/>
                <a:ea typeface="华文楷体" pitchFamily="2" charset="-122"/>
              </a:endParaRPr>
            </a:p>
          </p:txBody>
        </p:sp>
        <p:sp>
          <p:nvSpPr>
            <p:cNvPr id="8" name="圆角矩形 7"/>
            <p:cNvSpPr/>
            <p:nvPr/>
          </p:nvSpPr>
          <p:spPr>
            <a:xfrm>
              <a:off x="1259632" y="528638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400" b="1" dirty="0" smtClean="0">
                  <a:latin typeface="华文楷体" pitchFamily="2" charset="-122"/>
                  <a:ea typeface="华文楷体" pitchFamily="2" charset="-122"/>
                </a:rPr>
                <a:t>五、提问和讨论</a:t>
              </a:r>
              <a:endParaRPr lang="en-US" altLang="zh-CN" sz="2400" b="1" dirty="0">
                <a:latin typeface="华文楷体" pitchFamily="2" charset="-122"/>
                <a:ea typeface="华文楷体" pitchFamily="2" charset="-122"/>
              </a:endParaRPr>
            </a:p>
          </p:txBody>
        </p:sp>
      </p:grpSp>
      <p:sp>
        <p:nvSpPr>
          <p:cNvPr id="10" name="标题 1"/>
          <p:cNvSpPr>
            <a:spLocks noGrp="1"/>
          </p:cNvSpPr>
          <p:nvPr>
            <p:ph type="title"/>
          </p:nvPr>
        </p:nvSpPr>
        <p:spPr>
          <a:xfrm>
            <a:off x="1131636" y="452115"/>
            <a:ext cx="7024744" cy="1143000"/>
          </a:xfrm>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3589378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11560" y="1931957"/>
            <a:ext cx="8280920" cy="1906797"/>
          </a:xfrm>
          <a:prstGeom prst="rect">
            <a:avLst/>
          </a:prstGeom>
          <a:noFill/>
          <a:ln w="9525">
            <a:noFill/>
            <a:miter lim="800000"/>
            <a:headEnd/>
            <a:tailEnd/>
          </a:ln>
        </p:spPr>
        <p:txBody>
          <a:bodyPr wrap="square" tIns="215832" bIns="209484" anchor="ctr">
            <a:spAutoFit/>
          </a:bodyPr>
          <a:lstStyle/>
          <a:p>
            <a:r>
              <a:rPr lang="en-US" altLang="zh-CN" sz="2400" dirty="0">
                <a:latin typeface="宋体" pitchFamily="2" charset="-122"/>
                <a:sym typeface="宋体" pitchFamily="2" charset="-122"/>
              </a:rPr>
              <a:t>1</a:t>
            </a:r>
            <a:r>
              <a:rPr lang="zh-CN" altLang="en-US" sz="2400" dirty="0">
                <a:latin typeface="宋体" pitchFamily="2" charset="-122"/>
                <a:sym typeface="宋体" pitchFamily="2" charset="-122"/>
              </a:rPr>
              <a:t>、</a:t>
            </a:r>
            <a:r>
              <a:rPr lang="zh-CN" altLang="en-US" sz="2400" dirty="0">
                <a:solidFill>
                  <a:srgbClr val="FF0000"/>
                </a:solidFill>
                <a:latin typeface="宋体" pitchFamily="2" charset="-122"/>
                <a:sym typeface="宋体" pitchFamily="2" charset="-122"/>
              </a:rPr>
              <a:t>投资者赢</a:t>
            </a:r>
            <a:r>
              <a:rPr lang="zh-CN" altLang="en-US" sz="2400" dirty="0">
                <a:latin typeface="宋体" pitchFamily="2" charset="-122"/>
                <a:sym typeface="宋体" pitchFamily="2" charset="-122"/>
              </a:rPr>
              <a:t>：降低了初投资</a:t>
            </a:r>
            <a:endParaRPr lang="en-US" altLang="zh-CN" sz="2400" dirty="0">
              <a:latin typeface="宋体" pitchFamily="2" charset="-122"/>
              <a:sym typeface="宋体" pitchFamily="2" charset="-122"/>
            </a:endParaRPr>
          </a:p>
          <a:p>
            <a:r>
              <a:rPr lang="en-US" altLang="zh-CN" sz="2400" dirty="0">
                <a:latin typeface="宋体" pitchFamily="2" charset="-122"/>
                <a:sym typeface="宋体" pitchFamily="2" charset="-122"/>
              </a:rPr>
              <a:t>2</a:t>
            </a:r>
            <a:r>
              <a:rPr lang="zh-CN" altLang="en-US" sz="2400" dirty="0">
                <a:latin typeface="宋体" pitchFamily="2" charset="-122"/>
                <a:sym typeface="宋体" pitchFamily="2" charset="-122"/>
              </a:rPr>
              <a:t>、</a:t>
            </a:r>
            <a:r>
              <a:rPr lang="zh-CN" altLang="en-US" sz="2400" dirty="0">
                <a:solidFill>
                  <a:srgbClr val="FF0000"/>
                </a:solidFill>
                <a:latin typeface="宋体" pitchFamily="2" charset="-122"/>
                <a:sym typeface="宋体" pitchFamily="2" charset="-122"/>
              </a:rPr>
              <a:t>承建方赢</a:t>
            </a:r>
            <a:r>
              <a:rPr lang="zh-CN" altLang="en-US" sz="2400" dirty="0">
                <a:latin typeface="宋体" pitchFamily="2" charset="-122"/>
                <a:sym typeface="宋体" pitchFamily="2" charset="-122"/>
              </a:rPr>
              <a:t>：提高了工程品质</a:t>
            </a:r>
            <a:endParaRPr lang="en-US" altLang="zh-CN" sz="2400" dirty="0">
              <a:latin typeface="宋体" pitchFamily="2" charset="-122"/>
              <a:sym typeface="宋体" pitchFamily="2" charset="-122"/>
            </a:endParaRPr>
          </a:p>
          <a:p>
            <a:r>
              <a:rPr lang="en-US" altLang="zh-CN" sz="2400" dirty="0">
                <a:latin typeface="宋体" pitchFamily="2" charset="-122"/>
                <a:sym typeface="宋体" pitchFamily="2" charset="-122"/>
              </a:rPr>
              <a:t>3</a:t>
            </a:r>
            <a:r>
              <a:rPr lang="zh-CN" altLang="en-US" sz="2400" dirty="0">
                <a:latin typeface="宋体" pitchFamily="2" charset="-122"/>
                <a:sym typeface="宋体" pitchFamily="2" charset="-122"/>
              </a:rPr>
              <a:t>、</a:t>
            </a:r>
            <a:r>
              <a:rPr lang="zh-CN" altLang="en-US" sz="2400" dirty="0">
                <a:solidFill>
                  <a:srgbClr val="FF0000"/>
                </a:solidFill>
                <a:latin typeface="宋体" pitchFamily="2" charset="-122"/>
                <a:sym typeface="宋体" pitchFamily="2" charset="-122"/>
              </a:rPr>
              <a:t>使用者赢</a:t>
            </a:r>
            <a:r>
              <a:rPr lang="zh-CN" altLang="en-US" sz="2400" dirty="0">
                <a:latin typeface="宋体" pitchFamily="2" charset="-122"/>
                <a:sym typeface="宋体" pitchFamily="2" charset="-122"/>
              </a:rPr>
              <a:t>：降低运行费用</a:t>
            </a:r>
            <a:endParaRPr lang="en-US" altLang="zh-CN" sz="2400" dirty="0">
              <a:latin typeface="宋体" pitchFamily="2" charset="-122"/>
              <a:sym typeface="宋体" pitchFamily="2" charset="-122"/>
            </a:endParaRPr>
          </a:p>
          <a:p>
            <a:r>
              <a:rPr lang="en-US" altLang="zh-CN" sz="2400" dirty="0">
                <a:latin typeface="宋体" pitchFamily="2" charset="-122"/>
                <a:sym typeface="宋体" pitchFamily="2" charset="-122"/>
              </a:rPr>
              <a:t>4</a:t>
            </a:r>
            <a:r>
              <a:rPr lang="zh-CN" altLang="en-US" sz="2400" dirty="0">
                <a:latin typeface="宋体" pitchFamily="2" charset="-122"/>
                <a:sym typeface="宋体" pitchFamily="2" charset="-122"/>
              </a:rPr>
              <a:t>、</a:t>
            </a:r>
            <a:r>
              <a:rPr lang="zh-CN" altLang="en-US" sz="2400" dirty="0">
                <a:solidFill>
                  <a:srgbClr val="FF0000"/>
                </a:solidFill>
                <a:latin typeface="宋体" pitchFamily="2" charset="-122"/>
                <a:sym typeface="宋体" pitchFamily="2" charset="-122"/>
              </a:rPr>
              <a:t>贡    献</a:t>
            </a:r>
            <a:r>
              <a:rPr lang="zh-CN" altLang="en-US" sz="2400" dirty="0">
                <a:latin typeface="宋体" pitchFamily="2" charset="-122"/>
                <a:sym typeface="宋体" pitchFamily="2" charset="-122"/>
              </a:rPr>
              <a:t>：为低碳环保、节能减排事业做了贡献！</a:t>
            </a:r>
            <a:endParaRPr lang="en-US" altLang="zh-CN" sz="2400" dirty="0">
              <a:latin typeface="宋体" pitchFamily="2" charset="-122"/>
              <a:sym typeface="宋体" pitchFamily="2" charset="-122"/>
            </a:endParaRPr>
          </a:p>
        </p:txBody>
      </p:sp>
      <p:sp>
        <p:nvSpPr>
          <p:cNvPr id="22530" name="Rectangle 3"/>
          <p:cNvSpPr>
            <a:spLocks noChangeArrowheads="1"/>
          </p:cNvSpPr>
          <p:nvPr/>
        </p:nvSpPr>
        <p:spPr bwMode="auto">
          <a:xfrm>
            <a:off x="900113" y="4611688"/>
            <a:ext cx="7488237" cy="1246187"/>
          </a:xfrm>
          <a:prstGeom prst="rect">
            <a:avLst/>
          </a:prstGeom>
          <a:noFill/>
          <a:ln w="9525">
            <a:noFill/>
            <a:miter lim="800000"/>
            <a:headEnd/>
            <a:tailEnd/>
          </a:ln>
        </p:spPr>
        <p:txBody>
          <a:bodyPr tIns="215832" bIns="209484" anchor="ctr">
            <a:spAutoFit/>
          </a:bodyPr>
          <a:lstStyle/>
          <a:p>
            <a:pPr indent="355600"/>
            <a:r>
              <a:rPr lang="zh-CN" altLang="en-US" sz="1800"/>
              <a:t/>
            </a:r>
            <a:br>
              <a:rPr lang="zh-CN" altLang="en-US" sz="1800"/>
            </a:br>
            <a:r>
              <a:rPr lang="zh-CN" altLang="en-US" sz="1800"/>
              <a:t/>
            </a:r>
            <a:br>
              <a:rPr lang="zh-CN" altLang="en-US" sz="1800"/>
            </a:br>
            <a:endParaRPr lang="zh-CN" altLang="en-US" sz="1800"/>
          </a:p>
        </p:txBody>
      </p:sp>
      <p:sp>
        <p:nvSpPr>
          <p:cNvPr id="22531" name="Text Box 4"/>
          <p:cNvSpPr txBox="1">
            <a:spLocks noChangeArrowheads="1"/>
          </p:cNvSpPr>
          <p:nvPr/>
        </p:nvSpPr>
        <p:spPr bwMode="auto">
          <a:xfrm>
            <a:off x="611188" y="692150"/>
            <a:ext cx="5905500" cy="649288"/>
          </a:xfrm>
          <a:prstGeom prst="rect">
            <a:avLst/>
          </a:prstGeom>
          <a:noFill/>
          <a:ln w="9525">
            <a:noFill/>
            <a:miter lim="800000"/>
            <a:headEnd/>
            <a:tailEnd/>
          </a:ln>
        </p:spPr>
        <p:txBody>
          <a:bodyPr lIns="94165" tIns="47083" rIns="94165" bIns="47083">
            <a:spAutoFit/>
          </a:bodyPr>
          <a:lstStyle/>
          <a:p>
            <a:pPr defTabSz="936625">
              <a:spcBef>
                <a:spcPct val="20000"/>
              </a:spcBef>
              <a:buClr>
                <a:schemeClr val="accent2"/>
              </a:buClr>
              <a:buSzPct val="80000"/>
              <a:buFont typeface="Wingdings" pitchFamily="2" charset="2"/>
              <a:buNone/>
            </a:pPr>
            <a:r>
              <a:rPr lang="zh-CN" altLang="en-US" sz="3600" b="1" dirty="0">
                <a:latin typeface="仿宋" pitchFamily="49" charset="-122"/>
              </a:rPr>
              <a:t>       </a:t>
            </a:r>
            <a:r>
              <a:rPr lang="zh-CN" altLang="en-US" sz="2800" b="1" dirty="0">
                <a:latin typeface="仿宋" pitchFamily="49" charset="-122"/>
              </a:rPr>
              <a:t>合同能源管理优势</a:t>
            </a:r>
          </a:p>
        </p:txBody>
      </p:sp>
      <p:sp>
        <p:nvSpPr>
          <p:cNvPr id="22532" name="Text Box 7"/>
          <p:cNvSpPr txBox="1">
            <a:spLocks noChangeArrowheads="1"/>
          </p:cNvSpPr>
          <p:nvPr/>
        </p:nvSpPr>
        <p:spPr bwMode="auto">
          <a:xfrm>
            <a:off x="1187450" y="3284538"/>
            <a:ext cx="5619750" cy="304800"/>
          </a:xfrm>
          <a:prstGeom prst="rect">
            <a:avLst/>
          </a:prstGeom>
          <a:noFill/>
          <a:ln w="9525">
            <a:noFill/>
            <a:miter lim="800000"/>
            <a:headEnd/>
            <a:tailEnd/>
          </a:ln>
        </p:spPr>
        <p:txBody>
          <a:bodyPr>
            <a:spAutoFit/>
          </a:bodyPr>
          <a:lstStyle/>
          <a:p>
            <a:pPr indent="355600"/>
            <a:endParaRPr lang="zh-CN" altLang="en-US" sz="1400" b="1">
              <a:latin typeface="宋体" pitchFamily="2" charset="-122"/>
              <a:sym typeface="宋体" pitchFamily="2" charset="-122"/>
            </a:endParaRPr>
          </a:p>
        </p:txBody>
      </p:sp>
      <p:sp>
        <p:nvSpPr>
          <p:cNvPr id="22533" name="矩形 6"/>
          <p:cNvSpPr>
            <a:spLocks noChangeArrowheads="1"/>
          </p:cNvSpPr>
          <p:nvPr/>
        </p:nvSpPr>
        <p:spPr bwMode="auto">
          <a:xfrm>
            <a:off x="611560" y="4149080"/>
            <a:ext cx="7921253" cy="856645"/>
          </a:xfrm>
          <a:prstGeom prst="rect">
            <a:avLst/>
          </a:prstGeom>
          <a:noFill/>
          <a:ln w="9525">
            <a:noFill/>
            <a:miter lim="800000"/>
            <a:headEnd/>
            <a:tailEnd/>
          </a:ln>
        </p:spPr>
        <p:txBody>
          <a:bodyPr wrap="square">
            <a:spAutoFit/>
          </a:bodyPr>
          <a:lstStyle/>
          <a:p>
            <a:pPr>
              <a:lnSpc>
                <a:spcPts val="3838"/>
              </a:lnSpc>
            </a:pPr>
            <a:r>
              <a:rPr lang="zh-CN" altLang="en-US" b="1"/>
              <a:t>我们的同井回灌技术及装置只用于自己运营的项目，  </a:t>
            </a:r>
            <a:r>
              <a:rPr lang="zh-CN" altLang="en-US" b="1">
                <a:solidFill>
                  <a:srgbClr val="FF0000"/>
                </a:solidFill>
              </a:rPr>
              <a:t>不做商业化推广</a:t>
            </a:r>
            <a:r>
              <a:rPr lang="zh-CN" altLang="en-US" b="1"/>
              <a:t>。</a:t>
            </a:r>
          </a:p>
          <a:p>
            <a:endParaRPr lang="en-US" altLang="zh-CN"/>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83568" y="1700808"/>
            <a:ext cx="7632848" cy="1944216"/>
          </a:xfrm>
          <a:prstGeom prst="rect">
            <a:avLst/>
          </a:prstGeom>
        </p:spPr>
        <p:txBody>
          <a:bodyPr vert="horz">
            <a:normAutofit/>
          </a:bodyPr>
          <a:lstStyle/>
          <a:p>
            <a:pPr>
              <a:lnSpc>
                <a:spcPct val="150000"/>
              </a:lnSpc>
            </a:pPr>
            <a:endParaRPr lang="zh-CN" altLang="en-US" sz="2400" dirty="0" smtClean="0"/>
          </a:p>
        </p:txBody>
      </p:sp>
      <p:sp>
        <p:nvSpPr>
          <p:cNvPr id="5" name="内容占位符 2"/>
          <p:cNvSpPr txBox="1">
            <a:spLocks/>
          </p:cNvSpPr>
          <p:nvPr/>
        </p:nvSpPr>
        <p:spPr>
          <a:xfrm>
            <a:off x="755576" y="980728"/>
            <a:ext cx="7632848" cy="2952328"/>
          </a:xfrm>
          <a:prstGeom prst="rect">
            <a:avLst/>
          </a:prstGeom>
        </p:spPr>
        <p:txBody>
          <a:bodyPr vert="horz">
            <a:normAutofit fontScale="85000" lnSpcReduction="10000"/>
          </a:bodyPr>
          <a:lstStyle/>
          <a:p>
            <a:pPr>
              <a:lnSpc>
                <a:spcPct val="160000"/>
              </a:lnSpc>
            </a:pPr>
            <a:r>
              <a:rPr lang="zh-CN" altLang="en-US" sz="2400" dirty="0" smtClean="0">
                <a:latin typeface="宋体" pitchFamily="2" charset="-122"/>
                <a:ea typeface="宋体" pitchFamily="2" charset="-122"/>
              </a:rPr>
              <a:t>工程保障：</a:t>
            </a:r>
            <a:endParaRPr lang="en-US" altLang="zh-CN" sz="2400" dirty="0" smtClean="0">
              <a:latin typeface="宋体" pitchFamily="2" charset="-122"/>
              <a:ea typeface="宋体" pitchFamily="2" charset="-122"/>
            </a:endParaRPr>
          </a:p>
          <a:p>
            <a:pPr>
              <a:lnSpc>
                <a:spcPct val="160000"/>
              </a:lnSpc>
            </a:pPr>
            <a:r>
              <a:rPr lang="zh-CN" altLang="zh-CN" sz="2400" dirty="0" smtClean="0">
                <a:latin typeface="宋体" pitchFamily="2" charset="-122"/>
                <a:ea typeface="宋体" pitchFamily="2" charset="-122"/>
              </a:rPr>
              <a:t>我公司现有专业设计研发人员</a:t>
            </a:r>
            <a:r>
              <a:rPr lang="en-US" altLang="zh-CN" sz="2400" dirty="0" smtClean="0">
                <a:latin typeface="宋体" pitchFamily="2" charset="-122"/>
                <a:ea typeface="宋体" pitchFamily="2" charset="-122"/>
              </a:rPr>
              <a:t>80</a:t>
            </a:r>
            <a:r>
              <a:rPr lang="zh-CN" altLang="zh-CN" sz="2400" dirty="0" smtClean="0">
                <a:latin typeface="宋体" pitchFamily="2" charset="-122"/>
                <a:ea typeface="宋体" pitchFamily="2" charset="-122"/>
              </a:rPr>
              <a:t>多人，其中王秉忱（国家勘察大师、国务院资深参事、水文地质专家）、许文发</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哈工大副院长、住建部暖通专家</a:t>
            </a:r>
            <a:r>
              <a:rPr lang="en-US" altLang="zh-CN" sz="2400" dirty="0" smtClean="0">
                <a:latin typeface="宋体" pitchFamily="2" charset="-122"/>
                <a:ea typeface="宋体" pitchFamily="2" charset="-122"/>
              </a:rPr>
              <a:t>)</a:t>
            </a:r>
            <a:r>
              <a:rPr lang="zh-CN" altLang="zh-CN" sz="2400" dirty="0" smtClean="0">
                <a:latin typeface="宋体" pitchFamily="2" charset="-122"/>
                <a:ea typeface="宋体" pitchFamily="2" charset="-122"/>
              </a:rPr>
              <a:t>是研发团队的带头人，使用</a:t>
            </a:r>
            <a:r>
              <a:rPr lang="en-US" altLang="zh-CN" sz="2400" dirty="0" smtClean="0">
                <a:latin typeface="宋体" pitchFamily="2" charset="-122"/>
                <a:ea typeface="宋体" pitchFamily="2" charset="-122"/>
              </a:rPr>
              <a:t>B</a:t>
            </a:r>
            <a:r>
              <a:rPr lang="en-US" altLang="zh-CN" sz="2400" dirty="0" smtClean="0">
                <a:solidFill>
                  <a:srgbClr val="FF0000"/>
                </a:solidFill>
                <a:latin typeface="宋体" pitchFamily="2" charset="-122"/>
                <a:ea typeface="宋体" pitchFamily="2" charset="-122"/>
              </a:rPr>
              <a:t>I</a:t>
            </a:r>
            <a:r>
              <a:rPr lang="en-US" altLang="zh-CN" sz="2400" dirty="0" smtClean="0">
                <a:latin typeface="宋体" pitchFamily="2" charset="-122"/>
                <a:ea typeface="宋体" pitchFamily="2" charset="-122"/>
              </a:rPr>
              <a:t>M</a:t>
            </a:r>
            <a:r>
              <a:rPr lang="zh-CN" altLang="en-US" sz="2400" dirty="0" smtClean="0">
                <a:solidFill>
                  <a:srgbClr val="FF0000"/>
                </a:solidFill>
                <a:latin typeface="宋体" pitchFamily="2" charset="-122"/>
                <a:ea typeface="宋体" pitchFamily="2" charset="-122"/>
              </a:rPr>
              <a:t>管理系统</a:t>
            </a:r>
            <a:r>
              <a:rPr lang="zh-CN" altLang="zh-CN" sz="2400" dirty="0" smtClean="0">
                <a:latin typeface="宋体" pitchFamily="2" charset="-122"/>
                <a:ea typeface="宋体" pitchFamily="2" charset="-122"/>
              </a:rPr>
              <a:t>，可以准确定位，减少</a:t>
            </a:r>
            <a:r>
              <a:rPr lang="zh-CN" altLang="en-US" sz="2400" dirty="0" smtClean="0">
                <a:solidFill>
                  <a:srgbClr val="FF0000"/>
                </a:solidFill>
                <a:latin typeface="宋体" pitchFamily="2" charset="-122"/>
                <a:ea typeface="宋体" pitchFamily="2" charset="-122"/>
              </a:rPr>
              <a:t>设计加工和安装过程中</a:t>
            </a:r>
            <a:r>
              <a:rPr lang="zh-CN" altLang="zh-CN" sz="2400" dirty="0" smtClean="0">
                <a:solidFill>
                  <a:srgbClr val="FF0000"/>
                </a:solidFill>
                <a:latin typeface="宋体" pitchFamily="2" charset="-122"/>
                <a:ea typeface="宋体" pitchFamily="2" charset="-122"/>
              </a:rPr>
              <a:t>的</a:t>
            </a:r>
            <a:r>
              <a:rPr lang="zh-CN" altLang="en-US" sz="2400" dirty="0" smtClean="0">
                <a:solidFill>
                  <a:srgbClr val="FF0000"/>
                </a:solidFill>
                <a:latin typeface="宋体" pitchFamily="2" charset="-122"/>
                <a:ea typeface="宋体" pitchFamily="2" charset="-122"/>
              </a:rPr>
              <a:t>失误</a:t>
            </a:r>
            <a:r>
              <a:rPr lang="zh-CN" altLang="zh-CN" sz="2400" dirty="0" smtClean="0">
                <a:latin typeface="宋体" pitchFamily="2" charset="-122"/>
                <a:ea typeface="宋体" pitchFamily="2" charset="-122"/>
              </a:rPr>
              <a:t>。公司有专业施工团队</a:t>
            </a:r>
            <a:r>
              <a:rPr lang="en-US" altLang="zh-CN" sz="2400" dirty="0" smtClean="0">
                <a:latin typeface="宋体" pitchFamily="2" charset="-122"/>
                <a:ea typeface="宋体" pitchFamily="2" charset="-122"/>
              </a:rPr>
              <a:t>200</a:t>
            </a:r>
            <a:r>
              <a:rPr lang="zh-CN" altLang="zh-CN" sz="2400" dirty="0" smtClean="0">
                <a:latin typeface="宋体" pitchFamily="2" charset="-122"/>
                <a:ea typeface="宋体" pitchFamily="2" charset="-122"/>
              </a:rPr>
              <a:t>人以上，专业施工经验都在</a:t>
            </a:r>
            <a:r>
              <a:rPr lang="en-US" altLang="zh-CN" sz="2400" dirty="0" smtClean="0">
                <a:latin typeface="宋体" pitchFamily="2" charset="-122"/>
                <a:ea typeface="宋体" pitchFamily="2" charset="-122"/>
              </a:rPr>
              <a:t>5</a:t>
            </a:r>
            <a:r>
              <a:rPr lang="zh-CN" altLang="zh-CN" sz="2400" dirty="0" smtClean="0">
                <a:latin typeface="宋体" pitchFamily="2" charset="-122"/>
                <a:ea typeface="宋体" pitchFamily="2" charset="-122"/>
              </a:rPr>
              <a:t>年以上，是一个成熟的施工团队。</a:t>
            </a:r>
          </a:p>
          <a:p>
            <a:pPr>
              <a:lnSpc>
                <a:spcPct val="160000"/>
              </a:lnSpc>
            </a:pPr>
            <a:endParaRPr lang="zh-CN" altLang="en-US" sz="2400" dirty="0" smtClean="0">
              <a:latin typeface="宋体" pitchFamily="2" charset="-122"/>
              <a:ea typeface="宋体" pitchFamily="2" charset="-122"/>
            </a:endParaRPr>
          </a:p>
        </p:txBody>
      </p:sp>
      <p:sp>
        <p:nvSpPr>
          <p:cNvPr id="6" name="内容占位符 2"/>
          <p:cNvSpPr txBox="1">
            <a:spLocks/>
          </p:cNvSpPr>
          <p:nvPr/>
        </p:nvSpPr>
        <p:spPr>
          <a:xfrm>
            <a:off x="611560" y="476672"/>
            <a:ext cx="7560840" cy="1440160"/>
          </a:xfrm>
          <a:prstGeom prst="rect">
            <a:avLst/>
          </a:prstGeom>
        </p:spPr>
        <p:txBody>
          <a:bodyPr vert="horz">
            <a:normAutofit/>
          </a:bodyPr>
          <a:lstStyle/>
          <a:p>
            <a:r>
              <a:rPr lang="zh-CN" altLang="en-US" sz="2800" dirty="0" smtClean="0">
                <a:solidFill>
                  <a:srgbClr val="0000FF"/>
                </a:solidFill>
                <a:latin typeface="黑体" pitchFamily="49" charset="-122"/>
                <a:ea typeface="黑体" pitchFamily="49" charset="-122"/>
              </a:rPr>
              <a:t>保障措施：</a:t>
            </a:r>
            <a:endParaRPr lang="zh-CN" altLang="zh-CN" sz="2800" dirty="0">
              <a:solidFill>
                <a:srgbClr val="0000FF"/>
              </a:solidFill>
              <a:latin typeface="黑体" pitchFamily="49" charset="-122"/>
              <a:ea typeface="黑体" pitchFamily="49" charset="-122"/>
            </a:endParaRPr>
          </a:p>
        </p:txBody>
      </p:sp>
      <p:pic>
        <p:nvPicPr>
          <p:cNvPr id="1026" name="Picture 2" descr="390116140982390605"/>
          <p:cNvPicPr>
            <a:picLocks noChangeAspect="1" noChangeArrowheads="1"/>
          </p:cNvPicPr>
          <p:nvPr/>
        </p:nvPicPr>
        <p:blipFill>
          <a:blip r:embed="rId2" cstate="print"/>
          <a:srcRect/>
          <a:stretch>
            <a:fillRect/>
          </a:stretch>
        </p:blipFill>
        <p:spPr bwMode="auto">
          <a:xfrm>
            <a:off x="504056" y="4293096"/>
            <a:ext cx="2699792" cy="2026137"/>
          </a:xfrm>
          <a:prstGeom prst="rect">
            <a:avLst/>
          </a:prstGeom>
          <a:noFill/>
          <a:ln w="9525">
            <a:noFill/>
            <a:miter lim="800000"/>
            <a:headEnd/>
            <a:tailEnd/>
          </a:ln>
        </p:spPr>
      </p:pic>
      <p:pic>
        <p:nvPicPr>
          <p:cNvPr id="1027" name="Picture 3" descr="618687506204669790"/>
          <p:cNvPicPr>
            <a:picLocks noChangeAspect="1" noChangeArrowheads="1"/>
          </p:cNvPicPr>
          <p:nvPr/>
        </p:nvPicPr>
        <p:blipFill>
          <a:blip r:embed="rId3" cstate="print"/>
          <a:srcRect/>
          <a:stretch>
            <a:fillRect/>
          </a:stretch>
        </p:blipFill>
        <p:spPr bwMode="auto">
          <a:xfrm>
            <a:off x="3203848" y="4293096"/>
            <a:ext cx="2736304" cy="2053538"/>
          </a:xfrm>
          <a:prstGeom prst="rect">
            <a:avLst/>
          </a:prstGeom>
          <a:noFill/>
          <a:ln w="9525">
            <a:noFill/>
            <a:miter lim="800000"/>
            <a:headEnd/>
            <a:tailEnd/>
          </a:ln>
        </p:spPr>
      </p:pic>
      <p:pic>
        <p:nvPicPr>
          <p:cNvPr id="1028" name="Picture 4" descr="584248269068598862"/>
          <p:cNvPicPr>
            <a:picLocks noChangeAspect="1" noChangeArrowheads="1"/>
          </p:cNvPicPr>
          <p:nvPr/>
        </p:nvPicPr>
        <p:blipFill>
          <a:blip r:embed="rId4" cstate="print"/>
          <a:srcRect/>
          <a:stretch>
            <a:fillRect/>
          </a:stretch>
        </p:blipFill>
        <p:spPr bwMode="auto">
          <a:xfrm>
            <a:off x="5940152" y="4293096"/>
            <a:ext cx="2736304" cy="205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83568" y="1700808"/>
            <a:ext cx="7632848" cy="1944216"/>
          </a:xfrm>
          <a:prstGeom prst="rect">
            <a:avLst/>
          </a:prstGeom>
        </p:spPr>
        <p:txBody>
          <a:bodyPr vert="horz">
            <a:normAutofit/>
          </a:bodyPr>
          <a:lstStyle/>
          <a:p>
            <a:pPr>
              <a:lnSpc>
                <a:spcPct val="150000"/>
              </a:lnSpc>
            </a:pPr>
            <a:endParaRPr lang="zh-CN" altLang="en-US" sz="2400" dirty="0" smtClean="0">
              <a:latin typeface="华文楷体" pitchFamily="2" charset="-122"/>
              <a:ea typeface="华文楷体" pitchFamily="2" charset="-122"/>
            </a:endParaRPr>
          </a:p>
        </p:txBody>
      </p:sp>
      <p:sp>
        <p:nvSpPr>
          <p:cNvPr id="5" name="内容占位符 2"/>
          <p:cNvSpPr txBox="1">
            <a:spLocks/>
          </p:cNvSpPr>
          <p:nvPr/>
        </p:nvSpPr>
        <p:spPr>
          <a:xfrm>
            <a:off x="500034" y="1124744"/>
            <a:ext cx="2631806" cy="4643470"/>
          </a:xfrm>
          <a:prstGeom prst="rect">
            <a:avLst/>
          </a:prstGeom>
        </p:spPr>
        <p:txBody>
          <a:bodyPr vert="horz" lIns="91440" tIns="45720" rIns="91440" bIns="45720" rtlCol="0">
            <a:noAutofit/>
          </a:bodyPr>
          <a:lstStyle>
            <a:lvl1pPr marL="342900" indent="-274320">
              <a:spcBef>
                <a:spcPct val="20000"/>
              </a:spcBef>
              <a:buClr>
                <a:schemeClr val="accent1"/>
              </a:buClr>
              <a:buSzPct val="76000"/>
              <a:buFont typeface="Wingdings" pitchFamily="2" charset="2"/>
              <a:buChar char="l"/>
              <a:defRPr sz="2100">
                <a:solidFill>
                  <a:schemeClr val="tx2"/>
                </a:solidFill>
                <a:latin typeface="华文楷体" pitchFamily="2" charset="-122"/>
                <a:ea typeface="华文楷体" pitchFamily="2" charset="-122"/>
              </a:defRPr>
            </a:lvl1pPr>
            <a:lvl2pPr marL="640080" indent="-274320">
              <a:spcBef>
                <a:spcPct val="20000"/>
              </a:spcBef>
              <a:buClr>
                <a:schemeClr val="accent1"/>
              </a:buClr>
              <a:buSzPct val="76000"/>
              <a:buFont typeface="Wingdings 2" pitchFamily="18" charset="2"/>
              <a:buChar char=""/>
              <a:defRPr sz="2200">
                <a:solidFill>
                  <a:schemeClr val="tx2"/>
                </a:solidFill>
                <a:latin typeface="华文楷体" pitchFamily="2" charset="-122"/>
                <a:ea typeface="华文楷体" pitchFamily="2" charset="-122"/>
              </a:defRPr>
            </a:lvl2pPr>
            <a:lvl3pPr indent="-228600">
              <a:spcBef>
                <a:spcPct val="20000"/>
              </a:spcBef>
              <a:buClr>
                <a:schemeClr val="accent1"/>
              </a:buClr>
              <a:buSzPct val="76000"/>
              <a:buFont typeface="Wingdings 2" pitchFamily="18" charset="2"/>
              <a:buChar char=""/>
              <a:defRPr sz="2000">
                <a:solidFill>
                  <a:schemeClr val="tx2"/>
                </a:solidFill>
                <a:latin typeface="华文楷体" pitchFamily="2" charset="-122"/>
                <a:ea typeface="华文楷体" pitchFamily="2" charset="-122"/>
              </a:defRPr>
            </a:lvl3pPr>
            <a:lvl4pPr marL="1124712" indent="-228600">
              <a:spcBef>
                <a:spcPct val="20000"/>
              </a:spcBef>
              <a:buClr>
                <a:schemeClr val="accent1"/>
              </a:buClr>
              <a:buSzPct val="76000"/>
              <a:buFont typeface="Wingdings 2" pitchFamily="18" charset="2"/>
              <a:buChar char=""/>
              <a:defRPr>
                <a:solidFill>
                  <a:schemeClr val="tx2"/>
                </a:solidFill>
                <a:latin typeface="华文楷体" pitchFamily="2" charset="-122"/>
                <a:ea typeface="华文楷体" pitchFamily="2" charset="-122"/>
              </a:defRPr>
            </a:lvl4pPr>
            <a:lvl5pPr marL="1325880" indent="-228600">
              <a:spcBef>
                <a:spcPct val="20000"/>
              </a:spcBef>
              <a:buClr>
                <a:schemeClr val="accent1"/>
              </a:buClr>
              <a:buSzPct val="76000"/>
              <a:buFont typeface="Wingdings 2" pitchFamily="18" charset="2"/>
              <a:buChar char=""/>
              <a:defRPr sz="1600" baseline="0">
                <a:solidFill>
                  <a:schemeClr val="tx2"/>
                </a:solidFill>
                <a:latin typeface="华文楷体" pitchFamily="2" charset="-122"/>
                <a:ea typeface="华文楷体" pitchFamily="2" charset="-122"/>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endParaRPr lang="en-US" altLang="zh-CN" sz="2000" dirty="0"/>
          </a:p>
          <a:p>
            <a:r>
              <a:rPr lang="zh-CN" altLang="en-US" sz="2000" dirty="0" smtClean="0"/>
              <a:t>公司与中国建筑科学</a:t>
            </a:r>
            <a:r>
              <a:rPr lang="zh-CN" altLang="en-US" sz="2000" dirty="0"/>
              <a:t>院建立了大数据云计算控制中心，可以远程操控机房内设备，实时监控设备的运行状况，保证第一时间发现问题、解决问题。</a:t>
            </a:r>
            <a:endParaRPr lang="en-US" altLang="zh-CN" sz="2000" dirty="0"/>
          </a:p>
          <a:p>
            <a:r>
              <a:rPr lang="zh-CN" altLang="en-US" sz="2000" dirty="0" smtClean="0"/>
              <a:t>成立</a:t>
            </a:r>
            <a:r>
              <a:rPr lang="zh-CN" altLang="en-US" sz="2000" dirty="0"/>
              <a:t>运营管理机构，建立区域管理中心，每个项目派遣驻现场专业工程师。配合物业管理共同保障设备的运营顺畅</a:t>
            </a:r>
          </a:p>
          <a:p>
            <a:endParaRPr lang="zh-CN" altLang="en-US" sz="2000" dirty="0"/>
          </a:p>
        </p:txBody>
      </p:sp>
      <p:pic>
        <p:nvPicPr>
          <p:cNvPr id="2051" name="Picture 3" descr="PART_1460596528071"/>
          <p:cNvPicPr>
            <a:picLocks noChangeAspect="1" noChangeArrowheads="1"/>
          </p:cNvPicPr>
          <p:nvPr/>
        </p:nvPicPr>
        <p:blipFill>
          <a:blip r:embed="rId2" cstate="print"/>
          <a:srcRect/>
          <a:stretch>
            <a:fillRect/>
          </a:stretch>
        </p:blipFill>
        <p:spPr bwMode="auto">
          <a:xfrm>
            <a:off x="3419872" y="1802242"/>
            <a:ext cx="5268246" cy="2984079"/>
          </a:xfrm>
          <a:prstGeom prst="rect">
            <a:avLst/>
          </a:prstGeom>
          <a:noFill/>
          <a:ln w="9525">
            <a:noFill/>
            <a:miter lim="800000"/>
            <a:headEnd/>
            <a:tailEnd/>
          </a:ln>
        </p:spPr>
      </p:pic>
      <p:sp>
        <p:nvSpPr>
          <p:cNvPr id="10" name="标题 1"/>
          <p:cNvSpPr>
            <a:spLocks noGrp="1"/>
          </p:cNvSpPr>
          <p:nvPr>
            <p:ph type="title"/>
          </p:nvPr>
        </p:nvSpPr>
        <p:spPr>
          <a:xfrm>
            <a:off x="467544" y="332656"/>
            <a:ext cx="7024744" cy="720080"/>
          </a:xfrm>
        </p:spPr>
        <p:txBody>
          <a:bodyPr/>
          <a:lstStyle/>
          <a:p>
            <a:r>
              <a:rPr lang="zh-CN" altLang="en-US" b="1" dirty="0" smtClean="0"/>
              <a:t>保障措施</a:t>
            </a:r>
            <a:endParaRPr lang="zh-CN" altLang="en-US" b="1" dirty="0" smtClean="0">
              <a:solidFill>
                <a:srgbClr val="0070C0"/>
              </a:solidFill>
            </a:endParaRPr>
          </a:p>
        </p:txBody>
      </p:sp>
      <p:sp>
        <p:nvSpPr>
          <p:cNvPr id="11" name="标题 1"/>
          <p:cNvSpPr txBox="1">
            <a:spLocks/>
          </p:cNvSpPr>
          <p:nvPr/>
        </p:nvSpPr>
        <p:spPr>
          <a:xfrm>
            <a:off x="4357686" y="6000768"/>
            <a:ext cx="3471826" cy="428628"/>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CN" altLang="en-US" sz="3600" b="0" i="0" u="none" strike="noStrike" kern="1200" cap="all" spc="0" normalizeH="0" baseline="0" noProof="0" dirty="0" smtClean="0">
              <a:ln>
                <a:noFill/>
              </a:ln>
              <a:solidFill>
                <a:srgbClr val="0070C0"/>
              </a:solidFill>
              <a:effectLst>
                <a:reflection blurRad="12700" stA="48000" endA="300" endPos="55000" dir="5400000" sy="-90000" algn="bl" rotWithShape="0"/>
              </a:effectLst>
              <a:uLnTx/>
              <a:uFillTx/>
              <a:latin typeface="华文楷体" pitchFamily="2" charset="-122"/>
              <a:ea typeface="华文楷体" pitchFamily="2" charset="-122"/>
              <a:cs typeface="+mj-cs"/>
            </a:endParaRPr>
          </a:p>
        </p:txBody>
      </p:sp>
      <p:sp>
        <p:nvSpPr>
          <p:cNvPr id="13" name="TextBox 12"/>
          <p:cNvSpPr txBox="1"/>
          <p:nvPr/>
        </p:nvSpPr>
        <p:spPr>
          <a:xfrm>
            <a:off x="4286248" y="5143512"/>
            <a:ext cx="2723823" cy="369332"/>
          </a:xfrm>
          <a:prstGeom prst="rect">
            <a:avLst/>
          </a:prstGeom>
          <a:noFill/>
        </p:spPr>
        <p:txBody>
          <a:bodyPr wrap="none" rtlCol="0">
            <a:spAutoFit/>
          </a:bodyPr>
          <a:lstStyle/>
          <a:p>
            <a:r>
              <a:rPr lang="zh-CN" altLang="en-US" dirty="0" smtClean="0">
                <a:latin typeface="华文楷体" pitchFamily="2" charset="-122"/>
                <a:ea typeface="华文楷体" pitchFamily="2" charset="-122"/>
              </a:rPr>
              <a:t>大数据运营管理控制中心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zh-CN" dirty="0" smtClean="0"/>
              <a:t>系统实时检测界面</a:t>
            </a:r>
            <a:br>
              <a:rPr lang="zh-CN" altLang="zh-CN" dirty="0" smtClean="0"/>
            </a:br>
            <a:endParaRPr lang="zh-CN" altLang="en-US" dirty="0"/>
          </a:p>
        </p:txBody>
      </p:sp>
      <p:pic>
        <p:nvPicPr>
          <p:cNvPr id="4" name="图片 3"/>
          <p:cNvPicPr/>
          <p:nvPr/>
        </p:nvPicPr>
        <p:blipFill>
          <a:blip r:embed="rId2" cstate="print"/>
          <a:srcRect/>
          <a:stretch>
            <a:fillRect/>
          </a:stretch>
        </p:blipFill>
        <p:spPr bwMode="auto">
          <a:xfrm>
            <a:off x="857224" y="1214422"/>
            <a:ext cx="3600400" cy="3312368"/>
          </a:xfrm>
          <a:prstGeom prst="rect">
            <a:avLst/>
          </a:prstGeom>
          <a:noFill/>
          <a:ln w="9525">
            <a:noFill/>
            <a:miter lim="800000"/>
            <a:headEnd/>
            <a:tailEnd/>
          </a:ln>
        </p:spPr>
      </p:pic>
      <p:pic>
        <p:nvPicPr>
          <p:cNvPr id="5" name="图片 4"/>
          <p:cNvPicPr/>
          <p:nvPr/>
        </p:nvPicPr>
        <p:blipFill>
          <a:blip r:embed="rId3" cstate="print"/>
          <a:srcRect/>
          <a:stretch>
            <a:fillRect/>
          </a:stretch>
        </p:blipFill>
        <p:spPr bwMode="auto">
          <a:xfrm>
            <a:off x="5220072" y="1556792"/>
            <a:ext cx="2997195" cy="2068809"/>
          </a:xfrm>
          <a:prstGeom prst="rect">
            <a:avLst/>
          </a:prstGeom>
          <a:noFill/>
          <a:ln w="9525">
            <a:noFill/>
            <a:miter lim="800000"/>
            <a:headEnd/>
            <a:tailEnd/>
          </a:ln>
        </p:spPr>
      </p:pic>
      <p:pic>
        <p:nvPicPr>
          <p:cNvPr id="6" name="图片 5"/>
          <p:cNvPicPr/>
          <p:nvPr/>
        </p:nvPicPr>
        <p:blipFill>
          <a:blip r:embed="rId4" cstate="print"/>
          <a:srcRect/>
          <a:stretch>
            <a:fillRect/>
          </a:stretch>
        </p:blipFill>
        <p:spPr bwMode="auto">
          <a:xfrm>
            <a:off x="4214810" y="4500570"/>
            <a:ext cx="2348383" cy="1857388"/>
          </a:xfrm>
          <a:prstGeom prst="rect">
            <a:avLst/>
          </a:prstGeom>
          <a:noFill/>
          <a:ln w="9525">
            <a:noFill/>
            <a:miter lim="800000"/>
            <a:headEnd/>
            <a:tailEnd/>
          </a:ln>
        </p:spPr>
      </p:pic>
      <p:pic>
        <p:nvPicPr>
          <p:cNvPr id="14337" name="图片 21" descr="001"/>
          <p:cNvPicPr>
            <a:picLocks noChangeAspect="1" noChangeArrowheads="1"/>
          </p:cNvPicPr>
          <p:nvPr/>
        </p:nvPicPr>
        <p:blipFill>
          <a:blip r:embed="rId5" cstate="print"/>
          <a:srcRect/>
          <a:stretch>
            <a:fillRect/>
          </a:stretch>
        </p:blipFill>
        <p:spPr bwMode="auto">
          <a:xfrm>
            <a:off x="6500826" y="3643314"/>
            <a:ext cx="2000264"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259632" y="1628800"/>
            <a:ext cx="6768752" cy="4536504"/>
            <a:chOff x="1259632" y="1857364"/>
            <a:chExt cx="5792015" cy="3860824"/>
          </a:xfrm>
        </p:grpSpPr>
        <p:sp>
          <p:nvSpPr>
            <p:cNvPr id="4" name="圆角矩形 3"/>
            <p:cNvSpPr/>
            <p:nvPr/>
          </p:nvSpPr>
          <p:spPr>
            <a:xfrm>
              <a:off x="1259632" y="4357694"/>
              <a:ext cx="5792015" cy="431800"/>
            </a:xfrm>
            <a:prstGeom prst="roundRect">
              <a:avLst/>
            </a:prstGeom>
            <a:solidFill>
              <a:srgbClr val="00B05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四</a:t>
              </a:r>
              <a:r>
                <a:rPr lang="zh-CN" altLang="en-US" sz="2400" b="1" dirty="0">
                  <a:latin typeface="华文楷体" pitchFamily="2" charset="-122"/>
                  <a:ea typeface="华文楷体" pitchFamily="2" charset="-122"/>
                </a:rPr>
                <a:t>、润恒节能项目</a:t>
              </a:r>
              <a:r>
                <a:rPr lang="zh-CN" altLang="en-US" sz="2400" b="1" dirty="0" smtClean="0">
                  <a:latin typeface="华文楷体" pitchFamily="2" charset="-122"/>
                  <a:ea typeface="华文楷体" pitchFamily="2" charset="-122"/>
                </a:rPr>
                <a:t>案例</a:t>
              </a:r>
              <a:endParaRPr lang="en-US" altLang="zh-CN" sz="2400" b="1" dirty="0">
                <a:latin typeface="华文楷体" pitchFamily="2" charset="-122"/>
                <a:ea typeface="华文楷体" pitchFamily="2" charset="-122"/>
              </a:endParaRPr>
            </a:p>
          </p:txBody>
        </p:sp>
        <p:sp>
          <p:nvSpPr>
            <p:cNvPr id="5" name="圆角矩形 4"/>
            <p:cNvSpPr/>
            <p:nvPr/>
          </p:nvSpPr>
          <p:spPr>
            <a:xfrm>
              <a:off x="1259632" y="3571876"/>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三、合作模式</a:t>
              </a:r>
              <a:endParaRPr lang="en-US" altLang="zh-CN" sz="2400" b="1" dirty="0" smtClean="0">
                <a:latin typeface="华文楷体" pitchFamily="2" charset="-122"/>
                <a:ea typeface="华文楷体" pitchFamily="2" charset="-122"/>
              </a:endParaRPr>
            </a:p>
          </p:txBody>
        </p:sp>
        <p:sp>
          <p:nvSpPr>
            <p:cNvPr id="6" name="圆角矩形 5"/>
            <p:cNvSpPr/>
            <p:nvPr/>
          </p:nvSpPr>
          <p:spPr>
            <a:xfrm>
              <a:off x="1259632" y="185736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一、润恒节能介绍</a:t>
              </a:r>
              <a:endParaRPr lang="en-US" altLang="zh-CN" sz="2400" b="1" dirty="0" smtClean="0">
                <a:latin typeface="华文楷体" pitchFamily="2" charset="-122"/>
                <a:ea typeface="华文楷体" pitchFamily="2" charset="-122"/>
              </a:endParaRPr>
            </a:p>
          </p:txBody>
        </p:sp>
        <p:sp>
          <p:nvSpPr>
            <p:cNvPr id="7" name="圆角矩形 6"/>
            <p:cNvSpPr/>
            <p:nvPr/>
          </p:nvSpPr>
          <p:spPr>
            <a:xfrm>
              <a:off x="1259632" y="278605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二、核心技术</a:t>
              </a:r>
              <a:endParaRPr lang="en-US" altLang="zh-CN" sz="2400" b="1" dirty="0" smtClean="0">
                <a:latin typeface="华文楷体" pitchFamily="2" charset="-122"/>
                <a:ea typeface="华文楷体" pitchFamily="2" charset="-122"/>
              </a:endParaRPr>
            </a:p>
          </p:txBody>
        </p:sp>
        <p:sp>
          <p:nvSpPr>
            <p:cNvPr id="8" name="圆角矩形 7"/>
            <p:cNvSpPr/>
            <p:nvPr/>
          </p:nvSpPr>
          <p:spPr>
            <a:xfrm>
              <a:off x="1259632" y="528638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400" b="1" dirty="0" smtClean="0">
                  <a:latin typeface="华文楷体" pitchFamily="2" charset="-122"/>
                  <a:ea typeface="华文楷体" pitchFamily="2" charset="-122"/>
                </a:rPr>
                <a:t>五、提问和讨论</a:t>
              </a:r>
              <a:endParaRPr lang="en-US" altLang="zh-CN" sz="2400" b="1" dirty="0">
                <a:latin typeface="华文楷体" pitchFamily="2" charset="-122"/>
                <a:ea typeface="华文楷体" pitchFamily="2" charset="-122"/>
              </a:endParaRPr>
            </a:p>
          </p:txBody>
        </p:sp>
      </p:grpSp>
      <p:sp>
        <p:nvSpPr>
          <p:cNvPr id="10" name="标题 1"/>
          <p:cNvSpPr>
            <a:spLocks noGrp="1"/>
          </p:cNvSpPr>
          <p:nvPr>
            <p:ph type="title"/>
          </p:nvPr>
        </p:nvSpPr>
        <p:spPr>
          <a:xfrm>
            <a:off x="1131636" y="452115"/>
            <a:ext cx="7024744" cy="1143000"/>
          </a:xfrm>
        </p:spPr>
        <p:txBody>
          <a:bodyPr/>
          <a:lstStyle/>
          <a:p>
            <a:r>
              <a:rPr lang="zh-CN" altLang="en-US" dirty="0" smtClean="0"/>
              <a:t>目录</a:t>
            </a:r>
            <a:endParaRPr lang="zh-CN" altLang="en-US" dirty="0"/>
          </a:p>
        </p:txBody>
      </p:sp>
    </p:spTree>
    <p:extLst>
      <p:ext uri="{BB962C8B-B14F-4D97-AF65-F5344CB8AC3E}">
        <p14:creationId xmlns:p14="http://schemas.microsoft.com/office/powerpoint/2010/main" val="3589378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686800" cy="838200"/>
          </a:xfrm>
        </p:spPr>
        <p:txBody>
          <a:bodyPr vert="horz" lIns="91440" tIns="45720" rIns="91440" bIns="45720" rtlCol="0" anchor="b">
            <a:normAutofit/>
          </a:bodyPr>
          <a:lstStyle/>
          <a:p>
            <a:r>
              <a:rPr lang="zh-CN" altLang="en-US" b="1" dirty="0" smtClean="0"/>
              <a:t>  成功</a:t>
            </a:r>
            <a:r>
              <a:rPr lang="zh-CN" altLang="en-US" b="1" dirty="0"/>
              <a:t>案例</a:t>
            </a:r>
          </a:p>
        </p:txBody>
      </p:sp>
      <p:sp>
        <p:nvSpPr>
          <p:cNvPr id="4" name="内容占位符 2"/>
          <p:cNvSpPr txBox="1">
            <a:spLocks/>
          </p:cNvSpPr>
          <p:nvPr/>
        </p:nvSpPr>
        <p:spPr>
          <a:xfrm>
            <a:off x="611560" y="1124744"/>
            <a:ext cx="7560840" cy="1440160"/>
          </a:xfrm>
          <a:prstGeom prst="rect">
            <a:avLst/>
          </a:prstGeom>
        </p:spPr>
        <p:txBody>
          <a:bodyPr vert="horz">
            <a:normAutofit/>
          </a:bodyPr>
          <a:lstStyle/>
          <a:p>
            <a:r>
              <a:rPr lang="zh-CN" altLang="zh-CN" sz="2000" b="1" dirty="0" smtClean="0">
                <a:latin typeface="华文楷体" pitchFamily="2" charset="-122"/>
                <a:ea typeface="华文楷体" pitchFamily="2" charset="-122"/>
              </a:rPr>
              <a:t>案例</a:t>
            </a:r>
            <a:r>
              <a:rPr lang="zh-CN" altLang="en-US" sz="2000" b="1" dirty="0" smtClean="0">
                <a:latin typeface="华文楷体" pitchFamily="2" charset="-122"/>
                <a:ea typeface="华文楷体" pitchFamily="2" charset="-122"/>
              </a:rPr>
              <a:t>：鑫港假日酒店</a:t>
            </a:r>
            <a:endParaRPr lang="zh-CN" altLang="zh-CN" sz="2000" dirty="0">
              <a:latin typeface="华文楷体" pitchFamily="2" charset="-122"/>
              <a:ea typeface="华文楷体" pitchFamily="2" charset="-122"/>
            </a:endParaRPr>
          </a:p>
        </p:txBody>
      </p:sp>
      <p:sp>
        <p:nvSpPr>
          <p:cNvPr id="6" name="内容占位符 2"/>
          <p:cNvSpPr txBox="1">
            <a:spLocks/>
          </p:cNvSpPr>
          <p:nvPr/>
        </p:nvSpPr>
        <p:spPr>
          <a:xfrm>
            <a:off x="683568" y="1484784"/>
            <a:ext cx="7848872" cy="1512168"/>
          </a:xfrm>
          <a:prstGeom prst="rect">
            <a:avLst/>
          </a:prstGeom>
        </p:spPr>
        <p:txBody>
          <a:bodyPr vert="horz">
            <a:noAutofit/>
          </a:bodyPr>
          <a:lstStyle/>
          <a:p>
            <a:pPr>
              <a:lnSpc>
                <a:spcPct val="150000"/>
              </a:lnSpc>
            </a:pPr>
            <a:r>
              <a:rPr lang="zh-CN" altLang="en-US" sz="1600" b="1" dirty="0" smtClean="0">
                <a:latin typeface="华文楷体" pitchFamily="2" charset="-122"/>
                <a:ea typeface="华文楷体" pitchFamily="2" charset="-122"/>
              </a:rPr>
              <a:t>建筑面积</a:t>
            </a:r>
            <a:r>
              <a:rPr lang="zh-CN" altLang="en-US" sz="1600" dirty="0" smtClean="0">
                <a:latin typeface="华文楷体" pitchFamily="2" charset="-122"/>
                <a:ea typeface="华文楷体" pitchFamily="2" charset="-122"/>
              </a:rPr>
              <a:t>：</a:t>
            </a:r>
            <a:r>
              <a:rPr lang="en-US" altLang="zh-CN" sz="1600" dirty="0" smtClean="0">
                <a:latin typeface="华文楷体" pitchFamily="2" charset="-122"/>
                <a:ea typeface="华文楷体" pitchFamily="2" charset="-122"/>
              </a:rPr>
              <a:t>1.5</a:t>
            </a:r>
            <a:r>
              <a:rPr lang="zh-CN" altLang="en-US" sz="1600" dirty="0" smtClean="0">
                <a:latin typeface="华文楷体" pitchFamily="2" charset="-122"/>
                <a:ea typeface="华文楷体" pitchFamily="2" charset="-122"/>
              </a:rPr>
              <a:t>万㎡，  系统形式：地热能中央空调系统，投资</a:t>
            </a:r>
            <a:r>
              <a:rPr lang="en-US" altLang="zh-CN" sz="1600" dirty="0" smtClean="0">
                <a:latin typeface="华文楷体" pitchFamily="2" charset="-122"/>
                <a:ea typeface="华文楷体" pitchFamily="2" charset="-122"/>
              </a:rPr>
              <a:t>216</a:t>
            </a:r>
            <a:r>
              <a:rPr lang="zh-CN" altLang="en-US" sz="1600" dirty="0" smtClean="0">
                <a:latin typeface="华文楷体" pitchFamily="2" charset="-122"/>
                <a:ea typeface="华文楷体" pitchFamily="2" charset="-122"/>
              </a:rPr>
              <a:t>万元，</a:t>
            </a:r>
          </a:p>
          <a:p>
            <a:pPr>
              <a:lnSpc>
                <a:spcPct val="150000"/>
              </a:lnSpc>
            </a:pPr>
            <a:r>
              <a:rPr lang="zh-CN" altLang="en-US" sz="1600" b="1" dirty="0" smtClean="0">
                <a:latin typeface="华文楷体" pitchFamily="2" charset="-122"/>
                <a:ea typeface="华文楷体" pitchFamily="2" charset="-122"/>
              </a:rPr>
              <a:t>改造前</a:t>
            </a:r>
            <a:r>
              <a:rPr lang="zh-CN" altLang="en-US" sz="1600" dirty="0" smtClean="0">
                <a:latin typeface="华文楷体" pitchFamily="2" charset="-122"/>
                <a:ea typeface="华文楷体" pitchFamily="2" charset="-122"/>
              </a:rPr>
              <a:t>：多井回灌系统，改造前</a:t>
            </a:r>
            <a:r>
              <a:rPr lang="en-US" altLang="zh-CN" sz="1600" dirty="0" smtClean="0">
                <a:latin typeface="华文楷体" pitchFamily="2" charset="-122"/>
                <a:ea typeface="华文楷体" pitchFamily="2" charset="-122"/>
              </a:rPr>
              <a:t>7</a:t>
            </a:r>
            <a:r>
              <a:rPr lang="zh-CN" altLang="en-US" sz="1600" dirty="0" smtClean="0">
                <a:latin typeface="华文楷体" pitchFamily="2" charset="-122"/>
                <a:ea typeface="华文楷体" pitchFamily="2" charset="-122"/>
              </a:rPr>
              <a:t>口井。</a:t>
            </a:r>
          </a:p>
          <a:p>
            <a:pPr>
              <a:lnSpc>
                <a:spcPct val="150000"/>
              </a:lnSpc>
            </a:pPr>
            <a:r>
              <a:rPr lang="zh-CN" altLang="en-US" sz="1600" b="1" dirty="0" smtClean="0">
                <a:latin typeface="华文楷体" pitchFamily="2" charset="-122"/>
                <a:ea typeface="华文楷体" pitchFamily="2" charset="-122"/>
              </a:rPr>
              <a:t>改造后</a:t>
            </a:r>
            <a:r>
              <a:rPr lang="zh-CN" altLang="en-US" sz="1600" dirty="0" smtClean="0">
                <a:latin typeface="华文楷体" pitchFamily="2" charset="-122"/>
                <a:ea typeface="华文楷体" pitchFamily="2" charset="-122"/>
              </a:rPr>
              <a:t>：浅层地热能采集井</a:t>
            </a:r>
            <a:r>
              <a:rPr lang="en-US" altLang="zh-CN" sz="1600" dirty="0" smtClean="0">
                <a:latin typeface="华文楷体" pitchFamily="2" charset="-122"/>
                <a:ea typeface="华文楷体" pitchFamily="2" charset="-122"/>
              </a:rPr>
              <a:t>2</a:t>
            </a:r>
            <a:r>
              <a:rPr lang="zh-CN" altLang="en-US" sz="1600" dirty="0" smtClean="0">
                <a:latin typeface="华文楷体" pitchFamily="2" charset="-122"/>
                <a:ea typeface="华文楷体" pitchFamily="2" charset="-122"/>
              </a:rPr>
              <a:t>口</a:t>
            </a:r>
            <a:r>
              <a:rPr lang="zh-CN" altLang="en-US" sz="1600" dirty="0" smtClean="0">
                <a:latin typeface="华文楷体" pitchFamily="2" charset="-122"/>
                <a:ea typeface="华文楷体" pitchFamily="2" charset="-122"/>
              </a:rPr>
              <a:t>，</a:t>
            </a:r>
            <a:r>
              <a:rPr lang="en-US" altLang="zh-CN" sz="1600" dirty="0" smtClean="0">
                <a:latin typeface="华文楷体" pitchFamily="2" charset="-122"/>
                <a:ea typeface="华文楷体" pitchFamily="2" charset="-122"/>
              </a:rPr>
              <a:t>1</a:t>
            </a:r>
            <a:r>
              <a:rPr lang="zh-CN" altLang="en-US" sz="1600" dirty="0">
                <a:latin typeface="华文楷体" pitchFamily="2" charset="-122"/>
                <a:ea typeface="华文楷体" pitchFamily="2" charset="-122"/>
              </a:rPr>
              <a:t>口使用井</a:t>
            </a:r>
            <a:r>
              <a:rPr lang="zh-CN" altLang="en-US" sz="1600" dirty="0" smtClean="0">
                <a:latin typeface="华文楷体" pitchFamily="2" charset="-122"/>
                <a:ea typeface="华文楷体" pitchFamily="2" charset="-122"/>
              </a:rPr>
              <a:t>，</a:t>
            </a:r>
            <a:r>
              <a:rPr lang="en-US" altLang="zh-CN" sz="1600" dirty="0" smtClean="0">
                <a:latin typeface="华文楷体" pitchFamily="2" charset="-122"/>
                <a:ea typeface="华文楷体" pitchFamily="2" charset="-122"/>
              </a:rPr>
              <a:t>1</a:t>
            </a:r>
            <a:r>
              <a:rPr lang="zh-CN" altLang="en-US" sz="1600" dirty="0" smtClean="0">
                <a:latin typeface="华文楷体" pitchFamily="2" charset="-122"/>
                <a:ea typeface="华文楷体" pitchFamily="2" charset="-122"/>
              </a:rPr>
              <a:t>口备用井</a:t>
            </a:r>
            <a:endParaRPr lang="en-US" altLang="zh-CN" sz="1600" dirty="0" smtClean="0">
              <a:latin typeface="华文楷体" pitchFamily="2" charset="-122"/>
              <a:ea typeface="华文楷体" pitchFamily="2" charset="-122"/>
            </a:endParaRPr>
          </a:p>
          <a:p>
            <a:pPr>
              <a:lnSpc>
                <a:spcPct val="150000"/>
              </a:lnSpc>
            </a:pPr>
            <a:r>
              <a:rPr lang="zh-CN" altLang="en-US" sz="1600" dirty="0" smtClean="0">
                <a:latin typeface="华文楷体" pitchFamily="2" charset="-122"/>
                <a:ea typeface="华文楷体" pitchFamily="2" charset="-122"/>
              </a:rPr>
              <a:t>每年节煤</a:t>
            </a:r>
            <a:r>
              <a:rPr lang="en-US" altLang="zh-CN" sz="1600" dirty="0" smtClean="0">
                <a:latin typeface="华文楷体" pitchFamily="2" charset="-122"/>
                <a:ea typeface="华文楷体" pitchFamily="2" charset="-122"/>
              </a:rPr>
              <a:t>5200tce</a:t>
            </a:r>
            <a:r>
              <a:rPr lang="zh-CN" altLang="en-US" sz="1600" dirty="0" smtClean="0">
                <a:latin typeface="华文楷体" pitchFamily="2" charset="-122"/>
                <a:ea typeface="华文楷体" pitchFamily="2" charset="-122"/>
              </a:rPr>
              <a:t>，减少</a:t>
            </a:r>
            <a:r>
              <a:rPr lang="en-US" altLang="zh-CN" sz="1600" dirty="0" smtClean="0">
                <a:latin typeface="华文楷体" pitchFamily="2" charset="-122"/>
                <a:ea typeface="华文楷体" pitchFamily="2" charset="-122"/>
              </a:rPr>
              <a:t>CO2</a:t>
            </a:r>
            <a:r>
              <a:rPr lang="zh-CN" altLang="en-US" sz="1600" dirty="0" smtClean="0">
                <a:latin typeface="华文楷体" pitchFamily="2" charset="-122"/>
                <a:ea typeface="华文楷体" pitchFamily="2" charset="-122"/>
              </a:rPr>
              <a:t>排放量</a:t>
            </a:r>
            <a:r>
              <a:rPr lang="en-US" altLang="zh-CN" sz="1600" dirty="0" smtClean="0">
                <a:latin typeface="华文楷体" pitchFamily="2" charset="-122"/>
                <a:ea typeface="华文楷体" pitchFamily="2" charset="-122"/>
              </a:rPr>
              <a:t>13278</a:t>
            </a:r>
            <a:r>
              <a:rPr lang="zh-CN" altLang="en-US" sz="1600" dirty="0" smtClean="0">
                <a:latin typeface="华文楷体" pitchFamily="2" charset="-122"/>
                <a:ea typeface="华文楷体" pitchFamily="2" charset="-122"/>
              </a:rPr>
              <a:t>吨、</a:t>
            </a:r>
            <a:r>
              <a:rPr lang="en-US" altLang="zh-CN" sz="1600" dirty="0" smtClean="0">
                <a:latin typeface="华文楷体" pitchFamily="2" charset="-122"/>
                <a:ea typeface="华文楷体" pitchFamily="2" charset="-122"/>
              </a:rPr>
              <a:t>SO2</a:t>
            </a:r>
            <a:r>
              <a:rPr lang="zh-CN" altLang="en-US" sz="1600" dirty="0" smtClean="0">
                <a:latin typeface="华文楷体" pitchFamily="2" charset="-122"/>
                <a:ea typeface="华文楷体" pitchFamily="2" charset="-122"/>
              </a:rPr>
              <a:t>排放量</a:t>
            </a:r>
            <a:r>
              <a:rPr lang="en-US" altLang="zh-CN" sz="1600" dirty="0" smtClean="0">
                <a:latin typeface="华文楷体" pitchFamily="2" charset="-122"/>
                <a:ea typeface="华文楷体" pitchFamily="2" charset="-122"/>
              </a:rPr>
              <a:t>88.4</a:t>
            </a:r>
            <a:r>
              <a:rPr lang="zh-CN" altLang="en-US" sz="1600" dirty="0" smtClean="0">
                <a:latin typeface="华文楷体" pitchFamily="2" charset="-122"/>
                <a:ea typeface="华文楷体" pitchFamily="2" charset="-122"/>
              </a:rPr>
              <a:t>吨、氮氧化物排放量</a:t>
            </a:r>
            <a:r>
              <a:rPr lang="en-US" altLang="zh-CN" sz="1600" dirty="0" smtClean="0">
                <a:latin typeface="华文楷体" pitchFamily="2" charset="-122"/>
                <a:ea typeface="华文楷体" pitchFamily="2" charset="-122"/>
              </a:rPr>
              <a:t>83.2</a:t>
            </a:r>
            <a:r>
              <a:rPr lang="zh-CN" altLang="en-US" sz="1600" dirty="0" smtClean="0">
                <a:latin typeface="华文楷体" pitchFamily="2" charset="-122"/>
                <a:ea typeface="华文楷体" pitchFamily="2" charset="-122"/>
              </a:rPr>
              <a:t>吨、烟尘排放量</a:t>
            </a:r>
            <a:r>
              <a:rPr lang="en-US" altLang="zh-CN" sz="1600" dirty="0" smtClean="0">
                <a:latin typeface="华文楷体" pitchFamily="2" charset="-122"/>
                <a:ea typeface="华文楷体" pitchFamily="2" charset="-122"/>
              </a:rPr>
              <a:t>52</a:t>
            </a:r>
            <a:r>
              <a:rPr lang="zh-CN" altLang="en-US" sz="1600" dirty="0" smtClean="0">
                <a:latin typeface="华文楷体" pitchFamily="2" charset="-122"/>
                <a:ea typeface="华文楷体" pitchFamily="2" charset="-122"/>
              </a:rPr>
              <a:t>吨。</a:t>
            </a:r>
            <a:r>
              <a:rPr lang="zh-CN" altLang="en-US" sz="1600" dirty="0" smtClean="0">
                <a:solidFill>
                  <a:srgbClr val="FF0000"/>
                </a:solidFill>
                <a:latin typeface="华文楷体" pitchFamily="2" charset="-122"/>
                <a:ea typeface="华文楷体" pitchFamily="2" charset="-122"/>
              </a:rPr>
              <a:t>每年节省约用能费用</a:t>
            </a:r>
            <a:r>
              <a:rPr lang="en-US" altLang="zh-CN" sz="1600" dirty="0" smtClean="0">
                <a:solidFill>
                  <a:srgbClr val="FF0000"/>
                </a:solidFill>
                <a:latin typeface="华文楷体" pitchFamily="2" charset="-122"/>
                <a:ea typeface="华文楷体" pitchFamily="2" charset="-122"/>
              </a:rPr>
              <a:t>152</a:t>
            </a:r>
            <a:r>
              <a:rPr lang="zh-CN" altLang="en-US" sz="1600" dirty="0" smtClean="0">
                <a:solidFill>
                  <a:srgbClr val="FF0000"/>
                </a:solidFill>
                <a:latin typeface="华文楷体" pitchFamily="2" charset="-122"/>
                <a:ea typeface="华文楷体" pitchFamily="2" charset="-122"/>
              </a:rPr>
              <a:t>万元</a:t>
            </a:r>
            <a:r>
              <a:rPr lang="zh-CN" altLang="en-US" sz="1600" dirty="0" smtClean="0">
                <a:latin typeface="华文楷体" pitchFamily="2" charset="-122"/>
                <a:ea typeface="华文楷体" pitchFamily="2" charset="-122"/>
              </a:rPr>
              <a:t>。</a:t>
            </a:r>
          </a:p>
        </p:txBody>
      </p:sp>
      <p:pic>
        <p:nvPicPr>
          <p:cNvPr id="7" name="Picture 3"/>
          <p:cNvPicPr>
            <a:picLocks noChangeAspect="1" noChangeArrowheads="1"/>
          </p:cNvPicPr>
          <p:nvPr/>
        </p:nvPicPr>
        <p:blipFill>
          <a:blip r:embed="rId2" cstate="print"/>
          <a:srcRect/>
          <a:stretch>
            <a:fillRect/>
          </a:stretch>
        </p:blipFill>
        <p:spPr bwMode="auto">
          <a:xfrm>
            <a:off x="1691680" y="3429000"/>
            <a:ext cx="612068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357166"/>
            <a:ext cx="8686800" cy="838200"/>
          </a:xfrm>
        </p:spPr>
        <p:txBody>
          <a:bodyPr vert="horz" lIns="91440" tIns="45720" rIns="91440" bIns="45720" rtlCol="0" anchor="b">
            <a:normAutofit/>
          </a:bodyPr>
          <a:lstStyle/>
          <a:p>
            <a:r>
              <a:rPr lang="zh-CN" altLang="en-US" b="1" dirty="0"/>
              <a:t>成功案例</a:t>
            </a:r>
          </a:p>
        </p:txBody>
      </p:sp>
      <p:sp>
        <p:nvSpPr>
          <p:cNvPr id="4" name="内容占位符 2"/>
          <p:cNvSpPr txBox="1">
            <a:spLocks/>
          </p:cNvSpPr>
          <p:nvPr/>
        </p:nvSpPr>
        <p:spPr>
          <a:xfrm>
            <a:off x="611560" y="1484784"/>
            <a:ext cx="7560840" cy="1440160"/>
          </a:xfrm>
          <a:prstGeom prst="rect">
            <a:avLst/>
          </a:prstGeom>
        </p:spPr>
        <p:txBody>
          <a:bodyPr vert="horz">
            <a:normAutofit/>
          </a:bodyPr>
          <a:lstStyle/>
          <a:p>
            <a:r>
              <a:rPr lang="zh-CN" altLang="zh-CN" sz="2000" b="1" dirty="0" smtClean="0">
                <a:latin typeface="华文楷体" pitchFamily="2" charset="-122"/>
                <a:ea typeface="华文楷体" pitchFamily="2" charset="-122"/>
              </a:rPr>
              <a:t>案例</a:t>
            </a:r>
            <a:r>
              <a:rPr lang="zh-CN" altLang="en-US" sz="2000" b="1" dirty="0" smtClean="0">
                <a:latin typeface="华文楷体" pitchFamily="2" charset="-122"/>
                <a:ea typeface="华文楷体" pitchFamily="2" charset="-122"/>
              </a:rPr>
              <a:t>：</a:t>
            </a:r>
            <a:r>
              <a:rPr lang="zh-CN" altLang="zh-CN" sz="2000" b="1" dirty="0" smtClean="0">
                <a:latin typeface="华文楷体" pitchFamily="2" charset="-122"/>
                <a:ea typeface="华文楷体" pitchFamily="2" charset="-122"/>
              </a:rPr>
              <a:t>郑州升达经贸管理学院</a:t>
            </a:r>
            <a:endParaRPr lang="zh-CN" altLang="zh-CN" sz="2000" dirty="0">
              <a:latin typeface="华文楷体" pitchFamily="2" charset="-122"/>
              <a:ea typeface="华文楷体" pitchFamily="2" charset="-122"/>
            </a:endParaRPr>
          </a:p>
        </p:txBody>
      </p:sp>
      <p:sp>
        <p:nvSpPr>
          <p:cNvPr id="6" name="内容占位符 2"/>
          <p:cNvSpPr txBox="1">
            <a:spLocks/>
          </p:cNvSpPr>
          <p:nvPr/>
        </p:nvSpPr>
        <p:spPr>
          <a:xfrm>
            <a:off x="697300" y="1988840"/>
            <a:ext cx="3600400" cy="3672408"/>
          </a:xfrm>
          <a:prstGeom prst="rect">
            <a:avLst/>
          </a:prstGeom>
        </p:spPr>
        <p:txBody>
          <a:bodyPr vert="horz" anchor="b" anchorCtr="0">
            <a:normAutofit fontScale="92500" lnSpcReduction="20000"/>
          </a:bodyPr>
          <a:lstStyle/>
          <a:p>
            <a:pPr>
              <a:lnSpc>
                <a:spcPct val="150000"/>
              </a:lnSpc>
            </a:pPr>
            <a:r>
              <a:rPr lang="zh-CN" altLang="en-US" sz="2000" b="1" dirty="0" smtClean="0">
                <a:latin typeface="华文楷体" pitchFamily="2" charset="-122"/>
                <a:ea typeface="华文楷体" pitchFamily="2" charset="-122"/>
              </a:rPr>
              <a:t>建筑面积</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50</a:t>
            </a:r>
            <a:r>
              <a:rPr lang="zh-CN" altLang="en-US" sz="2000" dirty="0" smtClean="0">
                <a:latin typeface="华文楷体" pitchFamily="2" charset="-122"/>
                <a:ea typeface="华文楷体" pitchFamily="2" charset="-122"/>
              </a:rPr>
              <a:t>万平方米 系统形式：地热能、中央空调。</a:t>
            </a:r>
          </a:p>
          <a:p>
            <a:pPr>
              <a:lnSpc>
                <a:spcPct val="150000"/>
              </a:lnSpc>
            </a:pPr>
            <a:r>
              <a:rPr lang="zh-CN" altLang="en-US" sz="2000" b="1" dirty="0" smtClean="0">
                <a:latin typeface="华文楷体" pitchFamily="2" charset="-122"/>
                <a:ea typeface="华文楷体" pitchFamily="2" charset="-122"/>
              </a:rPr>
              <a:t>改造前</a:t>
            </a:r>
            <a:r>
              <a:rPr lang="zh-CN" altLang="en-US" sz="2000" dirty="0" smtClean="0">
                <a:latin typeface="华文楷体" pitchFamily="2" charset="-122"/>
                <a:ea typeface="华文楷体" pitchFamily="2" charset="-122"/>
              </a:rPr>
              <a:t>：分体空调</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锅炉供暖</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浪费钱、污染环境</a:t>
            </a:r>
          </a:p>
          <a:p>
            <a:pPr>
              <a:lnSpc>
                <a:spcPct val="150000"/>
              </a:lnSpc>
            </a:pPr>
            <a:r>
              <a:rPr lang="zh-CN" altLang="en-US" sz="2000" b="1" dirty="0" smtClean="0">
                <a:latin typeface="华文楷体" pitchFamily="2" charset="-122"/>
                <a:ea typeface="华文楷体" pitchFamily="2" charset="-122"/>
              </a:rPr>
              <a:t>改造后</a:t>
            </a:r>
            <a:r>
              <a:rPr lang="zh-CN" altLang="en-US" sz="2000" dirty="0" smtClean="0">
                <a:latin typeface="华文楷体" pitchFamily="2" charset="-122"/>
                <a:ea typeface="华文楷体" pitchFamily="2" charset="-122"/>
              </a:rPr>
              <a:t>：每年节煤</a:t>
            </a:r>
            <a:r>
              <a:rPr lang="en-US" altLang="zh-CN" sz="2000" dirty="0" smtClean="0">
                <a:latin typeface="华文楷体" pitchFamily="2" charset="-122"/>
                <a:ea typeface="华文楷体" pitchFamily="2" charset="-122"/>
              </a:rPr>
              <a:t>26000tce,</a:t>
            </a:r>
            <a:r>
              <a:rPr lang="zh-CN" altLang="en-US" sz="2000" dirty="0" smtClean="0">
                <a:latin typeface="华文楷体" pitchFamily="2" charset="-122"/>
                <a:ea typeface="华文楷体" pitchFamily="2" charset="-122"/>
              </a:rPr>
              <a:t>减少</a:t>
            </a:r>
            <a:r>
              <a:rPr lang="en-US" altLang="zh-CN" sz="2000" dirty="0" smtClean="0">
                <a:latin typeface="华文楷体" pitchFamily="2" charset="-122"/>
                <a:ea typeface="华文楷体" pitchFamily="2" charset="-122"/>
              </a:rPr>
              <a:t>CO</a:t>
            </a:r>
            <a:r>
              <a:rPr lang="en-US" altLang="zh-CN" sz="13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排放量</a:t>
            </a:r>
            <a:r>
              <a:rPr lang="en-US" altLang="zh-CN" sz="2000" dirty="0" smtClean="0">
                <a:latin typeface="华文楷体" pitchFamily="2" charset="-122"/>
                <a:ea typeface="华文楷体" pitchFamily="2" charset="-122"/>
              </a:rPr>
              <a:t>68640</a:t>
            </a:r>
            <a:r>
              <a:rPr lang="zh-CN" altLang="en-US" sz="2000" dirty="0" smtClean="0">
                <a:latin typeface="华文楷体" pitchFamily="2" charset="-122"/>
                <a:ea typeface="华文楷体" pitchFamily="2" charset="-122"/>
              </a:rPr>
              <a:t>吨、</a:t>
            </a:r>
            <a:r>
              <a:rPr lang="en-US" altLang="zh-CN" sz="2000" dirty="0" smtClean="0">
                <a:latin typeface="华文楷体" pitchFamily="2" charset="-122"/>
                <a:ea typeface="华文楷体" pitchFamily="2" charset="-122"/>
              </a:rPr>
              <a:t>SO</a:t>
            </a:r>
            <a:r>
              <a:rPr lang="en-US" altLang="zh-CN" sz="13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排放量</a:t>
            </a:r>
            <a:r>
              <a:rPr lang="en-US" altLang="zh-CN" sz="2000" dirty="0" smtClean="0">
                <a:latin typeface="华文楷体" pitchFamily="2" charset="-122"/>
                <a:ea typeface="华文楷体" pitchFamily="2" charset="-122"/>
              </a:rPr>
              <a:t>442</a:t>
            </a:r>
            <a:r>
              <a:rPr lang="zh-CN" altLang="en-US" sz="2000" dirty="0" smtClean="0">
                <a:latin typeface="华文楷体" pitchFamily="2" charset="-122"/>
                <a:ea typeface="华文楷体" pitchFamily="2" charset="-122"/>
              </a:rPr>
              <a:t>吨、氮氧化物排放量</a:t>
            </a:r>
            <a:r>
              <a:rPr lang="en-US" altLang="zh-CN" sz="2000" dirty="0" smtClean="0">
                <a:latin typeface="华文楷体" pitchFamily="2" charset="-122"/>
                <a:ea typeface="华文楷体" pitchFamily="2" charset="-122"/>
              </a:rPr>
              <a:t>416</a:t>
            </a:r>
            <a:r>
              <a:rPr lang="zh-CN" altLang="en-US" sz="2000" dirty="0" smtClean="0">
                <a:latin typeface="华文楷体" pitchFamily="2" charset="-122"/>
                <a:ea typeface="华文楷体" pitchFamily="2" charset="-122"/>
              </a:rPr>
              <a:t>吨、烟尘排放量</a:t>
            </a:r>
            <a:r>
              <a:rPr lang="en-US" altLang="zh-CN" sz="2000" dirty="0" smtClean="0">
                <a:latin typeface="华文楷体" pitchFamily="2" charset="-122"/>
                <a:ea typeface="华文楷体" pitchFamily="2" charset="-122"/>
              </a:rPr>
              <a:t>40284.9</a:t>
            </a:r>
            <a:r>
              <a:rPr lang="zh-CN" altLang="en-US" sz="2000" dirty="0" smtClean="0">
                <a:latin typeface="华文楷体" pitchFamily="2" charset="-122"/>
                <a:ea typeface="华文楷体" pitchFamily="2" charset="-122"/>
              </a:rPr>
              <a:t>吨。</a:t>
            </a:r>
            <a:r>
              <a:rPr lang="zh-CN" altLang="en-US" sz="2000" b="1" dirty="0" smtClean="0">
                <a:solidFill>
                  <a:srgbClr val="FF0000"/>
                </a:solidFill>
                <a:latin typeface="华文楷体" pitchFamily="2" charset="-122"/>
                <a:ea typeface="华文楷体" pitchFamily="2" charset="-122"/>
              </a:rPr>
              <a:t>每年节省用能费用约</a:t>
            </a:r>
            <a:r>
              <a:rPr lang="en-US" altLang="zh-CN" sz="2000" b="1" dirty="0" smtClean="0">
                <a:solidFill>
                  <a:srgbClr val="FF0000"/>
                </a:solidFill>
                <a:latin typeface="华文楷体" pitchFamily="2" charset="-122"/>
                <a:ea typeface="华文楷体" pitchFamily="2" charset="-122"/>
              </a:rPr>
              <a:t>850</a:t>
            </a:r>
            <a:r>
              <a:rPr lang="zh-CN" altLang="en-US" sz="2000" b="1" dirty="0" smtClean="0">
                <a:solidFill>
                  <a:srgbClr val="FF0000"/>
                </a:solidFill>
                <a:latin typeface="华文楷体" pitchFamily="2" charset="-122"/>
                <a:ea typeface="华文楷体" pitchFamily="2" charset="-122"/>
              </a:rPr>
              <a:t>万元。</a:t>
            </a:r>
          </a:p>
        </p:txBody>
      </p:sp>
      <p:pic>
        <p:nvPicPr>
          <p:cNvPr id="7" name="图片 6"/>
          <p:cNvPicPr/>
          <p:nvPr/>
        </p:nvPicPr>
        <p:blipFill>
          <a:blip r:embed="rId2" cstate="print"/>
          <a:srcRect/>
          <a:stretch>
            <a:fillRect/>
          </a:stretch>
        </p:blipFill>
        <p:spPr bwMode="auto">
          <a:xfrm>
            <a:off x="4716016" y="1844825"/>
            <a:ext cx="4110828"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686800" cy="838200"/>
          </a:xfrm>
        </p:spPr>
        <p:txBody>
          <a:bodyPr vert="horz" lIns="91440" tIns="45720" rIns="91440" bIns="45720" rtlCol="0" anchor="b">
            <a:normAutofit/>
          </a:bodyPr>
          <a:lstStyle/>
          <a:p>
            <a:r>
              <a:rPr lang="zh-CN" altLang="en-US" b="1" dirty="0"/>
              <a:t>成功案例</a:t>
            </a:r>
          </a:p>
        </p:txBody>
      </p:sp>
      <p:sp>
        <p:nvSpPr>
          <p:cNvPr id="4" name="内容占位符 2"/>
          <p:cNvSpPr txBox="1">
            <a:spLocks/>
          </p:cNvSpPr>
          <p:nvPr/>
        </p:nvSpPr>
        <p:spPr>
          <a:xfrm>
            <a:off x="611560" y="1484784"/>
            <a:ext cx="7560840" cy="1440160"/>
          </a:xfrm>
          <a:prstGeom prst="rect">
            <a:avLst/>
          </a:prstGeom>
        </p:spPr>
        <p:txBody>
          <a:bodyPr vert="horz">
            <a:normAutofit/>
          </a:bodyPr>
          <a:lstStyle/>
          <a:p>
            <a:r>
              <a:rPr lang="zh-CN" altLang="zh-CN" sz="2000" b="1" dirty="0" smtClean="0">
                <a:latin typeface="华文楷体" pitchFamily="2" charset="-122"/>
                <a:ea typeface="华文楷体" pitchFamily="2" charset="-122"/>
              </a:rPr>
              <a:t>案例</a:t>
            </a:r>
            <a:r>
              <a:rPr lang="zh-CN" altLang="en-US" sz="2000" b="1" dirty="0" smtClean="0">
                <a:latin typeface="华文楷体" pitchFamily="2" charset="-122"/>
                <a:ea typeface="华文楷体" pitchFamily="2" charset="-122"/>
              </a:rPr>
              <a:t>：</a:t>
            </a:r>
            <a:r>
              <a:rPr lang="zh-CN" altLang="zh-CN" sz="2000" b="1" dirty="0" smtClean="0">
                <a:latin typeface="华文楷体" pitchFamily="2" charset="-122"/>
                <a:ea typeface="华文楷体" pitchFamily="2" charset="-122"/>
              </a:rPr>
              <a:t>尚东郡住宅小区</a:t>
            </a:r>
            <a:endParaRPr lang="zh-CN" altLang="zh-CN" sz="2000" dirty="0">
              <a:latin typeface="华文楷体" pitchFamily="2" charset="-122"/>
              <a:ea typeface="华文楷体" pitchFamily="2" charset="-122"/>
            </a:endParaRPr>
          </a:p>
        </p:txBody>
      </p:sp>
      <p:sp>
        <p:nvSpPr>
          <p:cNvPr id="6" name="内容占位符 2"/>
          <p:cNvSpPr txBox="1">
            <a:spLocks/>
          </p:cNvSpPr>
          <p:nvPr/>
        </p:nvSpPr>
        <p:spPr>
          <a:xfrm>
            <a:off x="683568" y="1988840"/>
            <a:ext cx="7848872" cy="1512168"/>
          </a:xfrm>
          <a:prstGeom prst="rect">
            <a:avLst/>
          </a:prstGeom>
        </p:spPr>
        <p:txBody>
          <a:bodyPr vert="horz">
            <a:normAutofit fontScale="85000" lnSpcReduction="20000"/>
          </a:bodyPr>
          <a:lstStyle/>
          <a:p>
            <a:pPr>
              <a:lnSpc>
                <a:spcPct val="150000"/>
              </a:lnSpc>
            </a:pPr>
            <a:r>
              <a:rPr lang="zh-CN" altLang="en-US" sz="2000" b="1" dirty="0" smtClean="0">
                <a:latin typeface="华文楷体" pitchFamily="2" charset="-122"/>
                <a:ea typeface="华文楷体" pitchFamily="2" charset="-122"/>
              </a:rPr>
              <a:t>建筑面积</a:t>
            </a:r>
            <a:r>
              <a:rPr lang="zh-CN" altLang="en-US" sz="2000" dirty="0" smtClean="0">
                <a:latin typeface="华文楷体" pitchFamily="2" charset="-122"/>
                <a:ea typeface="华文楷体" pitchFamily="2" charset="-122"/>
              </a:rPr>
              <a:t>：</a:t>
            </a:r>
            <a:r>
              <a:rPr lang="en-US" altLang="zh-CN" sz="2000" dirty="0" smtClean="0">
                <a:latin typeface="华文楷体" pitchFamily="2" charset="-122"/>
                <a:ea typeface="华文楷体" pitchFamily="2" charset="-122"/>
              </a:rPr>
              <a:t>10</a:t>
            </a:r>
            <a:r>
              <a:rPr lang="zh-CN" altLang="en-US" sz="2000" dirty="0" smtClean="0">
                <a:latin typeface="华文楷体" pitchFamily="2" charset="-122"/>
                <a:ea typeface="华文楷体" pitchFamily="2" charset="-122"/>
              </a:rPr>
              <a:t>万平方米  系统形式：地热能、中央空调系统</a:t>
            </a:r>
          </a:p>
          <a:p>
            <a:pPr>
              <a:lnSpc>
                <a:spcPct val="150000"/>
              </a:lnSpc>
            </a:pPr>
            <a:r>
              <a:rPr lang="zh-CN" altLang="en-US" sz="2000" b="1" dirty="0" smtClean="0">
                <a:latin typeface="华文楷体" pitchFamily="2" charset="-122"/>
                <a:ea typeface="华文楷体" pitchFamily="2" charset="-122"/>
              </a:rPr>
              <a:t>改造前</a:t>
            </a:r>
            <a:r>
              <a:rPr lang="zh-CN" altLang="en-US" sz="2000" dirty="0" smtClean="0">
                <a:latin typeface="华文楷体" pitchFamily="2" charset="-122"/>
                <a:ea typeface="华文楷体" pitchFamily="2" charset="-122"/>
              </a:rPr>
              <a:t>：分体空调</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锅炉供暖</a:t>
            </a:r>
            <a:r>
              <a:rPr lang="en-US" altLang="zh-CN" sz="2000" dirty="0" smtClean="0">
                <a:latin typeface="华文楷体" pitchFamily="2" charset="-122"/>
                <a:ea typeface="华文楷体" pitchFamily="2" charset="-122"/>
              </a:rPr>
              <a:t>=</a:t>
            </a:r>
            <a:r>
              <a:rPr lang="zh-CN" altLang="en-US" sz="2000" dirty="0" smtClean="0">
                <a:latin typeface="华文楷体" pitchFamily="2" charset="-122"/>
                <a:ea typeface="华文楷体" pitchFamily="2" charset="-122"/>
              </a:rPr>
              <a:t>浪费钱、污染环境</a:t>
            </a:r>
          </a:p>
          <a:p>
            <a:pPr>
              <a:lnSpc>
                <a:spcPct val="150000"/>
              </a:lnSpc>
            </a:pPr>
            <a:r>
              <a:rPr lang="zh-CN" altLang="en-US" sz="2000" b="1" dirty="0" smtClean="0">
                <a:latin typeface="华文楷体" pitchFamily="2" charset="-122"/>
                <a:ea typeface="华文楷体" pitchFamily="2" charset="-122"/>
              </a:rPr>
              <a:t>改造后</a:t>
            </a:r>
            <a:r>
              <a:rPr lang="zh-CN" altLang="en-US" sz="2000" dirty="0" smtClean="0">
                <a:latin typeface="华文楷体" pitchFamily="2" charset="-122"/>
                <a:ea typeface="华文楷体" pitchFamily="2" charset="-122"/>
              </a:rPr>
              <a:t>：每年节煤</a:t>
            </a:r>
            <a:r>
              <a:rPr lang="en-US" altLang="zh-CN" sz="2000" dirty="0" smtClean="0">
                <a:latin typeface="华文楷体" pitchFamily="2" charset="-122"/>
                <a:ea typeface="华文楷体" pitchFamily="2" charset="-122"/>
              </a:rPr>
              <a:t>5200tce</a:t>
            </a:r>
            <a:r>
              <a:rPr lang="zh-CN" altLang="en-US" sz="2000" dirty="0" smtClean="0">
                <a:latin typeface="华文楷体" pitchFamily="2" charset="-122"/>
                <a:ea typeface="华文楷体" pitchFamily="2" charset="-122"/>
              </a:rPr>
              <a:t>，减少</a:t>
            </a:r>
            <a:r>
              <a:rPr lang="en-US" altLang="zh-CN" sz="2000" dirty="0" smtClean="0">
                <a:latin typeface="华文楷体" pitchFamily="2" charset="-122"/>
                <a:ea typeface="华文楷体" pitchFamily="2" charset="-122"/>
              </a:rPr>
              <a:t>CO</a:t>
            </a:r>
            <a:r>
              <a:rPr lang="en-US" altLang="zh-CN" sz="13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排放量</a:t>
            </a:r>
            <a:r>
              <a:rPr lang="en-US" altLang="zh-CN" sz="2000" dirty="0" smtClean="0">
                <a:latin typeface="华文楷体" pitchFamily="2" charset="-122"/>
                <a:ea typeface="华文楷体" pitchFamily="2" charset="-122"/>
              </a:rPr>
              <a:t>13278</a:t>
            </a:r>
            <a:r>
              <a:rPr lang="zh-CN" altLang="en-US" sz="2000" dirty="0" smtClean="0">
                <a:latin typeface="华文楷体" pitchFamily="2" charset="-122"/>
                <a:ea typeface="华文楷体" pitchFamily="2" charset="-122"/>
              </a:rPr>
              <a:t>吨、</a:t>
            </a:r>
            <a:r>
              <a:rPr lang="en-US" altLang="zh-CN" sz="2000" dirty="0" smtClean="0">
                <a:latin typeface="华文楷体" pitchFamily="2" charset="-122"/>
                <a:ea typeface="华文楷体" pitchFamily="2" charset="-122"/>
              </a:rPr>
              <a:t>SO</a:t>
            </a:r>
            <a:r>
              <a:rPr lang="en-US" altLang="zh-CN" sz="1300" dirty="0" smtClean="0">
                <a:latin typeface="华文楷体" pitchFamily="2" charset="-122"/>
                <a:ea typeface="华文楷体" pitchFamily="2" charset="-122"/>
              </a:rPr>
              <a:t>2</a:t>
            </a:r>
            <a:r>
              <a:rPr lang="zh-CN" altLang="en-US" sz="2000" dirty="0" smtClean="0">
                <a:latin typeface="华文楷体" pitchFamily="2" charset="-122"/>
                <a:ea typeface="华文楷体" pitchFamily="2" charset="-122"/>
              </a:rPr>
              <a:t>排放量</a:t>
            </a:r>
            <a:r>
              <a:rPr lang="en-US" altLang="zh-CN" sz="2000" dirty="0" smtClean="0">
                <a:latin typeface="华文楷体" pitchFamily="2" charset="-122"/>
                <a:ea typeface="华文楷体" pitchFamily="2" charset="-122"/>
              </a:rPr>
              <a:t>88.4</a:t>
            </a:r>
            <a:r>
              <a:rPr lang="zh-CN" altLang="en-US" sz="2000" dirty="0" smtClean="0">
                <a:latin typeface="华文楷体" pitchFamily="2" charset="-122"/>
                <a:ea typeface="华文楷体" pitchFamily="2" charset="-122"/>
              </a:rPr>
              <a:t>吨、氮氧化物排放量</a:t>
            </a:r>
            <a:r>
              <a:rPr lang="en-US" altLang="zh-CN" sz="2000" dirty="0" smtClean="0">
                <a:latin typeface="华文楷体" pitchFamily="2" charset="-122"/>
                <a:ea typeface="华文楷体" pitchFamily="2" charset="-122"/>
              </a:rPr>
              <a:t>83.2</a:t>
            </a:r>
            <a:r>
              <a:rPr lang="zh-CN" altLang="en-US" sz="2000" dirty="0" smtClean="0">
                <a:latin typeface="华文楷体" pitchFamily="2" charset="-122"/>
                <a:ea typeface="华文楷体" pitchFamily="2" charset="-122"/>
              </a:rPr>
              <a:t>吨、烟尘排放量</a:t>
            </a:r>
            <a:r>
              <a:rPr lang="en-US" altLang="zh-CN" sz="2000" dirty="0" smtClean="0">
                <a:latin typeface="华文楷体" pitchFamily="2" charset="-122"/>
                <a:ea typeface="华文楷体" pitchFamily="2" charset="-122"/>
              </a:rPr>
              <a:t>52</a:t>
            </a:r>
            <a:r>
              <a:rPr lang="zh-CN" altLang="en-US" sz="2000" dirty="0" smtClean="0">
                <a:latin typeface="华文楷体" pitchFamily="2" charset="-122"/>
                <a:ea typeface="华文楷体" pitchFamily="2" charset="-122"/>
              </a:rPr>
              <a:t>吨。</a:t>
            </a:r>
            <a:r>
              <a:rPr lang="zh-CN" altLang="en-US" sz="2000" dirty="0" smtClean="0">
                <a:solidFill>
                  <a:srgbClr val="FF0000"/>
                </a:solidFill>
                <a:latin typeface="华文楷体" pitchFamily="2" charset="-122"/>
                <a:ea typeface="华文楷体" pitchFamily="2" charset="-122"/>
              </a:rPr>
              <a:t>每年节省约用能费用</a:t>
            </a:r>
            <a:r>
              <a:rPr lang="en-US" altLang="zh-CN" sz="2000" dirty="0" smtClean="0">
                <a:solidFill>
                  <a:srgbClr val="FF0000"/>
                </a:solidFill>
                <a:latin typeface="华文楷体" pitchFamily="2" charset="-122"/>
                <a:ea typeface="华文楷体" pitchFamily="2" charset="-122"/>
              </a:rPr>
              <a:t>152</a:t>
            </a:r>
            <a:r>
              <a:rPr lang="zh-CN" altLang="en-US" sz="2000" dirty="0" smtClean="0">
                <a:solidFill>
                  <a:srgbClr val="FF0000"/>
                </a:solidFill>
                <a:latin typeface="华文楷体" pitchFamily="2" charset="-122"/>
                <a:ea typeface="华文楷体" pitchFamily="2" charset="-122"/>
              </a:rPr>
              <a:t>万元</a:t>
            </a:r>
            <a:r>
              <a:rPr lang="zh-CN" altLang="en-US" sz="2000" dirty="0" smtClean="0">
                <a:latin typeface="华文楷体" pitchFamily="2" charset="-122"/>
                <a:ea typeface="华文楷体" pitchFamily="2" charset="-122"/>
              </a:rPr>
              <a:t>。</a:t>
            </a:r>
          </a:p>
        </p:txBody>
      </p:sp>
      <p:pic>
        <p:nvPicPr>
          <p:cNvPr id="8" name="图片 7"/>
          <p:cNvPicPr/>
          <p:nvPr/>
        </p:nvPicPr>
        <p:blipFill>
          <a:blip r:embed="rId2" cstate="print"/>
          <a:srcRect/>
          <a:stretch>
            <a:fillRect/>
          </a:stretch>
        </p:blipFill>
        <p:spPr bwMode="auto">
          <a:xfrm>
            <a:off x="683568" y="3573016"/>
            <a:ext cx="792088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357166"/>
            <a:ext cx="8686800" cy="838200"/>
          </a:xfrm>
        </p:spPr>
        <p:txBody>
          <a:bodyPr vert="horz" lIns="91440" tIns="45720" rIns="91440" bIns="45720" rtlCol="0" anchor="b">
            <a:normAutofit/>
          </a:bodyPr>
          <a:lstStyle/>
          <a:p>
            <a:r>
              <a:rPr lang="zh-CN" altLang="en-US" b="1" dirty="0"/>
              <a:t>成功案例</a:t>
            </a:r>
          </a:p>
        </p:txBody>
      </p:sp>
      <p:sp>
        <p:nvSpPr>
          <p:cNvPr id="7" name="内容占位符 2"/>
          <p:cNvSpPr txBox="1">
            <a:spLocks/>
          </p:cNvSpPr>
          <p:nvPr/>
        </p:nvSpPr>
        <p:spPr>
          <a:xfrm>
            <a:off x="539552" y="1628800"/>
            <a:ext cx="3024336" cy="4752528"/>
          </a:xfrm>
          <a:prstGeom prst="rect">
            <a:avLst/>
          </a:prstGeom>
        </p:spPr>
        <p:txBody>
          <a:bodyPr vert="horz">
            <a:normAutofit fontScale="92500" lnSpcReduction="10000"/>
          </a:bodyPr>
          <a:lstStyle/>
          <a:p>
            <a:pPr lvl="0"/>
            <a:r>
              <a:rPr lang="zh-CN" altLang="zh-CN" dirty="0" smtClean="0">
                <a:latin typeface="华文楷体" pitchFamily="2" charset="-122"/>
                <a:ea typeface="华文楷体" pitchFamily="2" charset="-122"/>
              </a:rPr>
              <a:t>世航之窗</a:t>
            </a:r>
          </a:p>
          <a:p>
            <a:pPr lvl="0"/>
            <a:r>
              <a:rPr lang="zh-CN" altLang="zh-CN" dirty="0" smtClean="0">
                <a:latin typeface="华文楷体" pitchFamily="2" charset="-122"/>
                <a:ea typeface="华文楷体" pitchFamily="2" charset="-122"/>
              </a:rPr>
              <a:t>郑州升达大学</a:t>
            </a:r>
          </a:p>
          <a:p>
            <a:pPr lvl="0"/>
            <a:r>
              <a:rPr lang="zh-CN" altLang="zh-CN" dirty="0" smtClean="0">
                <a:latin typeface="华文楷体" pitchFamily="2" charset="-122"/>
                <a:ea typeface="华文楷体" pitchFamily="2" charset="-122"/>
              </a:rPr>
              <a:t>公园里住宅小区</a:t>
            </a:r>
          </a:p>
          <a:p>
            <a:pPr lvl="0"/>
            <a:r>
              <a:rPr lang="zh-CN" altLang="zh-CN" dirty="0" smtClean="0">
                <a:latin typeface="华文楷体" pitchFamily="2" charset="-122"/>
                <a:ea typeface="华文楷体" pitchFamily="2" charset="-122"/>
              </a:rPr>
              <a:t>河南省水利第二工程局</a:t>
            </a:r>
          </a:p>
          <a:p>
            <a:pPr lvl="0"/>
            <a:r>
              <a:rPr lang="zh-CN" altLang="zh-CN" dirty="0" smtClean="0">
                <a:latin typeface="华文楷体" pitchFamily="2" charset="-122"/>
                <a:ea typeface="华文楷体" pitchFamily="2" charset="-122"/>
              </a:rPr>
              <a:t>新乡国际商务中心体验馆</a:t>
            </a:r>
          </a:p>
          <a:p>
            <a:pPr lvl="0"/>
            <a:r>
              <a:rPr lang="zh-CN" altLang="zh-CN" dirty="0" smtClean="0">
                <a:latin typeface="华文楷体" pitchFamily="2" charset="-122"/>
                <a:ea typeface="华文楷体" pitchFamily="2" charset="-122"/>
              </a:rPr>
              <a:t>新郑宾悦龙城住宅小区</a:t>
            </a:r>
          </a:p>
          <a:p>
            <a:pPr lvl="0"/>
            <a:r>
              <a:rPr lang="zh-CN" altLang="zh-CN" dirty="0" smtClean="0">
                <a:latin typeface="华文楷体" pitchFamily="2" charset="-122"/>
                <a:ea typeface="华文楷体" pitchFamily="2" charset="-122"/>
              </a:rPr>
              <a:t>速</a:t>
            </a:r>
            <a:r>
              <a:rPr lang="en-US" altLang="zh-CN" dirty="0" smtClean="0">
                <a:latin typeface="华文楷体" pitchFamily="2" charset="-122"/>
                <a:ea typeface="华文楷体" pitchFamily="2" charset="-122"/>
              </a:rPr>
              <a:t>8</a:t>
            </a:r>
            <a:r>
              <a:rPr lang="zh-CN" altLang="zh-CN" dirty="0" smtClean="0">
                <a:latin typeface="华文楷体" pitchFamily="2" charset="-122"/>
                <a:ea typeface="华文楷体" pitchFamily="2" charset="-122"/>
              </a:rPr>
              <a:t>连锁酒店</a:t>
            </a:r>
          </a:p>
          <a:p>
            <a:pPr lvl="0"/>
            <a:r>
              <a:rPr lang="zh-CN" altLang="zh-CN" dirty="0" smtClean="0">
                <a:latin typeface="华文楷体" pitchFamily="2" charset="-122"/>
                <a:ea typeface="华文楷体" pitchFamily="2" charset="-122"/>
              </a:rPr>
              <a:t>融创大厦</a:t>
            </a:r>
          </a:p>
          <a:p>
            <a:pPr lvl="0"/>
            <a:r>
              <a:rPr lang="zh-CN" altLang="zh-CN" dirty="0" smtClean="0">
                <a:latin typeface="华文楷体" pitchFamily="2" charset="-122"/>
                <a:ea typeface="华文楷体" pitchFamily="2" charset="-122"/>
              </a:rPr>
              <a:t>锦艺•新时代</a:t>
            </a:r>
          </a:p>
          <a:p>
            <a:pPr lvl="0"/>
            <a:r>
              <a:rPr lang="zh-CN" altLang="zh-CN" dirty="0" smtClean="0">
                <a:latin typeface="华文楷体" pitchFamily="2" charset="-122"/>
                <a:ea typeface="华文楷体" pitchFamily="2" charset="-122"/>
              </a:rPr>
              <a:t>锦艺•怡心苑</a:t>
            </a:r>
          </a:p>
          <a:p>
            <a:pPr lvl="0"/>
            <a:r>
              <a:rPr lang="zh-CN" altLang="zh-CN" dirty="0" smtClean="0">
                <a:latin typeface="华文楷体" pitchFamily="2" charset="-122"/>
                <a:ea typeface="华文楷体" pitchFamily="2" charset="-122"/>
              </a:rPr>
              <a:t>新乡维多利亚小区</a:t>
            </a:r>
          </a:p>
          <a:p>
            <a:pPr lvl="0"/>
            <a:r>
              <a:rPr lang="zh-CN" altLang="zh-CN" dirty="0" smtClean="0">
                <a:latin typeface="华文楷体" pitchFamily="2" charset="-122"/>
                <a:ea typeface="华文楷体" pitchFamily="2" charset="-122"/>
              </a:rPr>
              <a:t>洛阳</a:t>
            </a:r>
            <a:r>
              <a:rPr lang="en-US" altLang="zh-CN" dirty="0" smtClean="0">
                <a:latin typeface="华文楷体" pitchFamily="2" charset="-122"/>
                <a:ea typeface="华文楷体" pitchFamily="2" charset="-122"/>
              </a:rPr>
              <a:t>150</a:t>
            </a:r>
            <a:r>
              <a:rPr lang="zh-CN" altLang="zh-CN" dirty="0" smtClean="0">
                <a:latin typeface="华文楷体" pitchFamily="2" charset="-122"/>
                <a:ea typeface="华文楷体" pitchFamily="2" charset="-122"/>
              </a:rPr>
              <a:t>医院</a:t>
            </a:r>
          </a:p>
          <a:p>
            <a:pPr lvl="0"/>
            <a:r>
              <a:rPr lang="zh-CN" altLang="zh-CN" dirty="0" smtClean="0">
                <a:latin typeface="华文楷体" pitchFamily="2" charset="-122"/>
                <a:ea typeface="华文楷体" pitchFamily="2" charset="-122"/>
              </a:rPr>
              <a:t>鑫港假日酒店</a:t>
            </a:r>
          </a:p>
          <a:p>
            <a:pPr lvl="0"/>
            <a:r>
              <a:rPr lang="zh-CN" altLang="zh-CN" dirty="0" smtClean="0">
                <a:latin typeface="华文楷体" pitchFamily="2" charset="-122"/>
                <a:ea typeface="华文楷体" pitchFamily="2" charset="-122"/>
              </a:rPr>
              <a:t>尚东郡住宅小区</a:t>
            </a:r>
          </a:p>
          <a:p>
            <a:pPr lvl="0"/>
            <a:r>
              <a:rPr lang="zh-CN" altLang="zh-CN" dirty="0" smtClean="0">
                <a:latin typeface="华文楷体" pitchFamily="2" charset="-122"/>
                <a:ea typeface="华文楷体" pitchFamily="2" charset="-122"/>
              </a:rPr>
              <a:t>滑县梦想城</a:t>
            </a:r>
          </a:p>
          <a:p>
            <a:pPr lvl="0"/>
            <a:r>
              <a:rPr lang="zh-CN" altLang="zh-CN" dirty="0" smtClean="0">
                <a:latin typeface="华文楷体" pitchFamily="2" charset="-122"/>
                <a:ea typeface="华文楷体" pitchFamily="2" charset="-122"/>
              </a:rPr>
              <a:t>锦和嘉园小区</a:t>
            </a:r>
          </a:p>
          <a:p>
            <a:pPr lvl="0"/>
            <a:r>
              <a:rPr lang="zh-CN" altLang="zh-CN" dirty="0" smtClean="0">
                <a:latin typeface="华文楷体" pitchFamily="2" charset="-122"/>
                <a:ea typeface="华文楷体" pitchFamily="2" charset="-122"/>
              </a:rPr>
              <a:t>龙御名郡小区</a:t>
            </a:r>
          </a:p>
          <a:p>
            <a:pPr lvl="0"/>
            <a:r>
              <a:rPr lang="zh-CN" altLang="zh-CN" dirty="0" smtClean="0">
                <a:latin typeface="华文楷体" pitchFamily="2" charset="-122"/>
                <a:ea typeface="华文楷体" pitchFamily="2" charset="-122"/>
              </a:rPr>
              <a:t>新郑人民检察院</a:t>
            </a:r>
            <a:endParaRPr lang="zh-CN" altLang="zh-CN" dirty="0">
              <a:latin typeface="华文楷体" pitchFamily="2" charset="-122"/>
              <a:ea typeface="华文楷体" pitchFamily="2" charset="-122"/>
            </a:endParaRPr>
          </a:p>
        </p:txBody>
      </p:sp>
      <p:pic>
        <p:nvPicPr>
          <p:cNvPr id="3075" name="图片 5" descr="说明: http://pic.baike.soso.com/p/20120424/20120424113701-368170334.jpg"/>
          <p:cNvPicPr>
            <a:picLocks noChangeAspect="1" noChangeArrowheads="1"/>
          </p:cNvPicPr>
          <p:nvPr/>
        </p:nvPicPr>
        <p:blipFill>
          <a:blip r:embed="rId2" cstate="print"/>
          <a:srcRect/>
          <a:stretch>
            <a:fillRect/>
          </a:stretch>
        </p:blipFill>
        <p:spPr bwMode="auto">
          <a:xfrm>
            <a:off x="5687616" y="2348880"/>
            <a:ext cx="3456384" cy="2195619"/>
          </a:xfrm>
          <a:prstGeom prst="rect">
            <a:avLst/>
          </a:prstGeom>
          <a:noFill/>
          <a:ln w="9525">
            <a:noFill/>
            <a:miter lim="800000"/>
            <a:headEnd/>
            <a:tailEnd/>
          </a:ln>
        </p:spPr>
      </p:pic>
      <p:pic>
        <p:nvPicPr>
          <p:cNvPr id="3076" name="图片 4" descr="说明: http://www.aisamall.com/uploadfile/2015/0601/20150601043614141.jpg"/>
          <p:cNvPicPr>
            <a:picLocks noChangeAspect="1" noChangeArrowheads="1"/>
          </p:cNvPicPr>
          <p:nvPr/>
        </p:nvPicPr>
        <p:blipFill>
          <a:blip r:embed="rId3" cstate="print"/>
          <a:srcRect/>
          <a:stretch>
            <a:fillRect/>
          </a:stretch>
        </p:blipFill>
        <p:spPr bwMode="auto">
          <a:xfrm>
            <a:off x="3275856" y="404664"/>
            <a:ext cx="4075883" cy="2303760"/>
          </a:xfrm>
          <a:prstGeom prst="rect">
            <a:avLst/>
          </a:prstGeom>
          <a:noFill/>
          <a:ln w="9525">
            <a:noFill/>
            <a:miter lim="800000"/>
            <a:headEnd/>
            <a:tailEnd/>
          </a:ln>
        </p:spPr>
      </p:pic>
      <p:pic>
        <p:nvPicPr>
          <p:cNvPr id="3077" name="图片 6" descr="说明: http://i2.f.itc.cn/upload/zz/15339/b_153388580.jpg"/>
          <p:cNvPicPr>
            <a:picLocks noChangeAspect="1" noChangeArrowheads="1"/>
          </p:cNvPicPr>
          <p:nvPr/>
        </p:nvPicPr>
        <p:blipFill>
          <a:blip r:embed="rId4" cstate="print"/>
          <a:srcRect/>
          <a:stretch>
            <a:fillRect/>
          </a:stretch>
        </p:blipFill>
        <p:spPr bwMode="auto">
          <a:xfrm>
            <a:off x="3059832" y="4005064"/>
            <a:ext cx="3851920" cy="256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357166"/>
            <a:ext cx="8686800" cy="838200"/>
          </a:xfrm>
        </p:spPr>
        <p:txBody>
          <a:bodyPr vert="horz" lIns="91440" tIns="45720" rIns="91440" bIns="45720" rtlCol="0" anchor="b">
            <a:normAutofit/>
          </a:bodyPr>
          <a:lstStyle/>
          <a:p>
            <a:r>
              <a:rPr lang="zh-CN" altLang="en-US" b="1" dirty="0"/>
              <a:t>成功案例</a:t>
            </a:r>
          </a:p>
        </p:txBody>
      </p:sp>
      <p:sp>
        <p:nvSpPr>
          <p:cNvPr id="7" name="内容占位符 2"/>
          <p:cNvSpPr txBox="1">
            <a:spLocks/>
          </p:cNvSpPr>
          <p:nvPr/>
        </p:nvSpPr>
        <p:spPr>
          <a:xfrm>
            <a:off x="539552" y="1628800"/>
            <a:ext cx="3024336" cy="4752528"/>
          </a:xfrm>
          <a:prstGeom prst="rect">
            <a:avLst/>
          </a:prstGeom>
        </p:spPr>
        <p:txBody>
          <a:bodyPr vert="horz">
            <a:normAutofit fontScale="92500" lnSpcReduction="10000"/>
          </a:bodyPr>
          <a:lstStyle/>
          <a:p>
            <a:pPr lvl="0"/>
            <a:r>
              <a:rPr lang="zh-CN" altLang="zh-CN" dirty="0" smtClean="0">
                <a:latin typeface="华文楷体" pitchFamily="2" charset="-122"/>
                <a:ea typeface="华文楷体" pitchFamily="2" charset="-122"/>
              </a:rPr>
              <a:t>公园道</a:t>
            </a:r>
            <a:r>
              <a:rPr lang="en-US" altLang="zh-CN" dirty="0" smtClean="0">
                <a:latin typeface="华文楷体" pitchFamily="2" charset="-122"/>
                <a:ea typeface="华文楷体" pitchFamily="2" charset="-122"/>
              </a:rPr>
              <a:t>1</a:t>
            </a:r>
            <a:r>
              <a:rPr lang="zh-CN" altLang="zh-CN" dirty="0" smtClean="0">
                <a:latin typeface="华文楷体" pitchFamily="2" charset="-122"/>
                <a:ea typeface="华文楷体" pitchFamily="2" charset="-122"/>
              </a:rPr>
              <a:t>号</a:t>
            </a:r>
          </a:p>
          <a:p>
            <a:pPr lvl="0"/>
            <a:r>
              <a:rPr lang="zh-CN" altLang="zh-CN" dirty="0" smtClean="0">
                <a:latin typeface="华文楷体" pitchFamily="2" charset="-122"/>
                <a:ea typeface="华文楷体" pitchFamily="2" charset="-122"/>
              </a:rPr>
              <a:t>正恒•公园道</a:t>
            </a:r>
            <a:r>
              <a:rPr lang="en-US" altLang="zh-CN" dirty="0" smtClean="0">
                <a:latin typeface="华文楷体" pitchFamily="2" charset="-122"/>
                <a:ea typeface="华文楷体" pitchFamily="2" charset="-122"/>
              </a:rPr>
              <a:t>1</a:t>
            </a:r>
            <a:r>
              <a:rPr lang="zh-CN" altLang="zh-CN" dirty="0" smtClean="0">
                <a:latin typeface="华文楷体" pitchFamily="2" charset="-122"/>
                <a:ea typeface="华文楷体" pitchFamily="2" charset="-122"/>
              </a:rPr>
              <a:t>号</a:t>
            </a:r>
          </a:p>
          <a:p>
            <a:pPr lvl="0"/>
            <a:r>
              <a:rPr lang="zh-CN" altLang="zh-CN" dirty="0" smtClean="0">
                <a:latin typeface="华文楷体" pitchFamily="2" charset="-122"/>
                <a:ea typeface="华文楷体" pitchFamily="2" charset="-122"/>
              </a:rPr>
              <a:t>月星家居</a:t>
            </a:r>
          </a:p>
          <a:p>
            <a:pPr lvl="0"/>
            <a:r>
              <a:rPr lang="zh-CN" altLang="zh-CN" dirty="0" smtClean="0">
                <a:latin typeface="华文楷体" pitchFamily="2" charset="-122"/>
                <a:ea typeface="华文楷体" pitchFamily="2" charset="-122"/>
              </a:rPr>
              <a:t>郑州升达大学</a:t>
            </a:r>
          </a:p>
          <a:p>
            <a:pPr lvl="0"/>
            <a:r>
              <a:rPr lang="zh-CN" altLang="zh-CN" dirty="0" smtClean="0">
                <a:latin typeface="华文楷体" pitchFamily="2" charset="-122"/>
                <a:ea typeface="华文楷体" pitchFamily="2" charset="-122"/>
              </a:rPr>
              <a:t>先生的山</a:t>
            </a:r>
          </a:p>
          <a:p>
            <a:pPr lvl="0"/>
            <a:r>
              <a:rPr lang="zh-CN" altLang="zh-CN" dirty="0" smtClean="0">
                <a:latin typeface="华文楷体" pitchFamily="2" charset="-122"/>
                <a:ea typeface="华文楷体" pitchFamily="2" charset="-122"/>
              </a:rPr>
              <a:t>世航之窗项目</a:t>
            </a:r>
          </a:p>
          <a:p>
            <a:pPr lvl="0"/>
            <a:r>
              <a:rPr lang="zh-CN" altLang="zh-CN" dirty="0" smtClean="0">
                <a:latin typeface="华文楷体" pitchFamily="2" charset="-122"/>
                <a:ea typeface="华文楷体" pitchFamily="2" charset="-122"/>
              </a:rPr>
              <a:t>河南省水利第二工程局住宅小区</a:t>
            </a:r>
          </a:p>
          <a:p>
            <a:pPr lvl="0"/>
            <a:r>
              <a:rPr lang="zh-CN" altLang="zh-CN" dirty="0" smtClean="0">
                <a:latin typeface="华文楷体" pitchFamily="2" charset="-122"/>
                <a:ea typeface="华文楷体" pitchFamily="2" charset="-122"/>
              </a:rPr>
              <a:t>新郑市华祥喜度大厦</a:t>
            </a:r>
          </a:p>
          <a:p>
            <a:pPr lvl="0"/>
            <a:r>
              <a:rPr lang="zh-CN" altLang="zh-CN" dirty="0" smtClean="0">
                <a:latin typeface="华文楷体" pitchFamily="2" charset="-122"/>
                <a:ea typeface="华文楷体" pitchFamily="2" charset="-122"/>
              </a:rPr>
              <a:t>滑县梦想家园</a:t>
            </a:r>
          </a:p>
          <a:p>
            <a:pPr lvl="0"/>
            <a:r>
              <a:rPr lang="zh-CN" altLang="zh-CN" dirty="0" smtClean="0">
                <a:latin typeface="华文楷体" pitchFamily="2" charset="-122"/>
                <a:ea typeface="华文楷体" pitchFamily="2" charset="-122"/>
              </a:rPr>
              <a:t>汝州莱茵香榭</a:t>
            </a:r>
          </a:p>
          <a:p>
            <a:pPr lvl="0"/>
            <a:r>
              <a:rPr lang="zh-CN" altLang="zh-CN" dirty="0" smtClean="0">
                <a:latin typeface="华文楷体" pitchFamily="2" charset="-122"/>
                <a:ea typeface="华文楷体" pitchFamily="2" charset="-122"/>
              </a:rPr>
              <a:t>平顶山宝钢联盟产业园</a:t>
            </a:r>
          </a:p>
          <a:p>
            <a:pPr lvl="0"/>
            <a:r>
              <a:rPr lang="zh-CN" altLang="zh-CN" dirty="0" smtClean="0">
                <a:latin typeface="华文楷体" pitchFamily="2" charset="-122"/>
                <a:ea typeface="华文楷体" pitchFamily="2" charset="-122"/>
              </a:rPr>
              <a:t>公园里住宅小区</a:t>
            </a:r>
          </a:p>
          <a:p>
            <a:pPr lvl="0"/>
            <a:r>
              <a:rPr lang="zh-CN" altLang="zh-CN" dirty="0" smtClean="0">
                <a:latin typeface="华文楷体" pitchFamily="2" charset="-122"/>
                <a:ea typeface="华文楷体" pitchFamily="2" charset="-122"/>
              </a:rPr>
              <a:t>谦祥•万和城</a:t>
            </a:r>
          </a:p>
          <a:p>
            <a:pPr lvl="0"/>
            <a:r>
              <a:rPr lang="zh-CN" altLang="zh-CN" dirty="0" smtClean="0">
                <a:latin typeface="华文楷体" pitchFamily="2" charset="-122"/>
                <a:ea typeface="华文楷体" pitchFamily="2" charset="-122"/>
              </a:rPr>
              <a:t>锦艺•国际华都</a:t>
            </a:r>
          </a:p>
          <a:p>
            <a:pPr lvl="0"/>
            <a:r>
              <a:rPr lang="zh-CN" altLang="zh-CN" dirty="0" smtClean="0">
                <a:latin typeface="华文楷体" pitchFamily="2" charset="-122"/>
                <a:ea typeface="华文楷体" pitchFamily="2" charset="-122"/>
              </a:rPr>
              <a:t>向阳广场</a:t>
            </a:r>
          </a:p>
          <a:p>
            <a:pPr lvl="0"/>
            <a:r>
              <a:rPr lang="zh-CN" altLang="zh-CN" dirty="0" smtClean="0">
                <a:latin typeface="华文楷体" pitchFamily="2" charset="-122"/>
                <a:ea typeface="华文楷体" pitchFamily="2" charset="-122"/>
              </a:rPr>
              <a:t>信阳师范学院</a:t>
            </a:r>
          </a:p>
          <a:p>
            <a:pPr lvl="0"/>
            <a:r>
              <a:rPr lang="zh-CN" altLang="zh-CN" dirty="0" smtClean="0">
                <a:latin typeface="华文楷体" pitchFamily="2" charset="-122"/>
                <a:ea typeface="华文楷体" pitchFamily="2" charset="-122"/>
              </a:rPr>
              <a:t>新乡宾馆</a:t>
            </a:r>
          </a:p>
          <a:p>
            <a:r>
              <a:rPr lang="zh-CN" altLang="zh-CN" dirty="0" smtClean="0">
                <a:latin typeface="华文楷体" pitchFamily="2" charset="-122"/>
                <a:ea typeface="华文楷体" pitchFamily="2" charset="-122"/>
              </a:rPr>
              <a:t>新乡九州宾馆</a:t>
            </a:r>
            <a:endParaRPr lang="zh-CN" altLang="zh-CN" dirty="0">
              <a:latin typeface="华文楷体" pitchFamily="2" charset="-122"/>
              <a:ea typeface="华文楷体" pitchFamily="2" charset="-122"/>
            </a:endParaRPr>
          </a:p>
        </p:txBody>
      </p:sp>
      <p:pic>
        <p:nvPicPr>
          <p:cNvPr id="4098" name="图片 7" descr="说明: http://www.0793fdc.com/uploads/allimg/110517/3-11051G459144B.jpg"/>
          <p:cNvPicPr>
            <a:picLocks noChangeAspect="1" noChangeArrowheads="1"/>
          </p:cNvPicPr>
          <p:nvPr/>
        </p:nvPicPr>
        <p:blipFill>
          <a:blip r:embed="rId2" cstate="print"/>
          <a:srcRect/>
          <a:stretch>
            <a:fillRect/>
          </a:stretch>
        </p:blipFill>
        <p:spPr bwMode="auto">
          <a:xfrm>
            <a:off x="5148064" y="1196752"/>
            <a:ext cx="3275856" cy="2406088"/>
          </a:xfrm>
          <a:prstGeom prst="rect">
            <a:avLst/>
          </a:prstGeom>
          <a:noFill/>
          <a:ln w="9525">
            <a:noFill/>
            <a:miter lim="800000"/>
            <a:headEnd/>
            <a:tailEnd/>
          </a:ln>
        </p:spPr>
      </p:pic>
      <p:pic>
        <p:nvPicPr>
          <p:cNvPr id="4099" name="图片 10" descr="说明: http://zhengzhou.douanju.com/userfiles/image/20141018/181222013400edc4603805.jpg"/>
          <p:cNvPicPr>
            <a:picLocks noChangeAspect="1" noChangeArrowheads="1"/>
          </p:cNvPicPr>
          <p:nvPr/>
        </p:nvPicPr>
        <p:blipFill>
          <a:blip r:embed="rId3" cstate="print"/>
          <a:srcRect/>
          <a:stretch>
            <a:fillRect/>
          </a:stretch>
        </p:blipFill>
        <p:spPr bwMode="auto">
          <a:xfrm>
            <a:off x="5148064" y="4005064"/>
            <a:ext cx="3251774"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2388"/>
            <a:ext cx="7024744" cy="1143000"/>
          </a:xfrm>
        </p:spPr>
        <p:txBody>
          <a:bodyPr/>
          <a:lstStyle/>
          <a:p>
            <a:r>
              <a:rPr lang="zh-CN" altLang="en-US" dirty="0" smtClean="0"/>
              <a:t>关于润恒</a:t>
            </a:r>
            <a:endParaRPr lang="zh-CN" altLang="en-US" dirty="0"/>
          </a:p>
        </p:txBody>
      </p:sp>
      <p:sp>
        <p:nvSpPr>
          <p:cNvPr id="3" name="内容占位符 2"/>
          <p:cNvSpPr>
            <a:spLocks noGrp="1"/>
          </p:cNvSpPr>
          <p:nvPr>
            <p:ph idx="1"/>
          </p:nvPr>
        </p:nvSpPr>
        <p:spPr>
          <a:xfrm>
            <a:off x="395536" y="1628800"/>
            <a:ext cx="5855429" cy="3459013"/>
          </a:xfrm>
        </p:spPr>
        <p:txBody>
          <a:bodyPr>
            <a:noAutofit/>
          </a:bodyPr>
          <a:lstStyle/>
          <a:p>
            <a:pPr>
              <a:buFont typeface="Wingdings" pitchFamily="2" charset="2"/>
              <a:buChar char="l"/>
            </a:pPr>
            <a:r>
              <a:rPr lang="zh-CN" altLang="en-US" sz="2000" dirty="0" smtClean="0"/>
              <a:t>河南润恒节能技术开发有限公司是</a:t>
            </a:r>
            <a:r>
              <a:rPr lang="zh-CN" altLang="en-US" sz="2000" b="1" dirty="0" smtClean="0"/>
              <a:t>一家高新技术企业</a:t>
            </a:r>
            <a:r>
              <a:rPr lang="zh-CN" altLang="en-US" sz="2000" dirty="0" smtClean="0"/>
              <a:t>，成立</a:t>
            </a:r>
            <a:r>
              <a:rPr lang="zh-CN" altLang="en-US" sz="2000" dirty="0"/>
              <a:t>于</a:t>
            </a:r>
            <a:r>
              <a:rPr lang="en-US" altLang="zh-CN" sz="2000" dirty="0"/>
              <a:t>2013</a:t>
            </a:r>
            <a:r>
              <a:rPr lang="zh-CN" altLang="en-US" sz="2000" dirty="0"/>
              <a:t>年，注册资金人民币壹亿元</a:t>
            </a:r>
            <a:r>
              <a:rPr lang="zh-CN" altLang="en-US" sz="2000" dirty="0" smtClean="0"/>
              <a:t>。是专注</a:t>
            </a:r>
            <a:r>
              <a:rPr lang="zh-CN" altLang="en-US" sz="2000" dirty="0"/>
              <a:t>于地热能中央空调投资、建设、运营管理的专业合同能源管理</a:t>
            </a:r>
            <a:r>
              <a:rPr lang="zh-CN" altLang="en-US" sz="2000" dirty="0" smtClean="0"/>
              <a:t>公司。</a:t>
            </a:r>
            <a:r>
              <a:rPr lang="en-US" altLang="zh-CN" sz="2000" dirty="0" smtClean="0"/>
              <a:t>2014</a:t>
            </a:r>
            <a:r>
              <a:rPr lang="zh-CN" altLang="en-US" sz="2000" b="1" dirty="0" smtClean="0"/>
              <a:t>年对外投资金额</a:t>
            </a:r>
            <a:r>
              <a:rPr lang="en-US" altLang="zh-CN" sz="2000" b="1" dirty="0" smtClean="0"/>
              <a:t>2.8</a:t>
            </a:r>
            <a:r>
              <a:rPr lang="zh-CN" altLang="en-US" sz="2000" b="1" dirty="0" smtClean="0"/>
              <a:t>亿元</a:t>
            </a:r>
            <a:r>
              <a:rPr lang="zh-CN" altLang="en-US" sz="2000" dirty="0" smtClean="0"/>
              <a:t>，覆盖</a:t>
            </a:r>
            <a:r>
              <a:rPr lang="zh-CN" altLang="en-US" sz="2000" b="1" dirty="0" smtClean="0"/>
              <a:t>项目建筑面积累计</a:t>
            </a:r>
            <a:r>
              <a:rPr lang="en-US" altLang="zh-CN" sz="2000" b="1" dirty="0" smtClean="0"/>
              <a:t>200</a:t>
            </a:r>
            <a:r>
              <a:rPr lang="zh-CN" altLang="en-US" sz="2000" b="1" dirty="0" smtClean="0"/>
              <a:t>万平方米</a:t>
            </a:r>
            <a:endParaRPr lang="en-US" altLang="zh-CN" sz="2000" b="1" dirty="0" smtClean="0"/>
          </a:p>
          <a:p>
            <a:pPr>
              <a:buFont typeface="Wingdings" pitchFamily="2" charset="2"/>
              <a:buChar char="l"/>
            </a:pPr>
            <a:r>
              <a:rPr lang="zh-CN" altLang="en-US" sz="2000" dirty="0"/>
              <a:t>中国浅层地热能行业</a:t>
            </a:r>
            <a:r>
              <a:rPr lang="zh-CN" altLang="en-US" sz="2000" dirty="0" smtClean="0"/>
              <a:t>规范参与编制</a:t>
            </a:r>
            <a:r>
              <a:rPr lang="zh-CN" altLang="en-US" sz="2000" dirty="0"/>
              <a:t>单位，国家第一批重点经营投资中央空调合同能源管理的专业公司</a:t>
            </a:r>
            <a:endParaRPr lang="en-US" altLang="zh-CN" sz="2000" dirty="0" smtClean="0"/>
          </a:p>
          <a:p>
            <a:pPr>
              <a:buFont typeface="Wingdings" pitchFamily="2" charset="2"/>
              <a:buChar char="l"/>
            </a:pPr>
            <a:r>
              <a:rPr lang="zh-CN" altLang="en-US" sz="2000" dirty="0" smtClean="0"/>
              <a:t>职工</a:t>
            </a:r>
            <a:r>
              <a:rPr lang="zh-CN" altLang="en-US" sz="2000" dirty="0"/>
              <a:t>人数</a:t>
            </a:r>
            <a:r>
              <a:rPr lang="en-US" altLang="zh-CN" sz="2000" dirty="0"/>
              <a:t>300</a:t>
            </a:r>
            <a:r>
              <a:rPr lang="zh-CN" altLang="en-US" sz="2000" dirty="0"/>
              <a:t>多人，大专以上人才占职工</a:t>
            </a:r>
            <a:r>
              <a:rPr lang="zh-CN" altLang="en-US" sz="2000" dirty="0" smtClean="0"/>
              <a:t>总数</a:t>
            </a:r>
            <a:r>
              <a:rPr lang="en-US" altLang="zh-CN" sz="2000" dirty="0" smtClean="0"/>
              <a:t>70</a:t>
            </a:r>
            <a:r>
              <a:rPr lang="en-US" altLang="zh-CN" sz="2000" dirty="0"/>
              <a:t>%</a:t>
            </a:r>
            <a:r>
              <a:rPr lang="zh-CN" altLang="en-US" sz="2000" dirty="0" smtClean="0"/>
              <a:t>以上</a:t>
            </a:r>
            <a:endParaRPr lang="en-US" altLang="zh-CN" sz="2000" dirty="0" smtClean="0"/>
          </a:p>
          <a:p>
            <a:pPr>
              <a:buFont typeface="Wingdings" pitchFamily="2" charset="2"/>
              <a:buChar char="l"/>
            </a:pPr>
            <a:r>
              <a:rPr lang="zh-CN" altLang="en-US" sz="2000" dirty="0" smtClean="0"/>
              <a:t>研发团队</a:t>
            </a:r>
            <a:r>
              <a:rPr lang="en-US" altLang="zh-CN" sz="2000" dirty="0" smtClean="0"/>
              <a:t>80</a:t>
            </a:r>
            <a:r>
              <a:rPr lang="zh-CN" altLang="en-US" sz="2000" dirty="0"/>
              <a:t>余人，</a:t>
            </a:r>
            <a:r>
              <a:rPr lang="zh-CN" altLang="en-US" sz="2000" b="1" dirty="0"/>
              <a:t>王秉忱</a:t>
            </a:r>
            <a:r>
              <a:rPr lang="zh-CN" altLang="en-US" sz="2000" dirty="0"/>
              <a:t>（国家勘察大师、国务院资深参事、水文地质专家）、</a:t>
            </a:r>
            <a:r>
              <a:rPr lang="zh-CN" altLang="en-US" sz="2000" b="1" dirty="0"/>
              <a:t>许文发</a:t>
            </a:r>
            <a:r>
              <a:rPr lang="en-US" altLang="zh-CN" sz="2000" dirty="0"/>
              <a:t>(</a:t>
            </a:r>
            <a:r>
              <a:rPr lang="zh-CN" altLang="en-US" sz="2000" dirty="0"/>
              <a:t>哈工大副院长、住建部暖通专家</a:t>
            </a:r>
            <a:r>
              <a:rPr lang="en-US" altLang="zh-CN" sz="2000" dirty="0"/>
              <a:t>)</a:t>
            </a:r>
            <a:r>
              <a:rPr lang="zh-CN" altLang="en-US" sz="2000" dirty="0"/>
              <a:t>是</a:t>
            </a:r>
            <a:r>
              <a:rPr lang="zh-CN" altLang="en-US" sz="2000" b="1" dirty="0"/>
              <a:t>研发团队的</a:t>
            </a:r>
            <a:r>
              <a:rPr lang="zh-CN" altLang="en-US" sz="2000" b="1" dirty="0" smtClean="0"/>
              <a:t>带头人</a:t>
            </a:r>
            <a:endParaRPr lang="en-US" altLang="zh-CN" sz="2000" b="1" dirty="0" smtClean="0"/>
          </a:p>
        </p:txBody>
      </p:sp>
      <p:pic>
        <p:nvPicPr>
          <p:cNvPr id="5" name="图片 4" descr="润恒logo"/>
          <p:cNvPicPr/>
          <p:nvPr/>
        </p:nvPicPr>
        <p:blipFill>
          <a:blip r:embed="rId2" cstate="print"/>
          <a:srcRect/>
          <a:stretch>
            <a:fillRect/>
          </a:stretch>
        </p:blipFill>
        <p:spPr bwMode="auto">
          <a:xfrm>
            <a:off x="7308304" y="490445"/>
            <a:ext cx="1365872" cy="857256"/>
          </a:xfrm>
          <a:prstGeom prst="rect">
            <a:avLst/>
          </a:prstGeom>
          <a:noFill/>
          <a:ln w="9525">
            <a:noFill/>
            <a:miter lim="800000"/>
            <a:headEnd/>
            <a:tailEnd/>
          </a:ln>
        </p:spPr>
      </p:pic>
      <p:pic>
        <p:nvPicPr>
          <p:cNvPr id="6" name="Picture 25" descr="36C85F8D"/>
          <p:cNvPicPr/>
          <p:nvPr/>
        </p:nvPicPr>
        <p:blipFill>
          <a:blip r:embed="rId3" cstate="print"/>
          <a:srcRect/>
          <a:stretch>
            <a:fillRect/>
          </a:stretch>
        </p:blipFill>
        <p:spPr bwMode="auto">
          <a:xfrm>
            <a:off x="6664820" y="1718518"/>
            <a:ext cx="1863032" cy="2448272"/>
          </a:xfrm>
          <a:prstGeom prst="rect">
            <a:avLst/>
          </a:prstGeom>
          <a:noFill/>
          <a:ln w="9525">
            <a:solidFill>
              <a:srgbClr val="333333"/>
            </a:solidFill>
            <a:miter lim="800000"/>
            <a:headEnd/>
            <a:tailEnd/>
          </a:ln>
        </p:spPr>
      </p:pic>
      <p:pic>
        <p:nvPicPr>
          <p:cNvPr id="17410" name="Picture 2" descr="1D287B69"/>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l="2170" b="5022"/>
          <a:stretch>
            <a:fillRect/>
          </a:stretch>
        </p:blipFill>
        <p:spPr bwMode="auto">
          <a:xfrm>
            <a:off x="6444208" y="4365104"/>
            <a:ext cx="2249996" cy="162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347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539750" y="765175"/>
            <a:ext cx="7920038" cy="1193800"/>
          </a:xfrm>
          <a:prstGeom prst="rect">
            <a:avLst/>
          </a:prstGeom>
          <a:noFill/>
          <a:ln w="9525">
            <a:noFill/>
            <a:miter lim="800000"/>
            <a:headEnd/>
            <a:tailEnd/>
          </a:ln>
        </p:spPr>
        <p:txBody>
          <a:bodyPr lIns="93515" tIns="46758" rIns="93515" bIns="46758">
            <a:spAutoFit/>
          </a:bodyPr>
          <a:lstStyle/>
          <a:p>
            <a:pPr marL="350838" indent="-350838" algn="ctr" defTabSz="931863">
              <a:lnSpc>
                <a:spcPct val="150000"/>
              </a:lnSpc>
              <a:spcBef>
                <a:spcPct val="20000"/>
              </a:spcBef>
              <a:buClr>
                <a:schemeClr val="accent1"/>
              </a:buClr>
              <a:buSzPct val="65000"/>
              <a:buFont typeface="Wingdings" pitchFamily="2" charset="2"/>
              <a:buNone/>
            </a:pPr>
            <a:r>
              <a:rPr lang="zh-CN" altLang="en-US" sz="5400" b="1">
                <a:solidFill>
                  <a:srgbClr val="4823E7"/>
                </a:solidFill>
                <a:latin typeface="楷体_GB2312"/>
                <a:ea typeface="微软雅黑" pitchFamily="34" charset="-122"/>
              </a:rPr>
              <a:t>牵手润恒    环保节能</a:t>
            </a:r>
          </a:p>
        </p:txBody>
      </p:sp>
      <p:pic>
        <p:nvPicPr>
          <p:cNvPr id="34818" name="Picture 4" descr="20130813110646563"/>
          <p:cNvPicPr>
            <a:picLocks noChangeAspect="1" noChangeArrowheads="1"/>
          </p:cNvPicPr>
          <p:nvPr/>
        </p:nvPicPr>
        <p:blipFill>
          <a:blip r:embed="rId2" cstate="print"/>
          <a:srcRect/>
          <a:stretch>
            <a:fillRect/>
          </a:stretch>
        </p:blipFill>
        <p:spPr bwMode="auto">
          <a:xfrm>
            <a:off x="1763713" y="2565400"/>
            <a:ext cx="5473700" cy="3182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55298">
                                            <p:txEl>
                                              <p:pRg st="0" end="0"/>
                                            </p:txEl>
                                          </p:spTgt>
                                        </p:tgtEl>
                                        <p:attrNameLst>
                                          <p:attrName>style.visibility</p:attrName>
                                        </p:attrNameLst>
                                      </p:cBhvr>
                                      <p:to>
                                        <p:strVal val="visible"/>
                                      </p:to>
                                    </p:set>
                                    <p:anim calcmode="lin" valueType="num">
                                      <p:cBhvr>
                                        <p:cTn id="7" dur="500" fill="hold"/>
                                        <p:tgtEl>
                                          <p:spTgt spid="552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1259632" y="1628800"/>
            <a:ext cx="6768752" cy="4536504"/>
            <a:chOff x="1259632" y="1857364"/>
            <a:chExt cx="5792015" cy="3860824"/>
          </a:xfrm>
        </p:grpSpPr>
        <p:sp>
          <p:nvSpPr>
            <p:cNvPr id="4" name="圆角矩形 3"/>
            <p:cNvSpPr/>
            <p:nvPr/>
          </p:nvSpPr>
          <p:spPr>
            <a:xfrm>
              <a:off x="1259632" y="435769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四</a:t>
              </a:r>
              <a:r>
                <a:rPr lang="zh-CN" altLang="en-US" sz="2400" b="1" dirty="0">
                  <a:latin typeface="华文楷体" pitchFamily="2" charset="-122"/>
                  <a:ea typeface="华文楷体" pitchFamily="2" charset="-122"/>
                </a:rPr>
                <a:t>、润恒节能项目</a:t>
              </a:r>
              <a:r>
                <a:rPr lang="zh-CN" altLang="en-US" sz="2400" b="1" dirty="0" smtClean="0">
                  <a:latin typeface="华文楷体" pitchFamily="2" charset="-122"/>
                  <a:ea typeface="华文楷体" pitchFamily="2" charset="-122"/>
                </a:rPr>
                <a:t>案例</a:t>
              </a:r>
              <a:endParaRPr lang="en-US" altLang="zh-CN" sz="2400" b="1" dirty="0">
                <a:latin typeface="华文楷体" pitchFamily="2" charset="-122"/>
                <a:ea typeface="华文楷体" pitchFamily="2" charset="-122"/>
              </a:endParaRPr>
            </a:p>
          </p:txBody>
        </p:sp>
        <p:sp>
          <p:nvSpPr>
            <p:cNvPr id="5" name="圆角矩形 4"/>
            <p:cNvSpPr/>
            <p:nvPr/>
          </p:nvSpPr>
          <p:spPr>
            <a:xfrm>
              <a:off x="1259632" y="3571876"/>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三、合作模式</a:t>
              </a:r>
              <a:endParaRPr lang="en-US" altLang="zh-CN" sz="2400" b="1" dirty="0" smtClean="0">
                <a:latin typeface="华文楷体" pitchFamily="2" charset="-122"/>
                <a:ea typeface="华文楷体" pitchFamily="2" charset="-122"/>
              </a:endParaRPr>
            </a:p>
          </p:txBody>
        </p:sp>
        <p:sp>
          <p:nvSpPr>
            <p:cNvPr id="6" name="圆角矩形 5"/>
            <p:cNvSpPr/>
            <p:nvPr/>
          </p:nvSpPr>
          <p:spPr>
            <a:xfrm>
              <a:off x="1259632" y="1857364"/>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一、润恒节能介绍</a:t>
              </a:r>
              <a:endParaRPr lang="en-US" altLang="zh-CN" sz="2400" b="1" dirty="0" smtClean="0">
                <a:latin typeface="华文楷体" pitchFamily="2" charset="-122"/>
                <a:ea typeface="华文楷体" pitchFamily="2" charset="-122"/>
              </a:endParaRPr>
            </a:p>
          </p:txBody>
        </p:sp>
        <p:sp>
          <p:nvSpPr>
            <p:cNvPr id="7" name="圆角矩形 6"/>
            <p:cNvSpPr/>
            <p:nvPr/>
          </p:nvSpPr>
          <p:spPr>
            <a:xfrm>
              <a:off x="1259632" y="2786058"/>
              <a:ext cx="5792015" cy="431800"/>
            </a:xfrm>
            <a:prstGeom prst="roundRect">
              <a:avLst/>
            </a:prstGeom>
            <a:solidFill>
              <a:srgbClr val="00B050"/>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400" b="1" dirty="0" smtClean="0">
                  <a:latin typeface="华文楷体" pitchFamily="2" charset="-122"/>
                  <a:ea typeface="华文楷体" pitchFamily="2" charset="-122"/>
                </a:rPr>
                <a:t>二、核心技术</a:t>
              </a:r>
              <a:endParaRPr lang="en-US" altLang="zh-CN" sz="2400" b="1" dirty="0" smtClean="0">
                <a:latin typeface="华文楷体" pitchFamily="2" charset="-122"/>
                <a:ea typeface="华文楷体" pitchFamily="2" charset="-122"/>
              </a:endParaRPr>
            </a:p>
          </p:txBody>
        </p:sp>
        <p:sp>
          <p:nvSpPr>
            <p:cNvPr id="8" name="圆角矩形 7"/>
            <p:cNvSpPr/>
            <p:nvPr/>
          </p:nvSpPr>
          <p:spPr>
            <a:xfrm>
              <a:off x="1259632" y="5286388"/>
              <a:ext cx="5792015" cy="431800"/>
            </a:xfrm>
            <a:prstGeom prst="roundRect">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400" b="1" dirty="0" smtClean="0">
                  <a:latin typeface="华文楷体" pitchFamily="2" charset="-122"/>
                  <a:ea typeface="华文楷体" pitchFamily="2" charset="-122"/>
                </a:rPr>
                <a:t>五、提问和讨论</a:t>
              </a:r>
              <a:endParaRPr lang="en-US" altLang="zh-CN" sz="2400" b="1" dirty="0">
                <a:latin typeface="华文楷体" pitchFamily="2" charset="-122"/>
                <a:ea typeface="华文楷体" pitchFamily="2" charset="-122"/>
              </a:endParaRPr>
            </a:p>
          </p:txBody>
        </p:sp>
      </p:grpSp>
      <p:sp>
        <p:nvSpPr>
          <p:cNvPr id="10" name="标题 1"/>
          <p:cNvSpPr>
            <a:spLocks noGrp="1"/>
          </p:cNvSpPr>
          <p:nvPr>
            <p:ph type="title"/>
          </p:nvPr>
        </p:nvSpPr>
        <p:spPr>
          <a:xfrm>
            <a:off x="1131636" y="452115"/>
            <a:ext cx="7024744" cy="1143000"/>
          </a:xfrm>
        </p:spPr>
        <p:txBody>
          <a:bodyPr/>
          <a:lstStyle/>
          <a:p>
            <a:pPr algn="ctr"/>
            <a:r>
              <a:rPr lang="zh-CN" altLang="en-US" dirty="0" smtClean="0"/>
              <a:t>目录</a:t>
            </a:r>
            <a:endParaRPr lang="zh-CN" altLang="en-US" dirty="0"/>
          </a:p>
        </p:txBody>
      </p:sp>
    </p:spTree>
    <p:extLst>
      <p:ext uri="{BB962C8B-B14F-4D97-AF65-F5344CB8AC3E}">
        <p14:creationId xmlns:p14="http://schemas.microsoft.com/office/powerpoint/2010/main" val="358937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1619" y="332656"/>
            <a:ext cx="7024744" cy="648072"/>
          </a:xfrm>
        </p:spPr>
        <p:txBody>
          <a:bodyPr/>
          <a:lstStyle/>
          <a:p>
            <a:r>
              <a:rPr lang="zh-CN" altLang="en-US" dirty="0" smtClean="0"/>
              <a:t>企业技术优势</a:t>
            </a:r>
            <a:endParaRPr lang="zh-CN" altLang="en-US" dirty="0"/>
          </a:p>
        </p:txBody>
      </p:sp>
      <p:grpSp>
        <p:nvGrpSpPr>
          <p:cNvPr id="16" name="组合 15"/>
          <p:cNvGrpSpPr/>
          <p:nvPr/>
        </p:nvGrpSpPr>
        <p:grpSpPr>
          <a:xfrm>
            <a:off x="1142976" y="1428736"/>
            <a:ext cx="6901680" cy="4177121"/>
            <a:chOff x="1043608" y="1383506"/>
            <a:chExt cx="6901680" cy="4925814"/>
          </a:xfrm>
        </p:grpSpPr>
        <p:sp>
          <p:nvSpPr>
            <p:cNvPr id="7" name="AutoShape 46"/>
            <p:cNvSpPr>
              <a:spLocks noChangeArrowheads="1"/>
            </p:cNvSpPr>
            <p:nvPr/>
          </p:nvSpPr>
          <p:spPr bwMode="auto">
            <a:xfrm>
              <a:off x="1043608" y="2253367"/>
              <a:ext cx="2535812" cy="1497387"/>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zh-CN" altLang="en-US" b="1" dirty="0">
                  <a:latin typeface="华文楷体" pitchFamily="2" charset="-122"/>
                  <a:ea typeface="华文楷体" pitchFamily="2" charset="-122"/>
                </a:rPr>
                <a:t>国家发改委</a:t>
              </a:r>
              <a:r>
                <a:rPr lang="en-US" altLang="zh-CN" b="1" dirty="0">
                  <a:latin typeface="华文楷体" pitchFamily="2" charset="-122"/>
                  <a:ea typeface="华文楷体" pitchFamily="2" charset="-122"/>
                </a:rPr>
                <a:t>2016</a:t>
              </a:r>
              <a:r>
                <a:rPr lang="zh-CN" altLang="en-US" b="1" dirty="0">
                  <a:latin typeface="华文楷体" pitchFamily="2" charset="-122"/>
                  <a:ea typeface="华文楷体" pitchFamily="2" charset="-122"/>
                </a:rPr>
                <a:t>年中央预算内投资项目补贴</a:t>
              </a:r>
              <a:r>
                <a:rPr lang="en-US" altLang="zh-CN" b="1" dirty="0">
                  <a:latin typeface="华文楷体" pitchFamily="2" charset="-122"/>
                  <a:ea typeface="华文楷体" pitchFamily="2" charset="-122"/>
                </a:rPr>
                <a:t>1000</a:t>
              </a:r>
              <a:r>
                <a:rPr lang="zh-CN" altLang="en-US" b="1" dirty="0">
                  <a:latin typeface="华文楷体" pitchFamily="2" charset="-122"/>
                  <a:ea typeface="华文楷体" pitchFamily="2" charset="-122"/>
                </a:rPr>
                <a:t>万</a:t>
              </a:r>
              <a:endParaRPr lang="en-US" altLang="zh-CN" b="1" dirty="0">
                <a:latin typeface="华文楷体" pitchFamily="2" charset="-122"/>
                <a:ea typeface="华文楷体" pitchFamily="2" charset="-122"/>
              </a:endParaRPr>
            </a:p>
          </p:txBody>
        </p:sp>
        <p:sp>
          <p:nvSpPr>
            <p:cNvPr id="8" name="AutoShape 47"/>
            <p:cNvSpPr>
              <a:spLocks noChangeArrowheads="1"/>
            </p:cNvSpPr>
            <p:nvPr/>
          </p:nvSpPr>
          <p:spPr bwMode="auto">
            <a:xfrm>
              <a:off x="3227656" y="3102822"/>
              <a:ext cx="2535810" cy="1497386"/>
            </a:xfrm>
            <a:prstGeom prst="hexagon">
              <a:avLst>
                <a:gd name="adj" fmla="val 39185"/>
                <a:gd name="vf" fmla="val 115470"/>
              </a:avLst>
            </a:prstGeom>
            <a:solidFill>
              <a:schemeClr val="tx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zh-CN" altLang="en-US" b="1" dirty="0">
                  <a:solidFill>
                    <a:schemeClr val="bg1"/>
                  </a:solidFill>
                  <a:latin typeface="华文楷体" pitchFamily="2" charset="-122"/>
                  <a:ea typeface="华文楷体" pitchFamily="2" charset="-122"/>
                </a:rPr>
                <a:t>浅层地热能同井回灌技术</a:t>
              </a:r>
            </a:p>
          </p:txBody>
        </p:sp>
        <p:sp>
          <p:nvSpPr>
            <p:cNvPr id="9" name="AutoShape 49"/>
            <p:cNvSpPr>
              <a:spLocks noChangeArrowheads="1"/>
            </p:cNvSpPr>
            <p:nvPr/>
          </p:nvSpPr>
          <p:spPr bwMode="auto">
            <a:xfrm>
              <a:off x="5409478" y="2253367"/>
              <a:ext cx="2535810" cy="1497387"/>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en-US" b="1" dirty="0">
                  <a:latin typeface="华文楷体" pitchFamily="2" charset="-122"/>
                  <a:ea typeface="华文楷体" pitchFamily="2" charset="-122"/>
                </a:rPr>
                <a:t> </a:t>
              </a:r>
              <a:r>
                <a:rPr lang="zh-CN" altLang="en-US" b="1" dirty="0">
                  <a:latin typeface="华文楷体" pitchFamily="2" charset="-122"/>
                  <a:ea typeface="华文楷体" pitchFamily="2" charset="-122"/>
                </a:rPr>
                <a:t> 科技部国家科技成果认定的国内领先技术</a:t>
              </a:r>
              <a:endParaRPr lang="en-US" b="1" dirty="0">
                <a:latin typeface="华文楷体" pitchFamily="2" charset="-122"/>
                <a:ea typeface="华文楷体" pitchFamily="2" charset="-122"/>
              </a:endParaRPr>
            </a:p>
          </p:txBody>
        </p:sp>
        <p:sp>
          <p:nvSpPr>
            <p:cNvPr id="10" name="AutoShape 50"/>
            <p:cNvSpPr>
              <a:spLocks noChangeArrowheads="1"/>
            </p:cNvSpPr>
            <p:nvPr/>
          </p:nvSpPr>
          <p:spPr bwMode="auto">
            <a:xfrm>
              <a:off x="3227656" y="1383506"/>
              <a:ext cx="2535810" cy="1497386"/>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en-US" b="1" dirty="0" smtClean="0">
                  <a:latin typeface="华文楷体" pitchFamily="2" charset="-122"/>
                  <a:ea typeface="华文楷体" pitchFamily="2" charset="-122"/>
                </a:rPr>
                <a:t>  </a:t>
              </a:r>
              <a:r>
                <a:rPr lang="en-US" altLang="zh-CN" b="1" dirty="0" smtClean="0">
                  <a:latin typeface="华文楷体" pitchFamily="2" charset="-122"/>
                  <a:ea typeface="华文楷体" pitchFamily="2" charset="-122"/>
                </a:rPr>
                <a:t>7</a:t>
              </a:r>
              <a:r>
                <a:rPr lang="zh-CN" altLang="en-US" b="1" dirty="0">
                  <a:latin typeface="华文楷体" pitchFamily="2" charset="-122"/>
                  <a:ea typeface="华文楷体" pitchFamily="2" charset="-122"/>
                </a:rPr>
                <a:t>项国家专利</a:t>
              </a:r>
              <a:endParaRPr lang="en-US" b="1" dirty="0">
                <a:latin typeface="华文楷体" pitchFamily="2" charset="-122"/>
                <a:ea typeface="华文楷体" pitchFamily="2" charset="-122"/>
              </a:endParaRPr>
            </a:p>
          </p:txBody>
        </p:sp>
        <p:sp>
          <p:nvSpPr>
            <p:cNvPr id="11" name="AutoShape 51"/>
            <p:cNvSpPr>
              <a:spLocks noChangeArrowheads="1"/>
            </p:cNvSpPr>
            <p:nvPr/>
          </p:nvSpPr>
          <p:spPr bwMode="auto">
            <a:xfrm>
              <a:off x="1043608" y="3949725"/>
              <a:ext cx="2535812" cy="1497386"/>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zh-CN" altLang="zh-CN" b="1" dirty="0">
                  <a:latin typeface="华文楷体" pitchFamily="2" charset="-122"/>
                  <a:ea typeface="华文楷体" pitchFamily="2" charset="-122"/>
                </a:rPr>
                <a:t>住建部列为全国建设行业科技成果项目</a:t>
              </a:r>
              <a:endParaRPr lang="en-US" b="1" dirty="0">
                <a:latin typeface="华文楷体" pitchFamily="2" charset="-122"/>
                <a:ea typeface="华文楷体" pitchFamily="2" charset="-122"/>
              </a:endParaRPr>
            </a:p>
          </p:txBody>
        </p:sp>
        <p:sp>
          <p:nvSpPr>
            <p:cNvPr id="12" name="AutoShape 52"/>
            <p:cNvSpPr>
              <a:spLocks noChangeArrowheads="1"/>
            </p:cNvSpPr>
            <p:nvPr/>
          </p:nvSpPr>
          <p:spPr bwMode="auto">
            <a:xfrm>
              <a:off x="5409478" y="3949725"/>
              <a:ext cx="2535810" cy="1497386"/>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zh-CN" altLang="zh-CN" b="1" dirty="0">
                  <a:latin typeface="华文楷体" pitchFamily="2" charset="-122"/>
                  <a:ea typeface="华文楷体" pitchFamily="2" charset="-122"/>
                </a:rPr>
                <a:t>国家发改</a:t>
              </a:r>
              <a:r>
                <a:rPr lang="zh-CN" altLang="zh-CN" b="1" dirty="0" smtClean="0">
                  <a:latin typeface="华文楷体" pitchFamily="2" charset="-122"/>
                  <a:ea typeface="华文楷体" pitchFamily="2" charset="-122"/>
                </a:rPr>
                <a:t>委重点</a:t>
              </a:r>
              <a:r>
                <a:rPr lang="zh-CN" altLang="zh-CN" b="1" dirty="0">
                  <a:latin typeface="华文楷体" pitchFamily="2" charset="-122"/>
                  <a:ea typeface="华文楷体" pitchFamily="2" charset="-122"/>
                </a:rPr>
                <a:t>节能低碳技术推广目录</a:t>
              </a:r>
              <a:endParaRPr lang="en-US" altLang="zh-CN" b="1" dirty="0">
                <a:latin typeface="华文楷体" pitchFamily="2" charset="-122"/>
                <a:ea typeface="华文楷体" pitchFamily="2" charset="-122"/>
              </a:endParaRPr>
            </a:p>
          </p:txBody>
        </p:sp>
        <p:sp>
          <p:nvSpPr>
            <p:cNvPr id="13" name="AutoShape 53"/>
            <p:cNvSpPr>
              <a:spLocks noChangeArrowheads="1"/>
            </p:cNvSpPr>
            <p:nvPr/>
          </p:nvSpPr>
          <p:spPr bwMode="auto">
            <a:xfrm>
              <a:off x="3227656" y="4811934"/>
              <a:ext cx="2535810" cy="1497386"/>
            </a:xfrm>
            <a:prstGeom prst="hexagon">
              <a:avLst>
                <a:gd name="adj" fmla="val 39185"/>
                <a:gd name="vf" fmla="val 115470"/>
              </a:avLst>
            </a:prstGeom>
            <a:solidFill>
              <a:schemeClr val="accent1"/>
            </a:solidFill>
            <a:ln w="63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lstStyle/>
            <a:p>
              <a:pPr algn="ctr"/>
              <a:r>
                <a:rPr lang="zh-CN" altLang="en-US" b="1" dirty="0">
                  <a:latin typeface="华文楷体" pitchFamily="2" charset="-122"/>
                  <a:ea typeface="华文楷体" pitchFamily="2" charset="-122"/>
                </a:rPr>
                <a:t>十三五国家重点节能低碳技术</a:t>
              </a:r>
            </a:p>
          </p:txBody>
        </p:sp>
      </p:grpSp>
      <p:sp>
        <p:nvSpPr>
          <p:cNvPr id="17" name="矩形 16"/>
          <p:cNvSpPr/>
          <p:nvPr/>
        </p:nvSpPr>
        <p:spPr>
          <a:xfrm>
            <a:off x="6084167" y="4941168"/>
            <a:ext cx="2736306" cy="1815882"/>
          </a:xfrm>
          <a:prstGeom prst="rect">
            <a:avLst/>
          </a:prstGeom>
        </p:spPr>
        <p:txBody>
          <a:bodyPr wrap="square">
            <a:spAutoFit/>
          </a:bodyPr>
          <a:lstStyle/>
          <a:p>
            <a:pPr>
              <a:buFont typeface="Wingdings" pitchFamily="2" charset="2"/>
              <a:buChar char="l"/>
            </a:pPr>
            <a:r>
              <a:rPr lang="zh-CN" altLang="en-US" sz="1600" b="1" dirty="0" smtClean="0">
                <a:latin typeface="华文楷体" pitchFamily="2" charset="-122"/>
                <a:ea typeface="华文楷体" pitchFamily="2" charset="-122"/>
              </a:rPr>
              <a:t>财务效果</a:t>
            </a:r>
            <a:r>
              <a:rPr lang="zh-CN" altLang="en-US" sz="1600" dirty="0" smtClean="0">
                <a:latin typeface="华文楷体" pitchFamily="2" charset="-122"/>
                <a:ea typeface="华文楷体" pitchFamily="2" charset="-122"/>
              </a:rPr>
              <a:t>：可</a:t>
            </a:r>
            <a:r>
              <a:rPr lang="zh-CN" altLang="en-US" sz="1600" dirty="0">
                <a:latin typeface="华文楷体" pitchFamily="2" charset="-122"/>
                <a:ea typeface="华文楷体" pitchFamily="2" charset="-122"/>
              </a:rPr>
              <a:t>制冷、供暖，一机多用</a:t>
            </a:r>
            <a:r>
              <a:rPr lang="zh-CN" altLang="en-US" sz="1600" dirty="0" smtClean="0">
                <a:latin typeface="华文楷体" pitchFamily="2" charset="-122"/>
                <a:ea typeface="华文楷体" pitchFamily="2" charset="-122"/>
              </a:rPr>
              <a:t>，可以</a:t>
            </a:r>
            <a:r>
              <a:rPr lang="zh-CN" altLang="en-US" sz="1600" dirty="0">
                <a:latin typeface="华文楷体" pitchFamily="2" charset="-122"/>
                <a:ea typeface="华文楷体" pitchFamily="2" charset="-122"/>
              </a:rPr>
              <a:t>替换原来的锅炉加空调的两套装置</a:t>
            </a:r>
            <a:r>
              <a:rPr lang="zh-CN" altLang="en-US" sz="1600" dirty="0" smtClean="0">
                <a:latin typeface="华文楷体" pitchFamily="2" charset="-122"/>
                <a:ea typeface="华文楷体" pitchFamily="2" charset="-122"/>
              </a:rPr>
              <a:t>。</a:t>
            </a:r>
            <a:r>
              <a:rPr lang="zh-CN" altLang="en-US" sz="1600" dirty="0">
                <a:latin typeface="华文楷体" pitchFamily="2" charset="-122"/>
                <a:ea typeface="华文楷体" pitchFamily="2" charset="-122"/>
              </a:rPr>
              <a:t>运行费用仅为普通中央空调的</a:t>
            </a:r>
            <a:r>
              <a:rPr lang="en-US" altLang="zh-CN" sz="1600" dirty="0">
                <a:latin typeface="华文楷体" pitchFamily="2" charset="-122"/>
                <a:ea typeface="华文楷体" pitchFamily="2" charset="-122"/>
              </a:rPr>
              <a:t>30</a:t>
            </a:r>
            <a:r>
              <a:rPr lang="zh-CN" altLang="en-US" sz="1600" dirty="0">
                <a:latin typeface="华文楷体" pitchFamily="2" charset="-122"/>
                <a:ea typeface="华文楷体" pitchFamily="2" charset="-122"/>
              </a:rPr>
              <a:t>～</a:t>
            </a:r>
            <a:r>
              <a:rPr lang="en-US" altLang="zh-CN" sz="1600" dirty="0">
                <a:latin typeface="华文楷体" pitchFamily="2" charset="-122"/>
                <a:ea typeface="华文楷体" pitchFamily="2" charset="-122"/>
              </a:rPr>
              <a:t>50</a:t>
            </a:r>
            <a:r>
              <a:rPr lang="zh-CN" altLang="en-US" sz="1600" dirty="0">
                <a:latin typeface="华文楷体" pitchFamily="2" charset="-122"/>
                <a:ea typeface="华文楷体" pitchFamily="2" charset="-122"/>
              </a:rPr>
              <a:t>％</a:t>
            </a:r>
            <a:r>
              <a:rPr lang="zh-CN" altLang="en-US" sz="1600" dirty="0" smtClean="0">
                <a:latin typeface="华文楷体" pitchFamily="2" charset="-122"/>
                <a:ea typeface="华文楷体" pitchFamily="2" charset="-122"/>
              </a:rPr>
              <a:t>。设备</a:t>
            </a:r>
            <a:r>
              <a:rPr lang="zh-CN" altLang="en-US" sz="1600" dirty="0">
                <a:latin typeface="华文楷体" pitchFamily="2" charset="-122"/>
                <a:ea typeface="华文楷体" pitchFamily="2" charset="-122"/>
              </a:rPr>
              <a:t>使用寿命长</a:t>
            </a:r>
            <a:r>
              <a:rPr lang="zh-CN" altLang="en-US" sz="1600" dirty="0" smtClean="0">
                <a:latin typeface="华文楷体" pitchFamily="2" charset="-122"/>
                <a:ea typeface="华文楷体" pitchFamily="2" charset="-122"/>
              </a:rPr>
              <a:t>，夏季</a:t>
            </a:r>
            <a:r>
              <a:rPr lang="zh-CN" altLang="en-US" sz="1600" dirty="0">
                <a:latin typeface="华文楷体" pitchFamily="2" charset="-122"/>
                <a:ea typeface="华文楷体" pitchFamily="2" charset="-122"/>
              </a:rPr>
              <a:t>产生的冷凝水收集后还可用于景观和绿化用水。 </a:t>
            </a:r>
            <a:endParaRPr lang="en-US" altLang="zh-CN" sz="1600" dirty="0">
              <a:latin typeface="华文楷体" pitchFamily="2" charset="-122"/>
              <a:ea typeface="华文楷体" pitchFamily="2" charset="-122"/>
            </a:endParaRPr>
          </a:p>
        </p:txBody>
      </p:sp>
      <p:cxnSp>
        <p:nvCxnSpPr>
          <p:cNvPr id="19" name="直接箭头连接符 18"/>
          <p:cNvCxnSpPr>
            <a:stCxn id="8" idx="1"/>
          </p:cNvCxnSpPr>
          <p:nvPr/>
        </p:nvCxnSpPr>
        <p:spPr>
          <a:xfrm>
            <a:off x="5365266" y="4156520"/>
            <a:ext cx="818270" cy="10459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2987824" y="4151940"/>
            <a:ext cx="720080" cy="973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11560" y="4869160"/>
            <a:ext cx="2703729" cy="1815882"/>
          </a:xfrm>
          <a:prstGeom prst="rect">
            <a:avLst/>
          </a:prstGeom>
        </p:spPr>
        <p:txBody>
          <a:bodyPr wrap="square">
            <a:spAutoFit/>
          </a:bodyPr>
          <a:lstStyle/>
          <a:p>
            <a:pPr>
              <a:buFont typeface="Wingdings" pitchFamily="2" charset="2"/>
              <a:buChar char="l"/>
            </a:pPr>
            <a:r>
              <a:rPr lang="zh-CN" altLang="en-US" sz="1600" b="1" dirty="0" smtClean="0">
                <a:latin typeface="华文楷体" pitchFamily="2" charset="-122"/>
                <a:ea typeface="华文楷体" pitchFamily="2" charset="-122"/>
              </a:rPr>
              <a:t>工程节水省地环保</a:t>
            </a:r>
            <a:r>
              <a:rPr lang="zh-CN" altLang="en-US" sz="1600" dirty="0" smtClean="0">
                <a:latin typeface="华文楷体" pitchFamily="2" charset="-122"/>
                <a:ea typeface="华文楷体" pitchFamily="2" charset="-122"/>
              </a:rPr>
              <a:t>：</a:t>
            </a:r>
            <a:r>
              <a:rPr lang="zh-CN" altLang="en-US" sz="1600" dirty="0">
                <a:latin typeface="华文楷体" pitchFamily="2" charset="-122"/>
                <a:ea typeface="华文楷体" pitchFamily="2" charset="-122"/>
              </a:rPr>
              <a:t>不消耗水资源，不会对其造成污染；无需设置冷却塔、屋顶风机，省去了</a:t>
            </a:r>
            <a:r>
              <a:rPr lang="zh-CN" altLang="en-US" sz="1600" dirty="0" smtClean="0">
                <a:latin typeface="华文楷体" pitchFamily="2" charset="-122"/>
                <a:ea typeface="华文楷体" pitchFamily="2" charset="-122"/>
              </a:rPr>
              <a:t>锅炉房、</a:t>
            </a:r>
            <a:r>
              <a:rPr lang="zh-CN" altLang="en-US" sz="1600" dirty="0">
                <a:latin typeface="华文楷体" pitchFamily="2" charset="-122"/>
                <a:ea typeface="华文楷体" pitchFamily="2" charset="-122"/>
              </a:rPr>
              <a:t>储油房、冷却塔等设施</a:t>
            </a:r>
            <a:r>
              <a:rPr lang="zh-CN" altLang="en-US" sz="1600" dirty="0" smtClean="0">
                <a:latin typeface="华文楷体" pitchFamily="2" charset="-122"/>
                <a:ea typeface="华文楷体" pitchFamily="2" charset="-122"/>
              </a:rPr>
              <a:t>，机房</a:t>
            </a:r>
            <a:r>
              <a:rPr lang="zh-CN" altLang="en-US" sz="1600" dirty="0">
                <a:latin typeface="华文楷体" pitchFamily="2" charset="-122"/>
                <a:ea typeface="华文楷体" pitchFamily="2" charset="-122"/>
              </a:rPr>
              <a:t>面积大大小于常规空调系统。无任何污染</a:t>
            </a:r>
            <a:endParaRPr lang="en-US" altLang="zh-CN" sz="1600" dirty="0">
              <a:latin typeface="华文楷体" pitchFamily="2" charset="-122"/>
              <a:ea typeface="华文楷体" pitchFamily="2" charset="-122"/>
            </a:endParaRPr>
          </a:p>
        </p:txBody>
      </p:sp>
      <p:sp>
        <p:nvSpPr>
          <p:cNvPr id="15" name="矩形 14"/>
          <p:cNvSpPr/>
          <p:nvPr/>
        </p:nvSpPr>
        <p:spPr>
          <a:xfrm>
            <a:off x="6084167" y="908720"/>
            <a:ext cx="2736305" cy="1077218"/>
          </a:xfrm>
          <a:prstGeom prst="rect">
            <a:avLst/>
          </a:prstGeom>
        </p:spPr>
        <p:txBody>
          <a:bodyPr wrap="square">
            <a:spAutoFit/>
          </a:bodyPr>
          <a:lstStyle/>
          <a:p>
            <a:pPr>
              <a:buFont typeface="Wingdings" pitchFamily="2" charset="2"/>
              <a:buChar char="l"/>
            </a:pPr>
            <a:r>
              <a:rPr lang="zh-CN" altLang="en-US" sz="1600" b="1" dirty="0">
                <a:latin typeface="华文楷体" pitchFamily="2" charset="-122"/>
                <a:ea typeface="华文楷体" pitchFamily="2" charset="-122"/>
              </a:rPr>
              <a:t>使用</a:t>
            </a:r>
            <a:r>
              <a:rPr lang="zh-CN" altLang="en-US" sz="1600" b="1" dirty="0" smtClean="0">
                <a:latin typeface="华文楷体" pitchFamily="2" charset="-122"/>
                <a:ea typeface="华文楷体" pitchFamily="2" charset="-122"/>
              </a:rPr>
              <a:t>效果</a:t>
            </a:r>
            <a:r>
              <a:rPr lang="zh-CN" altLang="en-US" sz="1600" dirty="0" smtClean="0">
                <a:latin typeface="华文楷体" pitchFamily="2" charset="-122"/>
                <a:ea typeface="华文楷体" pitchFamily="2" charset="-122"/>
              </a:rPr>
              <a:t>：室内一年四季</a:t>
            </a:r>
            <a:r>
              <a:rPr lang="zh-CN" altLang="en-US" sz="1600" dirty="0">
                <a:latin typeface="华文楷体" pitchFamily="2" charset="-122"/>
                <a:ea typeface="华文楷体" pitchFamily="2" charset="-122"/>
              </a:rPr>
              <a:t>温度均在</a:t>
            </a:r>
            <a:r>
              <a:rPr lang="en-US" altLang="zh-CN" sz="1600" dirty="0">
                <a:latin typeface="华文楷体" pitchFamily="2" charset="-122"/>
                <a:ea typeface="华文楷体" pitchFamily="2" charset="-122"/>
              </a:rPr>
              <a:t>22℃±2℃</a:t>
            </a:r>
            <a:r>
              <a:rPr lang="zh-CN" altLang="en-US" sz="1600" dirty="0">
                <a:latin typeface="华文楷体" pitchFamily="2" charset="-122"/>
                <a:ea typeface="华文楷体" pitchFamily="2" charset="-122"/>
              </a:rPr>
              <a:t>，恒温</a:t>
            </a:r>
            <a:r>
              <a:rPr lang="zh-CN" altLang="en-US" sz="1600" dirty="0" smtClean="0">
                <a:latin typeface="华文楷体" pitchFamily="2" charset="-122"/>
                <a:ea typeface="华文楷体" pitchFamily="2" charset="-122"/>
              </a:rPr>
              <a:t>恒湿，无送风死角；</a:t>
            </a:r>
            <a:r>
              <a:rPr lang="en-US" altLang="zh-CN" sz="1600" dirty="0" smtClean="0">
                <a:latin typeface="华文楷体" pitchFamily="2" charset="-122"/>
                <a:ea typeface="华文楷体" pitchFamily="2" charset="-122"/>
              </a:rPr>
              <a:t>5-6</a:t>
            </a:r>
            <a:r>
              <a:rPr lang="zh-CN" altLang="en-US" sz="1600" dirty="0" smtClean="0">
                <a:latin typeface="华文楷体" pitchFamily="2" charset="-122"/>
                <a:ea typeface="华文楷体" pitchFamily="2" charset="-122"/>
              </a:rPr>
              <a:t>分钟响应；噪音小于</a:t>
            </a:r>
            <a:r>
              <a:rPr lang="en-US" altLang="zh-CN" sz="1600" dirty="0" smtClean="0">
                <a:latin typeface="华文楷体" pitchFamily="2" charset="-122"/>
                <a:ea typeface="华文楷体" pitchFamily="2" charset="-122"/>
              </a:rPr>
              <a:t>26</a:t>
            </a:r>
            <a:r>
              <a:rPr lang="zh-CN" altLang="en-US" sz="1600" dirty="0" smtClean="0">
                <a:latin typeface="华文楷体" pitchFamily="2" charset="-122"/>
                <a:ea typeface="华文楷体" pitchFamily="2" charset="-122"/>
              </a:rPr>
              <a:t>分贝</a:t>
            </a:r>
            <a:endParaRPr lang="en-US" altLang="zh-CN" sz="1600" dirty="0">
              <a:latin typeface="华文楷体" pitchFamily="2" charset="-122"/>
              <a:ea typeface="华文楷体" pitchFamily="2" charset="-122"/>
            </a:endParaRPr>
          </a:p>
        </p:txBody>
      </p:sp>
      <p:cxnSp>
        <p:nvCxnSpPr>
          <p:cNvPr id="18" name="直接箭头连接符 17"/>
          <p:cNvCxnSpPr>
            <a:stCxn id="8" idx="5"/>
          </p:cNvCxnSpPr>
          <p:nvPr/>
        </p:nvCxnSpPr>
        <p:spPr>
          <a:xfrm flipV="1">
            <a:off x="5365266" y="1777396"/>
            <a:ext cx="818271" cy="11093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11560" y="1055638"/>
            <a:ext cx="2703729" cy="1077218"/>
          </a:xfrm>
          <a:prstGeom prst="rect">
            <a:avLst/>
          </a:prstGeom>
        </p:spPr>
        <p:txBody>
          <a:bodyPr wrap="square">
            <a:spAutoFit/>
          </a:bodyPr>
          <a:lstStyle/>
          <a:p>
            <a:pPr>
              <a:buFont typeface="Wingdings" pitchFamily="2" charset="2"/>
              <a:buChar char="l"/>
            </a:pPr>
            <a:r>
              <a:rPr lang="zh-CN" altLang="en-US" sz="1600" b="1" dirty="0" smtClean="0">
                <a:latin typeface="华文楷体" pitchFamily="2" charset="-122"/>
                <a:ea typeface="华文楷体" pitchFamily="2" charset="-122"/>
              </a:rPr>
              <a:t>技术核心</a:t>
            </a:r>
            <a:r>
              <a:rPr lang="zh-CN" altLang="en-US" sz="1600" b="1" dirty="0">
                <a:latin typeface="华文楷体" pitchFamily="2" charset="-122"/>
                <a:ea typeface="华文楷体" pitchFamily="2" charset="-122"/>
              </a:rPr>
              <a:t>突破</a:t>
            </a:r>
            <a:r>
              <a:rPr lang="zh-CN" altLang="en-US" sz="1600" dirty="0" smtClean="0">
                <a:latin typeface="华文楷体" pitchFamily="2" charset="-122"/>
                <a:ea typeface="华文楷体" pitchFamily="2" charset="-122"/>
              </a:rPr>
              <a:t>：</a:t>
            </a:r>
            <a:r>
              <a:rPr lang="zh-CN" altLang="zh-CN" sz="1600" dirty="0">
                <a:latin typeface="华文楷体" pitchFamily="2" charset="-122"/>
                <a:ea typeface="华文楷体" pitchFamily="2" charset="-122"/>
              </a:rPr>
              <a:t>克服</a:t>
            </a:r>
            <a:r>
              <a:rPr lang="en-US" altLang="zh-CN" sz="1600" dirty="0">
                <a:latin typeface="华文楷体" pitchFamily="2" charset="-122"/>
                <a:ea typeface="华文楷体" pitchFamily="2" charset="-122"/>
              </a:rPr>
              <a:t>“</a:t>
            </a:r>
            <a:r>
              <a:rPr lang="zh-CN" altLang="zh-CN" sz="1600" dirty="0">
                <a:latin typeface="华文楷体" pitchFamily="2" charset="-122"/>
                <a:ea typeface="华文楷体" pitchFamily="2" charset="-122"/>
              </a:rPr>
              <a:t>多井回灌</a:t>
            </a:r>
            <a:r>
              <a:rPr lang="en-US" altLang="zh-CN" sz="1600" dirty="0" smtClean="0">
                <a:latin typeface="华文楷体" pitchFamily="2" charset="-122"/>
                <a:ea typeface="华文楷体" pitchFamily="2" charset="-122"/>
              </a:rPr>
              <a:t>”</a:t>
            </a:r>
            <a:r>
              <a:rPr lang="zh-CN" altLang="zh-CN" sz="1600" dirty="0" smtClean="0">
                <a:latin typeface="华文楷体" pitchFamily="2" charset="-122"/>
                <a:ea typeface="华文楷体" pitchFamily="2" charset="-122"/>
              </a:rPr>
              <a:t>缺陷</a:t>
            </a:r>
            <a:r>
              <a:rPr lang="zh-CN" altLang="en-US" sz="1600" dirty="0" smtClean="0">
                <a:latin typeface="华文楷体" pitchFamily="2" charset="-122"/>
                <a:ea typeface="华文楷体" pitchFamily="2" charset="-122"/>
              </a:rPr>
              <a:t>，</a:t>
            </a:r>
            <a:r>
              <a:rPr lang="zh-CN" altLang="zh-CN" sz="1600" dirty="0" smtClean="0">
                <a:latin typeface="华文楷体" pitchFamily="2" charset="-122"/>
                <a:ea typeface="华文楷体" pitchFamily="2" charset="-122"/>
              </a:rPr>
              <a:t>回水</a:t>
            </a:r>
            <a:r>
              <a:rPr lang="zh-CN" altLang="zh-CN" sz="1600" dirty="0">
                <a:latin typeface="华文楷体" pitchFamily="2" charset="-122"/>
                <a:ea typeface="华文楷体" pitchFamily="2" charset="-122"/>
              </a:rPr>
              <a:t>能</a:t>
            </a:r>
            <a:r>
              <a:rPr lang="en-US" altLang="zh-CN" sz="1600" dirty="0">
                <a:latin typeface="华文楷体" pitchFamily="2" charset="-122"/>
                <a:ea typeface="华文楷体" pitchFamily="2" charset="-122"/>
              </a:rPr>
              <a:t>100%</a:t>
            </a:r>
            <a:r>
              <a:rPr lang="zh-CN" altLang="zh-CN" sz="1600" dirty="0">
                <a:latin typeface="华文楷体" pitchFamily="2" charset="-122"/>
                <a:ea typeface="华文楷体" pitchFamily="2" charset="-122"/>
              </a:rPr>
              <a:t>全部回灌至地下</a:t>
            </a:r>
            <a:r>
              <a:rPr lang="zh-CN" altLang="zh-CN" sz="1600" dirty="0" smtClean="0">
                <a:latin typeface="华文楷体" pitchFamily="2" charset="-122"/>
                <a:ea typeface="华文楷体" pitchFamily="2" charset="-122"/>
              </a:rPr>
              <a:t>，不浪费</a:t>
            </a:r>
            <a:r>
              <a:rPr lang="zh-CN" altLang="en-US" sz="1600" dirty="0" smtClean="0">
                <a:latin typeface="华文楷体" pitchFamily="2" charset="-122"/>
                <a:ea typeface="华文楷体" pitchFamily="2" charset="-122"/>
              </a:rPr>
              <a:t>不污染</a:t>
            </a:r>
            <a:r>
              <a:rPr lang="zh-CN" altLang="zh-CN" sz="1600" dirty="0" smtClean="0">
                <a:latin typeface="华文楷体" pitchFamily="2" charset="-122"/>
                <a:ea typeface="华文楷体" pitchFamily="2" charset="-122"/>
              </a:rPr>
              <a:t>地下水资源</a:t>
            </a:r>
            <a:endParaRPr lang="en-US" altLang="zh-CN" sz="1600" dirty="0">
              <a:latin typeface="华文楷体" pitchFamily="2" charset="-122"/>
              <a:ea typeface="华文楷体" pitchFamily="2" charset="-122"/>
            </a:endParaRPr>
          </a:p>
        </p:txBody>
      </p:sp>
      <p:cxnSp>
        <p:nvCxnSpPr>
          <p:cNvPr id="21" name="直接箭头连接符 20"/>
          <p:cNvCxnSpPr>
            <a:stCxn id="8" idx="4"/>
          </p:cNvCxnSpPr>
          <p:nvPr/>
        </p:nvCxnSpPr>
        <p:spPr>
          <a:xfrm flipH="1" flipV="1">
            <a:off x="3087192" y="1929796"/>
            <a:ext cx="737400" cy="9569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283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noChangeArrowheads="1"/>
          </p:cNvPicPr>
          <p:nvPr/>
        </p:nvPicPr>
        <p:blipFill>
          <a:blip r:embed="rId3"/>
          <a:srcRect/>
          <a:stretch>
            <a:fillRect/>
          </a:stretch>
        </p:blipFill>
        <p:spPr bwMode="auto">
          <a:xfrm>
            <a:off x="1116013" y="765175"/>
            <a:ext cx="3816350" cy="5111750"/>
          </a:xfrm>
          <a:prstGeom prst="rect">
            <a:avLst/>
          </a:prstGeom>
          <a:noFill/>
          <a:ln w="9525">
            <a:noFill/>
            <a:miter lim="800000"/>
            <a:headEnd/>
            <a:tailEnd/>
          </a:ln>
        </p:spPr>
      </p:pic>
      <p:sp>
        <p:nvSpPr>
          <p:cNvPr id="10243" name="TextBox 4"/>
          <p:cNvSpPr txBox="1">
            <a:spLocks noChangeArrowheads="1"/>
          </p:cNvSpPr>
          <p:nvPr/>
        </p:nvSpPr>
        <p:spPr bwMode="auto">
          <a:xfrm>
            <a:off x="2339975" y="5732463"/>
            <a:ext cx="3455988" cy="461962"/>
          </a:xfrm>
          <a:prstGeom prst="rect">
            <a:avLst/>
          </a:prstGeom>
          <a:noFill/>
          <a:ln w="9525">
            <a:noFill/>
            <a:miter lim="800000"/>
            <a:headEnd/>
            <a:tailEnd/>
          </a:ln>
        </p:spPr>
        <p:txBody>
          <a:bodyPr>
            <a:spAutoFit/>
          </a:bodyPr>
          <a:lstStyle/>
          <a:p>
            <a:pPr algn="ctr"/>
            <a:r>
              <a:rPr lang="zh-CN" altLang="en-US"/>
              <a:t>换热原理图</a:t>
            </a:r>
          </a:p>
        </p:txBody>
      </p:sp>
      <p:sp>
        <p:nvSpPr>
          <p:cNvPr id="10244" name="TextBox 5"/>
          <p:cNvSpPr txBox="1">
            <a:spLocks noChangeArrowheads="1"/>
          </p:cNvSpPr>
          <p:nvPr/>
        </p:nvSpPr>
        <p:spPr bwMode="auto">
          <a:xfrm>
            <a:off x="611188" y="404813"/>
            <a:ext cx="8353425" cy="369887"/>
          </a:xfrm>
          <a:prstGeom prst="rect">
            <a:avLst/>
          </a:prstGeom>
          <a:noFill/>
          <a:ln w="9525">
            <a:noFill/>
            <a:miter lim="800000"/>
            <a:headEnd/>
            <a:tailEnd/>
          </a:ln>
        </p:spPr>
        <p:txBody>
          <a:bodyPr>
            <a:spAutoFit/>
          </a:bodyPr>
          <a:lstStyle/>
          <a:p>
            <a:r>
              <a:rPr lang="zh-CN" altLang="en-US" sz="1800" b="1">
                <a:solidFill>
                  <a:srgbClr val="FF0000"/>
                </a:solidFill>
              </a:rPr>
              <a:t>研发团队经过</a:t>
            </a:r>
            <a:r>
              <a:rPr lang="en-US" altLang="zh-CN" sz="1800" b="1">
                <a:solidFill>
                  <a:srgbClr val="FF0000"/>
                </a:solidFill>
              </a:rPr>
              <a:t>6</a:t>
            </a:r>
            <a:r>
              <a:rPr lang="zh-CN" altLang="en-US" sz="1800" b="1">
                <a:solidFill>
                  <a:srgbClr val="FF0000"/>
                </a:solidFill>
              </a:rPr>
              <a:t>年的探索和试验，研究出了浅层地（热）能同井回灌技术及装置。</a:t>
            </a:r>
          </a:p>
        </p:txBody>
      </p:sp>
      <p:sp>
        <p:nvSpPr>
          <p:cNvPr id="10245" name="矩形 4"/>
          <p:cNvSpPr>
            <a:spLocks noChangeArrowheads="1"/>
          </p:cNvSpPr>
          <p:nvPr/>
        </p:nvSpPr>
        <p:spPr bwMode="auto">
          <a:xfrm>
            <a:off x="5508625" y="981075"/>
            <a:ext cx="2951163" cy="2876553"/>
          </a:xfrm>
          <a:prstGeom prst="rect">
            <a:avLst/>
          </a:prstGeom>
          <a:noFill/>
          <a:ln w="9525">
            <a:noFill/>
            <a:miter lim="800000"/>
            <a:headEnd/>
            <a:tailEnd/>
          </a:ln>
        </p:spPr>
        <p:txBody>
          <a:bodyPr wrap="square">
            <a:spAutoFit/>
          </a:bodyPr>
          <a:lstStyle/>
          <a:p>
            <a:r>
              <a:rPr lang="zh-CN" altLang="zh-CN"/>
              <a:t>多对密封隔离层组成多层回水空间，实现多路同时回水的目的，在借助于高压回水，确保同井即可完成全部回水任务。借助于环形渗水层及土壤层，降低回水流动速度，以便温度高的回水与地层充分进行热交换后在将回水汇总于地下水，最终达到同井水资源循环的目的</a:t>
            </a:r>
            <a:r>
              <a:rPr lang="zh-CN" altLang="en-US"/>
              <a:t>。</a:t>
            </a:r>
          </a:p>
        </p:txBody>
      </p:sp>
      <p:sp>
        <p:nvSpPr>
          <p:cNvPr id="6" name="矩形 5"/>
          <p:cNvSpPr/>
          <p:nvPr/>
        </p:nvSpPr>
        <p:spPr>
          <a:xfrm>
            <a:off x="5786446" y="3929067"/>
            <a:ext cx="2500330" cy="2062103"/>
          </a:xfrm>
          <a:prstGeom prst="rect">
            <a:avLst/>
          </a:prstGeom>
        </p:spPr>
        <p:txBody>
          <a:bodyPr wrap="square">
            <a:spAutoFit/>
          </a:bodyPr>
          <a:lstStyle/>
          <a:p>
            <a:r>
              <a:rPr lang="zh-CN" altLang="en-US" sz="1600" b="1" dirty="0" smtClean="0">
                <a:latin typeface="华文楷体" pitchFamily="2" charset="-122"/>
                <a:ea typeface="华文楷体" pitchFamily="2" charset="-122"/>
              </a:rPr>
              <a:t>建筑物旁的地热采集井：</a:t>
            </a:r>
            <a:endParaRPr lang="en-US" altLang="zh-CN" sz="1600" b="1" dirty="0" smtClean="0">
              <a:latin typeface="华文楷体" pitchFamily="2" charset="-122"/>
              <a:ea typeface="华文楷体" pitchFamily="2" charset="-122"/>
            </a:endParaRPr>
          </a:p>
          <a:p>
            <a:r>
              <a:rPr lang="en-US" altLang="zh-CN" sz="1600" dirty="0" smtClean="0">
                <a:latin typeface="华文楷体" pitchFamily="2" charset="-122"/>
                <a:ea typeface="华文楷体" pitchFamily="2" charset="-122"/>
              </a:rPr>
              <a:t>1</a:t>
            </a:r>
            <a:r>
              <a:rPr lang="zh-CN" altLang="zh-CN" sz="1600" dirty="0">
                <a:latin typeface="华文楷体" pitchFamily="2" charset="-122"/>
                <a:ea typeface="华文楷体" pitchFamily="2" charset="-122"/>
              </a:rPr>
              <a:t>为井盖，</a:t>
            </a:r>
            <a:r>
              <a:rPr lang="en-US" altLang="zh-CN" sz="1600" dirty="0">
                <a:latin typeface="华文楷体" pitchFamily="2" charset="-122"/>
                <a:ea typeface="华文楷体" pitchFamily="2" charset="-122"/>
              </a:rPr>
              <a:t>2</a:t>
            </a:r>
            <a:r>
              <a:rPr lang="zh-CN" altLang="zh-CN" sz="1600" dirty="0">
                <a:latin typeface="华文楷体" pitchFamily="2" charset="-122"/>
                <a:ea typeface="华文楷体" pitchFamily="2" charset="-122"/>
              </a:rPr>
              <a:t>为出水管，</a:t>
            </a:r>
            <a:r>
              <a:rPr lang="en-US" altLang="zh-CN" sz="1600" dirty="0">
                <a:latin typeface="华文楷体" pitchFamily="2" charset="-122"/>
                <a:ea typeface="华文楷体" pitchFamily="2" charset="-122"/>
              </a:rPr>
              <a:t>3</a:t>
            </a:r>
            <a:r>
              <a:rPr lang="zh-CN" altLang="zh-CN" sz="1600" dirty="0">
                <a:latin typeface="华文楷体" pitchFamily="2" charset="-122"/>
                <a:ea typeface="华文楷体" pitchFamily="2" charset="-122"/>
              </a:rPr>
              <a:t>为回水管，</a:t>
            </a:r>
            <a:r>
              <a:rPr lang="en-US" altLang="zh-CN" sz="1600" dirty="0">
                <a:latin typeface="华文楷体" pitchFamily="2" charset="-122"/>
                <a:ea typeface="华文楷体" pitchFamily="2" charset="-122"/>
              </a:rPr>
              <a:t>31</a:t>
            </a:r>
            <a:r>
              <a:rPr lang="zh-CN" altLang="zh-CN" sz="1600" dirty="0">
                <a:latin typeface="华文楷体" pitchFamily="2" charset="-122"/>
                <a:ea typeface="华文楷体" pitchFamily="2" charset="-122"/>
              </a:rPr>
              <a:t>为回水支管一，</a:t>
            </a:r>
            <a:r>
              <a:rPr lang="en-US" altLang="zh-CN" sz="1600" dirty="0">
                <a:latin typeface="华文楷体" pitchFamily="2" charset="-122"/>
                <a:ea typeface="华文楷体" pitchFamily="2" charset="-122"/>
              </a:rPr>
              <a:t>32</a:t>
            </a:r>
            <a:r>
              <a:rPr lang="zh-CN" altLang="zh-CN" sz="1600" dirty="0">
                <a:latin typeface="华文楷体" pitchFamily="2" charset="-122"/>
                <a:ea typeface="华文楷体" pitchFamily="2" charset="-122"/>
              </a:rPr>
              <a:t>为回水支管二，</a:t>
            </a:r>
            <a:r>
              <a:rPr lang="en-US" altLang="zh-CN" sz="1600" dirty="0">
                <a:latin typeface="华文楷体" pitchFamily="2" charset="-122"/>
                <a:ea typeface="华文楷体" pitchFamily="2" charset="-122"/>
              </a:rPr>
              <a:t>4</a:t>
            </a:r>
            <a:r>
              <a:rPr lang="zh-CN" altLang="zh-CN" sz="1600" dirty="0">
                <a:latin typeface="华文楷体" pitchFamily="2" charset="-122"/>
                <a:ea typeface="华文楷体" pitchFamily="2" charset="-122"/>
              </a:rPr>
              <a:t>为出水管套管，</a:t>
            </a:r>
            <a:r>
              <a:rPr lang="en-US" altLang="zh-CN" sz="1600" dirty="0">
                <a:latin typeface="华文楷体" pitchFamily="2" charset="-122"/>
                <a:ea typeface="华文楷体" pitchFamily="2" charset="-122"/>
              </a:rPr>
              <a:t>5</a:t>
            </a:r>
            <a:r>
              <a:rPr lang="zh-CN" altLang="zh-CN" sz="1600" dirty="0">
                <a:latin typeface="华文楷体" pitchFamily="2" charset="-122"/>
                <a:ea typeface="华文楷体" pitchFamily="2" charset="-122"/>
              </a:rPr>
              <a:t>为支撑透水管，</a:t>
            </a:r>
            <a:r>
              <a:rPr lang="en-US" altLang="zh-CN" sz="1600" dirty="0">
                <a:latin typeface="华文楷体" pitchFamily="2" charset="-122"/>
                <a:ea typeface="华文楷体" pitchFamily="2" charset="-122"/>
              </a:rPr>
              <a:t>8</a:t>
            </a:r>
            <a:r>
              <a:rPr lang="zh-CN" altLang="zh-CN" sz="1600" dirty="0">
                <a:latin typeface="华文楷体" pitchFamily="2" charset="-122"/>
                <a:ea typeface="华文楷体" pitchFamily="2" charset="-122"/>
              </a:rPr>
              <a:t>为透水段，</a:t>
            </a:r>
            <a:r>
              <a:rPr lang="en-US" altLang="zh-CN" sz="1600" dirty="0">
                <a:latin typeface="华文楷体" pitchFamily="2" charset="-122"/>
                <a:ea typeface="华文楷体" pitchFamily="2" charset="-122"/>
              </a:rPr>
              <a:t>9</a:t>
            </a:r>
            <a:r>
              <a:rPr lang="zh-CN" altLang="zh-CN" sz="1600" dirty="0">
                <a:latin typeface="华文楷体" pitchFamily="2" charset="-122"/>
                <a:ea typeface="华文楷体" pitchFamily="2" charset="-122"/>
              </a:rPr>
              <a:t>为环形渗水层，</a:t>
            </a:r>
            <a:r>
              <a:rPr lang="en-US" altLang="zh-CN" sz="1600" dirty="0">
                <a:latin typeface="华文楷体" pitchFamily="2" charset="-122"/>
                <a:ea typeface="华文楷体" pitchFamily="2" charset="-122"/>
              </a:rPr>
              <a:t>10</a:t>
            </a:r>
            <a:r>
              <a:rPr lang="zh-CN" altLang="zh-CN" sz="1600" dirty="0">
                <a:latin typeface="华文楷体" pitchFamily="2" charset="-122"/>
                <a:ea typeface="华文楷体" pitchFamily="2" charset="-122"/>
              </a:rPr>
              <a:t>为潜水泵，</a:t>
            </a:r>
            <a:r>
              <a:rPr lang="en-US" altLang="zh-CN" sz="1600" dirty="0">
                <a:latin typeface="华文楷体" pitchFamily="2" charset="-122"/>
                <a:ea typeface="华文楷体" pitchFamily="2" charset="-122"/>
              </a:rPr>
              <a:t>11</a:t>
            </a:r>
            <a:r>
              <a:rPr lang="zh-CN" altLang="zh-CN" sz="1600" dirty="0">
                <a:latin typeface="华文楷体" pitchFamily="2" charset="-122"/>
                <a:ea typeface="华文楷体" pitchFamily="2" charset="-122"/>
              </a:rPr>
              <a:t>为土壤层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1" descr="014"/>
          <p:cNvPicPr>
            <a:picLocks noChangeAspect="1" noChangeArrowheads="1"/>
          </p:cNvPicPr>
          <p:nvPr/>
        </p:nvPicPr>
        <p:blipFill>
          <a:blip r:embed="rId2"/>
          <a:srcRect/>
          <a:stretch>
            <a:fillRect/>
          </a:stretch>
        </p:blipFill>
        <p:spPr bwMode="auto">
          <a:xfrm>
            <a:off x="6011863" y="1700213"/>
            <a:ext cx="1223962" cy="1768475"/>
          </a:xfrm>
          <a:prstGeom prst="rect">
            <a:avLst/>
          </a:prstGeom>
          <a:noFill/>
          <a:ln w="9525">
            <a:solidFill>
              <a:srgbClr val="000000"/>
            </a:solidFill>
            <a:miter lim="800000"/>
            <a:headEnd/>
            <a:tailEnd/>
          </a:ln>
        </p:spPr>
      </p:pic>
      <p:pic>
        <p:nvPicPr>
          <p:cNvPr id="13315" name="图片 26" descr="018"/>
          <p:cNvPicPr>
            <a:picLocks noChangeAspect="1" noChangeArrowheads="1"/>
          </p:cNvPicPr>
          <p:nvPr/>
        </p:nvPicPr>
        <p:blipFill>
          <a:blip r:embed="rId3"/>
          <a:srcRect/>
          <a:stretch>
            <a:fillRect/>
          </a:stretch>
        </p:blipFill>
        <p:spPr bwMode="auto">
          <a:xfrm>
            <a:off x="7451725" y="1700213"/>
            <a:ext cx="1296988" cy="1776412"/>
          </a:xfrm>
          <a:prstGeom prst="rect">
            <a:avLst/>
          </a:prstGeom>
          <a:noFill/>
          <a:ln w="9525">
            <a:solidFill>
              <a:srgbClr val="000000"/>
            </a:solidFill>
            <a:miter lim="800000"/>
            <a:headEnd/>
            <a:tailEnd/>
          </a:ln>
        </p:spPr>
      </p:pic>
      <p:sp>
        <p:nvSpPr>
          <p:cNvPr id="13316" name="Rectangle 2"/>
          <p:cNvSpPr>
            <a:spLocks noChangeArrowheads="1"/>
          </p:cNvSpPr>
          <p:nvPr/>
        </p:nvSpPr>
        <p:spPr bwMode="auto">
          <a:xfrm>
            <a:off x="7092950" y="374650"/>
            <a:ext cx="1438275" cy="420688"/>
          </a:xfrm>
          <a:prstGeom prst="rect">
            <a:avLst/>
          </a:prstGeom>
          <a:noFill/>
          <a:ln w="9525">
            <a:solidFill>
              <a:schemeClr val="accent1"/>
            </a:solidFill>
            <a:miter lim="800000"/>
            <a:headEnd/>
            <a:tailEnd/>
          </a:ln>
        </p:spPr>
        <p:txBody>
          <a:bodyPr lIns="97932" tIns="48966" rIns="97932" bIns="48966" anchor="ctr">
            <a:spAutoFit/>
          </a:bodyPr>
          <a:lstStyle/>
          <a:p>
            <a:pPr algn="ctr" defTabSz="979488" eaLnBrk="0" hangingPunct="0"/>
            <a:r>
              <a:rPr lang="zh-CN" altLang="en-US" sz="2100" b="1">
                <a:solidFill>
                  <a:srgbClr val="FF0000"/>
                </a:solidFill>
              </a:rPr>
              <a:t>技术认可</a:t>
            </a:r>
          </a:p>
        </p:txBody>
      </p:sp>
      <p:pic>
        <p:nvPicPr>
          <p:cNvPr id="13317" name="图片 28" descr="019"/>
          <p:cNvPicPr>
            <a:picLocks noChangeAspect="1" noChangeArrowheads="1"/>
          </p:cNvPicPr>
          <p:nvPr/>
        </p:nvPicPr>
        <p:blipFill>
          <a:blip r:embed="rId4"/>
          <a:srcRect/>
          <a:stretch>
            <a:fillRect/>
          </a:stretch>
        </p:blipFill>
        <p:spPr bwMode="auto">
          <a:xfrm>
            <a:off x="6011863" y="3860800"/>
            <a:ext cx="1223962" cy="1731963"/>
          </a:xfrm>
          <a:prstGeom prst="rect">
            <a:avLst/>
          </a:prstGeom>
          <a:noFill/>
          <a:ln w="9525">
            <a:solidFill>
              <a:srgbClr val="000000"/>
            </a:solidFill>
            <a:miter lim="800000"/>
            <a:headEnd/>
            <a:tailEnd/>
          </a:ln>
        </p:spPr>
      </p:pic>
      <p:pic>
        <p:nvPicPr>
          <p:cNvPr id="13318" name="图片 30" descr="022"/>
          <p:cNvPicPr>
            <a:picLocks noChangeAspect="1" noChangeArrowheads="1"/>
          </p:cNvPicPr>
          <p:nvPr/>
        </p:nvPicPr>
        <p:blipFill>
          <a:blip r:embed="rId5"/>
          <a:srcRect/>
          <a:stretch>
            <a:fillRect/>
          </a:stretch>
        </p:blipFill>
        <p:spPr bwMode="auto">
          <a:xfrm>
            <a:off x="7524750" y="3860800"/>
            <a:ext cx="1223963" cy="1731963"/>
          </a:xfrm>
          <a:prstGeom prst="rect">
            <a:avLst/>
          </a:prstGeom>
          <a:noFill/>
          <a:ln w="9525">
            <a:solidFill>
              <a:srgbClr val="000000"/>
            </a:solidFill>
            <a:miter lim="800000"/>
            <a:headEnd/>
            <a:tailEnd/>
          </a:ln>
        </p:spPr>
      </p:pic>
      <p:sp>
        <p:nvSpPr>
          <p:cNvPr id="13319" name="TextBox 7"/>
          <p:cNvSpPr txBox="1">
            <a:spLocks noChangeArrowheads="1"/>
          </p:cNvSpPr>
          <p:nvPr/>
        </p:nvSpPr>
        <p:spPr bwMode="auto">
          <a:xfrm>
            <a:off x="539750" y="549275"/>
            <a:ext cx="8208963" cy="460375"/>
          </a:xfrm>
          <a:prstGeom prst="rect">
            <a:avLst/>
          </a:prstGeom>
          <a:noFill/>
          <a:ln w="9525">
            <a:noFill/>
            <a:miter lim="800000"/>
            <a:headEnd/>
            <a:tailEnd/>
          </a:ln>
        </p:spPr>
        <p:txBody>
          <a:bodyPr>
            <a:spAutoFit/>
          </a:bodyPr>
          <a:lstStyle/>
          <a:p>
            <a:r>
              <a:rPr lang="en-US" altLang="zh-CN"/>
              <a:t>2014</a:t>
            </a:r>
            <a:r>
              <a:rPr lang="zh-CN" altLang="en-US"/>
              <a:t>年</a:t>
            </a:r>
            <a:r>
              <a:rPr lang="en-US" altLang="zh-CN"/>
              <a:t>8</a:t>
            </a:r>
            <a:r>
              <a:rPr lang="zh-CN" altLang="en-US"/>
              <a:t>月</a:t>
            </a:r>
            <a:r>
              <a:rPr lang="en-US" altLang="zh-CN"/>
              <a:t>11</a:t>
            </a:r>
            <a:r>
              <a:rPr lang="zh-CN" altLang="en-US"/>
              <a:t>日，该技术通过了科技成果鉴定。</a:t>
            </a:r>
          </a:p>
        </p:txBody>
      </p:sp>
      <p:sp>
        <p:nvSpPr>
          <p:cNvPr id="13320" name="TextBox 8"/>
          <p:cNvSpPr txBox="1">
            <a:spLocks noChangeArrowheads="1"/>
          </p:cNvSpPr>
          <p:nvPr/>
        </p:nvSpPr>
        <p:spPr bwMode="auto">
          <a:xfrm>
            <a:off x="971550" y="2492375"/>
            <a:ext cx="4608513" cy="461963"/>
          </a:xfrm>
          <a:prstGeom prst="rect">
            <a:avLst/>
          </a:prstGeom>
          <a:noFill/>
          <a:ln w="9525">
            <a:noFill/>
            <a:miter lim="800000"/>
            <a:headEnd/>
            <a:tailEnd/>
          </a:ln>
        </p:spPr>
        <p:txBody>
          <a:bodyPr>
            <a:spAutoFit/>
          </a:bodyPr>
          <a:lstStyle/>
          <a:p>
            <a:r>
              <a:rPr lang="zh-CN" altLang="en-US"/>
              <a:t>鉴定意见为：</a:t>
            </a:r>
          </a:p>
        </p:txBody>
      </p:sp>
      <p:pic>
        <p:nvPicPr>
          <p:cNvPr id="13321" name="Picture 6" descr="C:\Users\Administrator\Documents\Tencent Files\71204165\Image\C2C\O6@_C{J%~([4F9SS{]QSWPB.png"/>
          <p:cNvPicPr>
            <a:picLocks noChangeAspect="1" noChangeArrowheads="1"/>
          </p:cNvPicPr>
          <p:nvPr/>
        </p:nvPicPr>
        <p:blipFill>
          <a:blip r:embed="rId6"/>
          <a:srcRect/>
          <a:stretch>
            <a:fillRect/>
          </a:stretch>
        </p:blipFill>
        <p:spPr bwMode="auto">
          <a:xfrm>
            <a:off x="827088" y="1484313"/>
            <a:ext cx="5113337" cy="4681537"/>
          </a:xfrm>
          <a:prstGeom prst="rect">
            <a:avLst/>
          </a:prstGeom>
          <a:noFill/>
          <a:ln w="9525">
            <a:noFill/>
            <a:miter lim="800000"/>
            <a:headEnd/>
            <a:tailEnd/>
          </a:ln>
        </p:spPr>
      </p:pic>
      <p:sp>
        <p:nvSpPr>
          <p:cNvPr id="13322" name="TextBox 10"/>
          <p:cNvSpPr txBox="1">
            <a:spLocks noChangeArrowheads="1"/>
          </p:cNvSpPr>
          <p:nvPr/>
        </p:nvSpPr>
        <p:spPr bwMode="auto">
          <a:xfrm>
            <a:off x="755650" y="1125538"/>
            <a:ext cx="3168650" cy="460375"/>
          </a:xfrm>
          <a:prstGeom prst="rect">
            <a:avLst/>
          </a:prstGeom>
          <a:noFill/>
          <a:ln w="9525">
            <a:noFill/>
            <a:miter lim="800000"/>
            <a:headEnd/>
            <a:tailEnd/>
          </a:ln>
        </p:spPr>
        <p:txBody>
          <a:bodyPr>
            <a:spAutoFit/>
          </a:bodyPr>
          <a:lstStyle/>
          <a:p>
            <a:r>
              <a:rPr lang="zh-CN" altLang="en-US" b="1">
                <a:solidFill>
                  <a:srgbClr val="FF0000"/>
                </a:solidFill>
              </a:rPr>
              <a:t>鉴定意见如下：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357166"/>
            <a:ext cx="8686800" cy="838200"/>
          </a:xfrm>
        </p:spPr>
        <p:txBody>
          <a:bodyPr/>
          <a:lstStyle/>
          <a:p>
            <a:r>
              <a:rPr lang="zh-CN" altLang="en-US" dirty="0" smtClean="0">
                <a:solidFill>
                  <a:srgbClr val="0070C0"/>
                </a:solidFill>
                <a:latin typeface="黑体" pitchFamily="49" charset="-122"/>
                <a:ea typeface="黑体" pitchFamily="49" charset="-122"/>
              </a:rPr>
              <a:t>技术实力</a:t>
            </a:r>
            <a:endParaRPr lang="zh-CN" altLang="en-US" dirty="0">
              <a:solidFill>
                <a:srgbClr val="0070C0"/>
              </a:solidFill>
              <a:latin typeface="黑体" pitchFamily="49" charset="-122"/>
              <a:ea typeface="黑体" pitchFamily="49" charset="-122"/>
            </a:endParaRPr>
          </a:p>
        </p:txBody>
      </p:sp>
      <p:sp>
        <p:nvSpPr>
          <p:cNvPr id="7" name="内容占位符 2"/>
          <p:cNvSpPr txBox="1">
            <a:spLocks/>
          </p:cNvSpPr>
          <p:nvPr/>
        </p:nvSpPr>
        <p:spPr>
          <a:xfrm>
            <a:off x="1000100" y="1500174"/>
            <a:ext cx="7632848" cy="5040560"/>
          </a:xfrm>
          <a:prstGeom prst="rect">
            <a:avLst/>
          </a:prstGeom>
        </p:spPr>
        <p:txBody>
          <a:bodyPr vert="horz">
            <a:noAutofit/>
          </a:bodyPr>
          <a:lstStyle/>
          <a:p>
            <a:pPr>
              <a:lnSpc>
                <a:spcPct val="150000"/>
              </a:lnSpc>
            </a:pPr>
            <a:r>
              <a:rPr lang="en-US" altLang="zh-CN" sz="2000" dirty="0" smtClean="0">
                <a:latin typeface="宋体" pitchFamily="2" charset="-122"/>
                <a:ea typeface="宋体" pitchFamily="2" charset="-122"/>
              </a:rPr>
              <a:t>1</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2014</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4</a:t>
            </a:r>
            <a:r>
              <a:rPr lang="zh-CN" altLang="zh-CN" sz="2000" dirty="0" smtClean="0">
                <a:latin typeface="宋体" pitchFamily="2" charset="-122"/>
                <a:ea typeface="宋体" pitchFamily="2" charset="-122"/>
              </a:rPr>
              <a:t>月申请了</a:t>
            </a:r>
            <a:r>
              <a:rPr lang="en-US" altLang="zh-CN" sz="2000" dirty="0" smtClean="0">
                <a:latin typeface="宋体" pitchFamily="2" charset="-122"/>
                <a:ea typeface="宋体" pitchFamily="2" charset="-122"/>
              </a:rPr>
              <a:t>7</a:t>
            </a:r>
            <a:r>
              <a:rPr lang="zh-CN" altLang="zh-CN" sz="2000" dirty="0" smtClean="0">
                <a:latin typeface="宋体" pitchFamily="2" charset="-122"/>
                <a:ea typeface="宋体" pitchFamily="2" charset="-122"/>
              </a:rPr>
              <a:t>项知识产权，并获得</a:t>
            </a:r>
            <a:r>
              <a:rPr lang="zh-CN" altLang="en-US" sz="2000" dirty="0" smtClean="0">
                <a:latin typeface="宋体" pitchFamily="2" charset="-122"/>
                <a:ea typeface="宋体" pitchFamily="2" charset="-122"/>
              </a:rPr>
              <a:t>发明</a:t>
            </a:r>
            <a:r>
              <a:rPr lang="zh-CN" altLang="zh-CN" sz="2000" dirty="0" smtClean="0">
                <a:latin typeface="宋体" pitchFamily="2" charset="-122"/>
                <a:ea typeface="宋体" pitchFamily="2" charset="-122"/>
              </a:rPr>
              <a:t>专利；</a:t>
            </a:r>
          </a:p>
          <a:p>
            <a:pPr>
              <a:lnSpc>
                <a:spcPct val="150000"/>
              </a:lnSpc>
            </a:pPr>
            <a:r>
              <a:rPr lang="en-US" altLang="zh-CN" sz="2000" dirty="0" smtClean="0">
                <a:latin typeface="宋体" pitchFamily="2" charset="-122"/>
                <a:ea typeface="宋体" pitchFamily="2" charset="-122"/>
              </a:rPr>
              <a:t>2</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2014</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6</a:t>
            </a:r>
            <a:r>
              <a:rPr lang="zh-CN" altLang="zh-CN" sz="2000" dirty="0" smtClean="0">
                <a:latin typeface="宋体" pitchFamily="2" charset="-122"/>
                <a:ea typeface="宋体" pitchFamily="2" charset="-122"/>
              </a:rPr>
              <a:t>月份被新郑市水务局授予水行政许可决定书；</a:t>
            </a:r>
          </a:p>
          <a:p>
            <a:pPr>
              <a:lnSpc>
                <a:spcPct val="150000"/>
              </a:lnSpc>
            </a:pPr>
            <a:r>
              <a:rPr lang="en-US" altLang="zh-CN" sz="2000" dirty="0" smtClean="0">
                <a:latin typeface="宋体" pitchFamily="2" charset="-122"/>
                <a:ea typeface="宋体" pitchFamily="2" charset="-122"/>
              </a:rPr>
              <a:t>3</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2014</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12</a:t>
            </a:r>
            <a:r>
              <a:rPr lang="zh-CN" altLang="zh-CN" sz="2000" dirty="0" smtClean="0">
                <a:latin typeface="宋体" pitchFamily="2" charset="-122"/>
                <a:ea typeface="宋体" pitchFamily="2" charset="-122"/>
              </a:rPr>
              <a:t>月份获得河南省科技型中小企业的荣誉；</a:t>
            </a:r>
          </a:p>
        </p:txBody>
      </p:sp>
      <p:pic>
        <p:nvPicPr>
          <p:cNvPr id="2050" name="图片 25" descr="未标题-1"/>
          <p:cNvPicPr>
            <a:picLocks noChangeAspect="1" noChangeArrowheads="1"/>
          </p:cNvPicPr>
          <p:nvPr/>
        </p:nvPicPr>
        <p:blipFill>
          <a:blip r:embed="rId2" cstate="print"/>
          <a:srcRect/>
          <a:stretch>
            <a:fillRect/>
          </a:stretch>
        </p:blipFill>
        <p:spPr bwMode="auto">
          <a:xfrm>
            <a:off x="2730769" y="3501008"/>
            <a:ext cx="1836544" cy="2608209"/>
          </a:xfrm>
          <a:prstGeom prst="rect">
            <a:avLst/>
          </a:prstGeom>
          <a:noFill/>
          <a:ln w="9525">
            <a:solidFill>
              <a:srgbClr val="333333"/>
            </a:solidFill>
            <a:miter lim="800000"/>
            <a:headEnd/>
            <a:tailEnd/>
          </a:ln>
        </p:spPr>
      </p:pic>
      <p:pic>
        <p:nvPicPr>
          <p:cNvPr id="2051" name="图片 23" descr="未标题-3"/>
          <p:cNvPicPr>
            <a:picLocks noChangeAspect="1" noChangeArrowheads="1"/>
          </p:cNvPicPr>
          <p:nvPr/>
        </p:nvPicPr>
        <p:blipFill>
          <a:blip r:embed="rId3" cstate="print"/>
          <a:srcRect/>
          <a:stretch>
            <a:fillRect/>
          </a:stretch>
        </p:blipFill>
        <p:spPr bwMode="auto">
          <a:xfrm>
            <a:off x="3416568" y="3504948"/>
            <a:ext cx="1816996" cy="2613794"/>
          </a:xfrm>
          <a:prstGeom prst="rect">
            <a:avLst/>
          </a:prstGeom>
          <a:noFill/>
          <a:ln w="9525">
            <a:solidFill>
              <a:srgbClr val="333333"/>
            </a:solidFill>
            <a:miter lim="800000"/>
            <a:headEnd/>
            <a:tailEnd/>
          </a:ln>
        </p:spPr>
      </p:pic>
      <p:pic>
        <p:nvPicPr>
          <p:cNvPr id="2052" name="图片 24" descr="未标题-2"/>
          <p:cNvPicPr>
            <a:picLocks noChangeAspect="1" noChangeArrowheads="1"/>
          </p:cNvPicPr>
          <p:nvPr/>
        </p:nvPicPr>
        <p:blipFill>
          <a:blip r:embed="rId4" cstate="print"/>
          <a:srcRect/>
          <a:stretch>
            <a:fillRect/>
          </a:stretch>
        </p:blipFill>
        <p:spPr bwMode="auto">
          <a:xfrm>
            <a:off x="3988068" y="3504948"/>
            <a:ext cx="1842129" cy="2613794"/>
          </a:xfrm>
          <a:prstGeom prst="rect">
            <a:avLst/>
          </a:prstGeom>
          <a:noFill/>
          <a:ln w="9525">
            <a:solidFill>
              <a:srgbClr val="333333"/>
            </a:solidFill>
            <a:miter lim="800000"/>
            <a:headEnd/>
            <a:tailEnd/>
          </a:ln>
        </p:spPr>
      </p:pic>
      <p:pic>
        <p:nvPicPr>
          <p:cNvPr id="2053" name="图片 22" descr="未标题-4"/>
          <p:cNvPicPr>
            <a:picLocks noChangeAspect="1" noChangeArrowheads="1"/>
          </p:cNvPicPr>
          <p:nvPr/>
        </p:nvPicPr>
        <p:blipFill>
          <a:blip r:embed="rId5" cstate="print"/>
          <a:srcRect/>
          <a:stretch>
            <a:fillRect/>
          </a:stretch>
        </p:blipFill>
        <p:spPr bwMode="auto">
          <a:xfrm>
            <a:off x="4673868" y="3504948"/>
            <a:ext cx="1829097" cy="2613794"/>
          </a:xfrm>
          <a:prstGeom prst="rect">
            <a:avLst/>
          </a:prstGeom>
          <a:noFill/>
          <a:ln w="9525">
            <a:solidFill>
              <a:srgbClr val="333333"/>
            </a:solidFill>
            <a:miter lim="800000"/>
            <a:headEnd/>
            <a:tailEnd/>
          </a:ln>
        </p:spPr>
      </p:pic>
      <p:pic>
        <p:nvPicPr>
          <p:cNvPr id="2054" name="图片 22" descr="未标题-4"/>
          <p:cNvPicPr>
            <a:picLocks noChangeAspect="1" noChangeArrowheads="1"/>
          </p:cNvPicPr>
          <p:nvPr/>
        </p:nvPicPr>
        <p:blipFill>
          <a:blip r:embed="rId5" cstate="print"/>
          <a:srcRect/>
          <a:stretch>
            <a:fillRect/>
          </a:stretch>
        </p:blipFill>
        <p:spPr bwMode="auto">
          <a:xfrm>
            <a:off x="5359668" y="3504948"/>
            <a:ext cx="1829097" cy="2613794"/>
          </a:xfrm>
          <a:prstGeom prst="rect">
            <a:avLst/>
          </a:prstGeom>
          <a:noFill/>
          <a:ln w="9525">
            <a:solidFill>
              <a:srgbClr val="333333"/>
            </a:solidFill>
            <a:miter lim="800000"/>
            <a:headEnd/>
            <a:tailEnd/>
          </a:ln>
        </p:spPr>
      </p:pic>
      <p:pic>
        <p:nvPicPr>
          <p:cNvPr id="2055" name="图片 20" descr="未标题-6"/>
          <p:cNvPicPr>
            <a:picLocks noChangeAspect="1" noChangeArrowheads="1"/>
          </p:cNvPicPr>
          <p:nvPr/>
        </p:nvPicPr>
        <p:blipFill>
          <a:blip r:embed="rId6" cstate="print"/>
          <a:srcRect/>
          <a:stretch>
            <a:fillRect/>
          </a:stretch>
        </p:blipFill>
        <p:spPr bwMode="auto">
          <a:xfrm>
            <a:off x="6045468" y="3504948"/>
            <a:ext cx="1850507" cy="2613794"/>
          </a:xfrm>
          <a:prstGeom prst="rect">
            <a:avLst/>
          </a:prstGeom>
          <a:noFill/>
          <a:ln w="9525">
            <a:solidFill>
              <a:srgbClr val="333333"/>
            </a:solidFill>
            <a:miter lim="800000"/>
            <a:headEnd/>
            <a:tailEnd/>
          </a:ln>
        </p:spPr>
      </p:pic>
      <p:pic>
        <p:nvPicPr>
          <p:cNvPr id="2056" name="Picture 8" descr="9D61E81F"/>
          <p:cNvPicPr>
            <a:picLocks noChangeAspect="1" noChangeArrowheads="1"/>
          </p:cNvPicPr>
          <p:nvPr/>
        </p:nvPicPr>
        <p:blipFill>
          <a:blip r:embed="rId7" cstate="print"/>
          <a:srcRect t="3676" r="4474" b="2094"/>
          <a:stretch>
            <a:fillRect/>
          </a:stretch>
        </p:blipFill>
        <p:spPr bwMode="auto">
          <a:xfrm>
            <a:off x="6731268" y="3504948"/>
            <a:ext cx="1801172" cy="2613794"/>
          </a:xfrm>
          <a:prstGeom prst="rect">
            <a:avLst/>
          </a:prstGeom>
          <a:noFill/>
          <a:ln w="9525">
            <a:solidFill>
              <a:srgbClr val="333333"/>
            </a:solidFill>
            <a:miter lim="800000"/>
            <a:headEnd/>
            <a:tailEnd/>
          </a:ln>
        </p:spPr>
      </p:pic>
      <p:pic>
        <p:nvPicPr>
          <p:cNvPr id="3" name="Picture 2"/>
          <p:cNvPicPr>
            <a:picLocks noChangeAspect="1" noChangeArrowheads="1"/>
          </p:cNvPicPr>
          <p:nvPr/>
        </p:nvPicPr>
        <p:blipFill>
          <a:blip r:embed="rId8" cstate="print"/>
          <a:srcRect/>
          <a:stretch>
            <a:fillRect/>
          </a:stretch>
        </p:blipFill>
        <p:spPr bwMode="auto">
          <a:xfrm>
            <a:off x="899592" y="3429000"/>
            <a:ext cx="180020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70C0"/>
                </a:solidFill>
                <a:latin typeface="黑体" pitchFamily="49" charset="-122"/>
                <a:ea typeface="黑体" pitchFamily="49" charset="-122"/>
              </a:rPr>
              <a:t>技术实力</a:t>
            </a:r>
            <a:endParaRPr lang="zh-CN" altLang="en-US" dirty="0">
              <a:solidFill>
                <a:srgbClr val="0070C0"/>
              </a:solidFill>
              <a:latin typeface="黑体" pitchFamily="49" charset="-122"/>
              <a:ea typeface="黑体" pitchFamily="49" charset="-122"/>
            </a:endParaRPr>
          </a:p>
        </p:txBody>
      </p:sp>
      <p:sp>
        <p:nvSpPr>
          <p:cNvPr id="7" name="内容占位符 2"/>
          <p:cNvSpPr txBox="1">
            <a:spLocks/>
          </p:cNvSpPr>
          <p:nvPr/>
        </p:nvSpPr>
        <p:spPr>
          <a:xfrm>
            <a:off x="1187624" y="1412776"/>
            <a:ext cx="7632848" cy="2376264"/>
          </a:xfrm>
          <a:prstGeom prst="rect">
            <a:avLst/>
          </a:prstGeom>
        </p:spPr>
        <p:txBody>
          <a:bodyPr vert="horz">
            <a:noAutofit/>
          </a:bodyPr>
          <a:lstStyle/>
          <a:p>
            <a:pPr>
              <a:lnSpc>
                <a:spcPct val="150000"/>
              </a:lnSpc>
            </a:pPr>
            <a:r>
              <a:rPr lang="en-US" altLang="zh-CN" sz="2000" dirty="0" smtClean="0">
                <a:latin typeface="宋体" pitchFamily="2" charset="-122"/>
                <a:ea typeface="宋体" pitchFamily="2" charset="-122"/>
              </a:rPr>
              <a:t>4</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2015</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8</a:t>
            </a:r>
            <a:r>
              <a:rPr lang="zh-CN" altLang="zh-CN" sz="2000" dirty="0" smtClean="0">
                <a:latin typeface="宋体" pitchFamily="2" charset="-122"/>
                <a:ea typeface="宋体" pitchFamily="2" charset="-122"/>
              </a:rPr>
              <a:t>月经中国高科技产业化研究会组织召开浅层地热能同井回灌技术及装置的科技成果鉴定评审会</a:t>
            </a:r>
            <a:r>
              <a:rPr lang="zh-CN" altLang="en-US" sz="2000" dirty="0" smtClean="0">
                <a:latin typeface="宋体" pitchFamily="2" charset="-122"/>
                <a:ea typeface="宋体" pitchFamily="2" charset="-122"/>
              </a:rPr>
              <a:t>审定</a:t>
            </a:r>
            <a:r>
              <a:rPr lang="en-US" altLang="zh-CN" sz="2000" dirty="0" smtClean="0">
                <a:latin typeface="宋体" pitchFamily="2" charset="-122"/>
                <a:ea typeface="宋体" pitchFamily="2" charset="-122"/>
              </a:rPr>
              <a:t>(</a:t>
            </a:r>
            <a:r>
              <a:rPr lang="zh-CN" altLang="zh-CN" sz="2000" dirty="0" smtClean="0">
                <a:latin typeface="宋体" pitchFamily="2" charset="-122"/>
                <a:ea typeface="宋体" pitchFamily="2" charset="-122"/>
              </a:rPr>
              <a:t>登记号：</a:t>
            </a:r>
            <a:r>
              <a:rPr lang="en-US" altLang="zh-CN" sz="2000" dirty="0" smtClean="0">
                <a:latin typeface="宋体" pitchFamily="2" charset="-122"/>
                <a:ea typeface="宋体" pitchFamily="2" charset="-122"/>
              </a:rPr>
              <a:t>6032015Y0393</a:t>
            </a:r>
            <a:r>
              <a:rPr lang="zh-CN" altLang="zh-CN" sz="2000" dirty="0" smtClean="0">
                <a:latin typeface="宋体" pitchFamily="2" charset="-122"/>
                <a:ea typeface="宋体" pitchFamily="2" charset="-122"/>
              </a:rPr>
              <a:t>），技术水平达到国内领先；</a:t>
            </a:r>
          </a:p>
          <a:p>
            <a:pPr>
              <a:lnSpc>
                <a:spcPct val="150000"/>
              </a:lnSpc>
            </a:pPr>
            <a:r>
              <a:rPr lang="en-US" altLang="zh-CN" sz="2000" dirty="0" smtClean="0">
                <a:latin typeface="宋体" pitchFamily="2" charset="-122"/>
                <a:ea typeface="宋体" pitchFamily="2" charset="-122"/>
              </a:rPr>
              <a:t>5</a:t>
            </a:r>
            <a:r>
              <a:rPr lang="zh-CN" altLang="zh-CN" sz="2000" dirty="0" smtClean="0">
                <a:latin typeface="宋体" pitchFamily="2" charset="-122"/>
                <a:ea typeface="宋体" pitchFamily="2" charset="-122"/>
              </a:rPr>
              <a:t>、</a:t>
            </a:r>
            <a:r>
              <a:rPr lang="en-US" altLang="zh-CN" sz="2000" dirty="0" smtClean="0">
                <a:latin typeface="宋体" pitchFamily="2" charset="-122"/>
                <a:ea typeface="宋体" pitchFamily="2" charset="-122"/>
              </a:rPr>
              <a:t>2015</a:t>
            </a:r>
            <a:r>
              <a:rPr lang="zh-CN" altLang="zh-CN" sz="2000" dirty="0" smtClean="0">
                <a:latin typeface="宋体" pitchFamily="2" charset="-122"/>
                <a:ea typeface="宋体" pitchFamily="2" charset="-122"/>
              </a:rPr>
              <a:t>年</a:t>
            </a:r>
            <a:r>
              <a:rPr lang="en-US" altLang="zh-CN" sz="2000" dirty="0" smtClean="0">
                <a:latin typeface="宋体" pitchFamily="2" charset="-122"/>
                <a:ea typeface="宋体" pitchFamily="2" charset="-122"/>
              </a:rPr>
              <a:t>9</a:t>
            </a:r>
            <a:r>
              <a:rPr lang="zh-CN" altLang="zh-CN" sz="2000" dirty="0" smtClean="0">
                <a:latin typeface="宋体" pitchFamily="2" charset="-122"/>
                <a:ea typeface="宋体" pitchFamily="2" charset="-122"/>
              </a:rPr>
              <a:t>月份成为河南省环境保护产业协</a:t>
            </a:r>
            <a:r>
              <a:rPr lang="zh-CN" altLang="en-US" sz="2000" dirty="0" smtClean="0">
                <a:latin typeface="宋体" pitchFamily="2" charset="-122"/>
                <a:ea typeface="宋体" pitchFamily="2" charset="-122"/>
              </a:rPr>
              <a:t>会</a:t>
            </a:r>
            <a:r>
              <a:rPr lang="zh-CN" altLang="zh-CN" sz="2000" dirty="0" smtClean="0">
                <a:latin typeface="宋体" pitchFamily="2" charset="-122"/>
                <a:ea typeface="宋体" pitchFamily="2" charset="-122"/>
              </a:rPr>
              <a:t>常务副会长单位；</a:t>
            </a:r>
          </a:p>
        </p:txBody>
      </p:sp>
      <p:pic>
        <p:nvPicPr>
          <p:cNvPr id="3075" name="Picture 3" descr="AFFC00A9"/>
          <p:cNvPicPr>
            <a:picLocks noChangeAspect="1" noChangeArrowheads="1"/>
          </p:cNvPicPr>
          <p:nvPr/>
        </p:nvPicPr>
        <p:blipFill>
          <a:blip r:embed="rId2" cstate="print"/>
          <a:srcRect/>
          <a:stretch>
            <a:fillRect/>
          </a:stretch>
        </p:blipFill>
        <p:spPr bwMode="auto">
          <a:xfrm>
            <a:off x="4643438" y="3500438"/>
            <a:ext cx="3929090" cy="2787530"/>
          </a:xfrm>
          <a:prstGeom prst="rect">
            <a:avLst/>
          </a:prstGeom>
          <a:noFill/>
          <a:ln w="9525">
            <a:solidFill>
              <a:srgbClr val="333333"/>
            </a:solidFill>
            <a:miter lim="800000"/>
            <a:headEnd/>
            <a:tailEnd/>
          </a:ln>
        </p:spPr>
      </p:pic>
      <p:pic>
        <p:nvPicPr>
          <p:cNvPr id="8" name="Picture 3"/>
          <p:cNvPicPr>
            <a:picLocks noChangeAspect="1" noChangeArrowheads="1"/>
          </p:cNvPicPr>
          <p:nvPr/>
        </p:nvPicPr>
        <p:blipFill>
          <a:blip r:embed="rId3"/>
          <a:srcRect l="1888" t="2728" r="3773" b="4489"/>
          <a:stretch>
            <a:fillRect/>
          </a:stretch>
        </p:blipFill>
        <p:spPr bwMode="auto">
          <a:xfrm>
            <a:off x="714348" y="3643314"/>
            <a:ext cx="3816350"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奥斯汀">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奥斯汀">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2458</TotalTime>
  <Words>1794</Words>
  <Application>Microsoft Office PowerPoint</Application>
  <PresentationFormat>全屏显示(4:3)</PresentationFormat>
  <Paragraphs>200</Paragraphs>
  <Slides>30</Slides>
  <Notes>2</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奥斯汀</vt:lpstr>
      <vt:lpstr>PowerPoint 演示文稿</vt:lpstr>
      <vt:lpstr>目录</vt:lpstr>
      <vt:lpstr>关于润恒</vt:lpstr>
      <vt:lpstr>目录</vt:lpstr>
      <vt:lpstr>企业技术优势</vt:lpstr>
      <vt:lpstr>PowerPoint 演示文稿</vt:lpstr>
      <vt:lpstr>PowerPoint 演示文稿</vt:lpstr>
      <vt:lpstr>技术实力</vt:lpstr>
      <vt:lpstr>技术实力</vt:lpstr>
      <vt:lpstr>技术实力</vt:lpstr>
      <vt:lpstr>PowerPoint 演示文稿</vt:lpstr>
      <vt:lpstr>PowerPoint 演示文稿</vt:lpstr>
      <vt:lpstr>PowerPoint 演示文稿</vt:lpstr>
      <vt:lpstr>中央资金预算项目</vt:lpstr>
      <vt:lpstr>目录</vt:lpstr>
      <vt:lpstr>PowerPoint 演示文稿</vt:lpstr>
      <vt:lpstr>PowerPoint 演示文稿</vt:lpstr>
      <vt:lpstr>合作要点：</vt:lpstr>
      <vt:lpstr>PowerPoint 演示文稿</vt:lpstr>
      <vt:lpstr>PowerPoint 演示文稿</vt:lpstr>
      <vt:lpstr>PowerPoint 演示文稿</vt:lpstr>
      <vt:lpstr>保障措施</vt:lpstr>
      <vt:lpstr>系统实时检测界面 </vt:lpstr>
      <vt:lpstr>目录</vt:lpstr>
      <vt:lpstr>  成功案例</vt:lpstr>
      <vt:lpstr>成功案例</vt:lpstr>
      <vt:lpstr>成功案例</vt:lpstr>
      <vt:lpstr>成功案例</vt:lpstr>
      <vt:lpstr>成功案例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2015年1月</dc:title>
  <dc:creator>zengqu</dc:creator>
  <cp:lastModifiedBy>外网演示</cp:lastModifiedBy>
  <cp:revision>189</cp:revision>
  <dcterms:created xsi:type="dcterms:W3CDTF">2015-01-29T14:00:43Z</dcterms:created>
  <dcterms:modified xsi:type="dcterms:W3CDTF">2016-06-30T04:21:20Z</dcterms:modified>
</cp:coreProperties>
</file>